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5" r:id="rId3"/>
    <p:sldId id="266" r:id="rId4"/>
    <p:sldId id="267" r:id="rId5"/>
    <p:sldId id="276" r:id="rId6"/>
    <p:sldId id="275" r:id="rId7"/>
    <p:sldId id="277" r:id="rId8"/>
    <p:sldId id="280" r:id="rId9"/>
    <p:sldId id="281" r:id="rId10"/>
    <p:sldId id="27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07E05-BB63-47BE-91C5-BF8C2B7D4B4B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5CC03-5090-4D50-871D-7C0E72C9A10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51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7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0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576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315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3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953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3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571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957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570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756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196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929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C9FC1F-474A-4CC0-83D5-CAB6311E2872}" type="datetimeFigureOut">
              <a:rPr lang="en-ID" smtClean="0"/>
              <a:t>05/09/2021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80D57BD-5195-488D-8FB6-A4E438094C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89469" y="784927"/>
            <a:ext cx="7154670" cy="4230782"/>
            <a:chOff x="4357686" y="1357305"/>
            <a:chExt cx="4320000" cy="3894990"/>
          </a:xfrm>
        </p:grpSpPr>
        <p:sp>
          <p:nvSpPr>
            <p:cNvPr id="25" name="Rectangle 24"/>
            <p:cNvSpPr/>
            <p:nvPr/>
          </p:nvSpPr>
          <p:spPr>
            <a:xfrm>
              <a:off x="4357686" y="1357305"/>
              <a:ext cx="4320000" cy="3775428"/>
            </a:xfrm>
            <a:prstGeom prst="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noProof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0562" y="1428742"/>
              <a:ext cx="4068562" cy="3823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667" b="1" noProof="1">
                  <a:solidFill>
                    <a:srgbClr val="009900"/>
                  </a:solidFill>
                  <a:latin typeface="Calibri" pitchFamily="34" charset="0"/>
                  <a:cs typeface="Calibri" pitchFamily="34" charset="0"/>
                </a:rPr>
                <a:t>Usus halus </a:t>
              </a:r>
              <a:r>
                <a:rPr lang="en-US" sz="2667" b="1" noProof="1">
                  <a:solidFill>
                    <a:srgbClr val="00990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enzim amilase, lipase, dan tripsin</a:t>
              </a:r>
              <a:endParaRPr lang="en-US" sz="2667" b="1" noProof="1">
                <a:solidFill>
                  <a:srgbClr val="009900"/>
                </a:solidFill>
                <a:latin typeface="Calibri" pitchFamily="34" charset="0"/>
                <a:cs typeface="Calibri" pitchFamily="34" charset="0"/>
              </a:endParaRPr>
            </a:p>
            <a:p>
              <a:pPr marL="237061" indent="-237061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noProof="1">
                  <a:latin typeface="Calibri" pitchFamily="34" charset="0"/>
                  <a:cs typeface="Calibri" pitchFamily="34" charset="0"/>
                </a:rPr>
                <a:t>Enzim amilase, lipase, dan tripsin dihasilkan oleh pankreas</a:t>
              </a:r>
            </a:p>
            <a:p>
              <a:pPr marL="237061" indent="-237061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noProof="1">
                  <a:latin typeface="Calibri" pitchFamily="34" charset="0"/>
                  <a:cs typeface="Calibri" pitchFamily="34" charset="0"/>
                </a:rPr>
                <a:t>Amilase mengubah amilum menjadi glukosa</a:t>
              </a:r>
            </a:p>
            <a:p>
              <a:pPr marL="237061" indent="-237061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noProof="1">
                  <a:latin typeface="Calibri" pitchFamily="34" charset="0"/>
                  <a:cs typeface="Calibri" pitchFamily="34" charset="0"/>
                </a:rPr>
                <a:t>Lipase mengubah lemak menjadi asam lemak dan gliserol</a:t>
              </a:r>
            </a:p>
            <a:p>
              <a:pPr marL="237061" indent="-237061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noProof="1">
                  <a:latin typeface="Calibri" pitchFamily="34" charset="0"/>
                  <a:cs typeface="Calibri" pitchFamily="34" charset="0"/>
                </a:rPr>
                <a:t>Tripsin mengubah pepton menjadi asam amino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5360" y="260648"/>
            <a:ext cx="5735609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67"/>
              </a:spcBef>
              <a:spcAft>
                <a:spcPts val="267"/>
              </a:spcAft>
            </a:pP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Enzim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16214" y="391616"/>
            <a:ext cx="3309628" cy="5110997"/>
            <a:chOff x="6012160" y="293712"/>
            <a:chExt cx="2482221" cy="3833248"/>
          </a:xfrm>
        </p:grpSpPr>
        <p:pic>
          <p:nvPicPr>
            <p:cNvPr id="28" name="Picture 2" descr="E:\ANAK SD\BUPING SD Kelas V\NASKAH\TEMA 3 Sistem Pencernaan\Subtema 2\10. usus manusi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88695"/>
              <a:ext cx="2482221" cy="3538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480212" y="293712"/>
              <a:ext cx="1861096" cy="223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 err="1">
                  <a:latin typeface="Calibri" pitchFamily="34" charset="0"/>
                  <a:cs typeface="Calibri" pitchFamily="34" charset="0"/>
                </a:rPr>
                <a:t>dokumentasi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333" i="1" dirty="0" err="1">
                  <a:latin typeface="Calibri" pitchFamily="34" charset="0"/>
                  <a:cs typeface="Calibri" pitchFamily="34" charset="0"/>
                </a:rPr>
                <a:t>penerbit</a:t>
              </a:r>
              <a:endParaRPr lang="en-US" sz="1333" i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2118" y="3143770"/>
            <a:ext cx="2208245" cy="2270742"/>
            <a:chOff x="5364088" y="2357826"/>
            <a:chExt cx="1656184" cy="1703056"/>
          </a:xfrm>
        </p:grpSpPr>
        <p:cxnSp>
          <p:nvCxnSpPr>
            <p:cNvPr id="30" name="Elbow Connector 29"/>
            <p:cNvCxnSpPr/>
            <p:nvPr/>
          </p:nvCxnSpPr>
          <p:spPr>
            <a:xfrm rot="5400000">
              <a:off x="5797187" y="2716816"/>
              <a:ext cx="1366051" cy="648072"/>
            </a:xfrm>
            <a:prstGeom prst="bentConnector3">
              <a:avLst>
                <a:gd name="adj1" fmla="val 65567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364088" y="3683808"/>
              <a:ext cx="1656184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solidFill>
                    <a:srgbClr val="009900"/>
                  </a:solidFill>
                </a:rPr>
                <a:t>Usus</a:t>
              </a:r>
              <a:r>
                <a:rPr lang="en-US" sz="2667" b="1" dirty="0">
                  <a:solidFill>
                    <a:srgbClr val="009900"/>
                  </a:solidFill>
                </a:rPr>
                <a:t> </a:t>
              </a:r>
              <a:r>
                <a:rPr lang="en-US" sz="2667" b="1" dirty="0" err="1">
                  <a:solidFill>
                    <a:srgbClr val="009900"/>
                  </a:solidFill>
                </a:rPr>
                <a:t>halus</a:t>
              </a:r>
              <a:endParaRPr lang="en-US" sz="2667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9469" y="5043759"/>
            <a:ext cx="6962648" cy="1138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67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  Di </a:t>
            </a:r>
            <a:r>
              <a:rPr lang="en-US" sz="2267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usus</a:t>
            </a:r>
            <a:r>
              <a:rPr lang="en-US" sz="2267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2267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halus</a:t>
            </a:r>
            <a:r>
              <a:rPr lang="en-US" sz="2267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, </a:t>
            </a:r>
            <a:r>
              <a:rPr lang="en-US" sz="2267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makanan</a:t>
            </a:r>
            <a:r>
              <a:rPr lang="en-US" sz="2267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2267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juga</a:t>
            </a:r>
            <a:r>
              <a:rPr lang="en-US" sz="2267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2267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dicerna</a:t>
            </a:r>
            <a:r>
              <a:rPr lang="en-US" sz="2267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2267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oleh</a:t>
            </a:r>
            <a:r>
              <a:rPr lang="en-US" sz="2267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/>
              </a:rPr>
              <a:t> c</a:t>
            </a:r>
            <a:r>
              <a:rPr lang="en-US" sz="2267" b="1" noProof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airan empedu yang dihasilkan oleh hati dan berfungsi untuk mencerna lemak.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3835866" y="1603514"/>
            <a:ext cx="5175613" cy="27633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3835866" y="5012797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4" name="Picture 2" descr="D:\PROJECT 2017\4a.st2.p2.3 bu guru.jpg">
            <a:extLst>
              <a:ext uri="{FF2B5EF4-FFF2-40B4-BE49-F238E27FC236}">
                <a16:creationId xmlns:a16="http://schemas.microsoft.com/office/drawing/2014/main" id="{FF09CE77-A73F-4DAB-BFE7-DA9700358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66" y="1048779"/>
            <a:ext cx="2641600" cy="46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6293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2104039"/>
              <a:ext cx="36576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Makanan</a:t>
              </a:r>
              <a:r>
                <a:rPr lang="en-US" sz="5333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Sehat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495456"/>
              <a:ext cx="52578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19403" y="1208527"/>
            <a:ext cx="5340872" cy="3048022"/>
            <a:chOff x="539552" y="906395"/>
            <a:chExt cx="4005654" cy="2286016"/>
          </a:xfrm>
        </p:grpSpPr>
        <p:sp>
          <p:nvSpPr>
            <p:cNvPr id="21" name="Rectangle 20"/>
            <p:cNvSpPr/>
            <p:nvPr/>
          </p:nvSpPr>
          <p:spPr>
            <a:xfrm>
              <a:off x="539552" y="906395"/>
              <a:ext cx="3929090" cy="22860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1206" y="987574"/>
              <a:ext cx="3924000" cy="2100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4058" indent="-364058">
                <a:buFont typeface="Wingdings" pitchFamily="2" charset="2"/>
                <a:buChar char="§"/>
              </a:pP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Makanan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adalah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2933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energi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bagi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hewan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manusia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 marL="364058" indent="-364058">
                <a:buFont typeface="Wingdings" pitchFamily="2" charset="2"/>
                <a:buChar char="§"/>
              </a:pP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Makanan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diubah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menjadi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energi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latin typeface="Calibri" pitchFamily="34" charset="0"/>
                  <a:cs typeface="Calibri" pitchFamily="34" charset="0"/>
                </a:rPr>
                <a:t>melalui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proses</a:t>
              </a:r>
              <a:r>
                <a:rPr lang="en-US" sz="2933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933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pencernaan</a:t>
              </a:r>
              <a:r>
                <a:rPr lang="en-US" sz="2933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23392" y="4339550"/>
            <a:ext cx="10477573" cy="1939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manusia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mekanis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kimiawi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mekanis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gigi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dinding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189" indent="-457189"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kimiawi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enzim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328344" y="1028734"/>
            <a:ext cx="5048243" cy="3345475"/>
            <a:chOff x="4714876" y="428610"/>
            <a:chExt cx="3786182" cy="2509106"/>
          </a:xfrm>
        </p:grpSpPr>
        <p:pic>
          <p:nvPicPr>
            <p:cNvPr id="26" name="Picture 2" descr="C:\Users\TYH\Downloads\fruit-free-2198378_960_72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4876" y="428610"/>
              <a:ext cx="3786182" cy="2319037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072330" y="2714626"/>
              <a:ext cx="1357322" cy="22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540" y="284823"/>
            <a:ext cx="11953503" cy="661546"/>
            <a:chOff x="0" y="50532"/>
            <a:chExt cx="9144032" cy="722256"/>
          </a:xfrm>
        </p:grpSpPr>
        <p:grpSp>
          <p:nvGrpSpPr>
            <p:cNvPr id="29" name="Group 8"/>
            <p:cNvGrpSpPr/>
            <p:nvPr/>
          </p:nvGrpSpPr>
          <p:grpSpPr>
            <a:xfrm>
              <a:off x="0" y="50532"/>
              <a:ext cx="7643834" cy="722256"/>
              <a:chOff x="0" y="50532"/>
              <a:chExt cx="8696258" cy="722256"/>
            </a:xfrm>
          </p:grpSpPr>
          <p:pic>
            <p:nvPicPr>
              <p:cNvPr id="33" name="Picture 32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0532"/>
                <a:ext cx="6377874" cy="722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1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84939" y="1102957"/>
            <a:ext cx="8064896" cy="52063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2" descr="D:\PROJECT 2017\4a.st2.p2.3 bu gu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8" y="1499969"/>
            <a:ext cx="2641600" cy="46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27648" y="1124744"/>
            <a:ext cx="7922187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67" b="1" dirty="0">
                <a:latin typeface="Calibri" pitchFamily="34" charset="0"/>
                <a:cs typeface="Calibri" pitchFamily="34" charset="0"/>
              </a:rPr>
              <a:t>Organ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umumnya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mulut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kerongkongan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usus</a:t>
            </a:r>
            <a:r>
              <a:rPr lang="en-US" sz="2667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saluran</a:t>
            </a: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pembuangan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27648" y="2276873"/>
            <a:ext cx="7680853" cy="401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lnSpc>
                <a:spcPct val="114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>
                <a:latin typeface="Calibri" pitchFamily="34" charset="0"/>
                <a:cs typeface="Calibri" pitchFamily="34" charset="0"/>
              </a:rPr>
              <a:t>Ujung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saluran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pembuangan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sisa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cacing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tanah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serangga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ikan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mamalia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anus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189" indent="-457189">
              <a:lnSpc>
                <a:spcPct val="114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amfibi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reptilia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burung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ujung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saluran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pencernaannya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kloaka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189" indent="-457189">
              <a:lnSpc>
                <a:spcPct val="114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Cacing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tanah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serangga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burung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tembolok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berfungsi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tempat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penyimpanan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sementara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  <a:endParaRPr lang="en-US" sz="2667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09" y="356659"/>
            <a:ext cx="5810291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Hewan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85710" y="356659"/>
            <a:ext cx="5908007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Ruminansia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10" y="1124745"/>
            <a:ext cx="3602045" cy="4196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Ruminansia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q-AL" sz="2667" b="1" dirty="0">
                <a:latin typeface="Calibri" pitchFamily="34" charset="0"/>
                <a:cs typeface="Calibri" pitchFamily="34" charset="0"/>
              </a:rPr>
              <a:t>hewan pemakan tumbuhan yang memamah biak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Misalnya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sapi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kambing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domba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667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667" b="1" dirty="0" err="1"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ruminansia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terbagi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atas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empat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bagian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75787" y="843451"/>
            <a:ext cx="7088069" cy="5514972"/>
            <a:chOff x="3131840" y="632588"/>
            <a:chExt cx="5316052" cy="4136229"/>
          </a:xfrm>
        </p:grpSpPr>
        <p:grpSp>
          <p:nvGrpSpPr>
            <p:cNvPr id="16" name="Group 15"/>
            <p:cNvGrpSpPr/>
            <p:nvPr/>
          </p:nvGrpSpPr>
          <p:grpSpPr>
            <a:xfrm>
              <a:off x="3131840" y="632588"/>
              <a:ext cx="5218964" cy="4136229"/>
              <a:chOff x="4229969" y="874744"/>
              <a:chExt cx="4628311" cy="366811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272" y="1502122"/>
                <a:ext cx="4351008" cy="2643313"/>
              </a:xfrm>
              <a:prstGeom prst="rect">
                <a:avLst/>
              </a:prstGeom>
            </p:spPr>
          </p:pic>
          <p:grpSp>
            <p:nvGrpSpPr>
              <p:cNvPr id="20" name="Group 25"/>
              <p:cNvGrpSpPr/>
              <p:nvPr/>
            </p:nvGrpSpPr>
            <p:grpSpPr>
              <a:xfrm>
                <a:off x="4229969" y="874744"/>
                <a:ext cx="4171277" cy="3668114"/>
                <a:chOff x="4229969" y="874744"/>
                <a:chExt cx="4171277" cy="3668114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286645" y="2357435"/>
                  <a:ext cx="0" cy="157803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6465018" y="3935472"/>
                  <a:ext cx="1936228" cy="607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b="1" dirty="0">
                      <a:solidFill>
                        <a:srgbClr val="0070C0"/>
                      </a:solidFill>
                      <a:latin typeface="Calibri" pitchFamily="34" charset="0"/>
                      <a:cs typeface="Calibri" pitchFamily="34" charset="0"/>
                    </a:rPr>
                    <a:t>Rumen</a:t>
                  </a:r>
                </a:p>
                <a:p>
                  <a:pPr algn="ctr"/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(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perut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besar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)</a:t>
                  </a: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rot="10800000">
                  <a:off x="5508104" y="1923678"/>
                  <a:ext cx="492656" cy="36232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4357686" y="1500180"/>
                  <a:ext cx="1214446" cy="607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b="1" dirty="0" err="1">
                      <a:solidFill>
                        <a:srgbClr val="0070C0"/>
                      </a:solidFill>
                      <a:latin typeface="Calibri" pitchFamily="34" charset="0"/>
                      <a:cs typeface="Calibri" pitchFamily="34" charset="0"/>
                    </a:rPr>
                    <a:t>Retikulum</a:t>
                  </a:r>
                  <a:endParaRPr lang="en-US" sz="2667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endParaRPr>
                </a:p>
                <a:p>
                  <a:pPr algn="ctr"/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(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perut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jala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)</a:t>
                  </a: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6357950" y="1502515"/>
                  <a:ext cx="0" cy="78120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5698866" y="874744"/>
                  <a:ext cx="1373464" cy="607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b="1" dirty="0" err="1">
                      <a:solidFill>
                        <a:srgbClr val="0070C0"/>
                      </a:solidFill>
                      <a:latin typeface="Calibri" pitchFamily="34" charset="0"/>
                      <a:cs typeface="Calibri" pitchFamily="34" charset="0"/>
                    </a:rPr>
                    <a:t>Omasum</a:t>
                  </a:r>
                  <a:endParaRPr lang="en-US" sz="2667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endParaRPr>
                </a:p>
                <a:p>
                  <a:pPr algn="ctr"/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(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perut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kitab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)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429388" y="2690253"/>
                  <a:ext cx="0" cy="145518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5992028" y="4145435"/>
                  <a:ext cx="43736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4229969" y="3875140"/>
                  <a:ext cx="1770790" cy="607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67" b="1" dirty="0" err="1">
                      <a:solidFill>
                        <a:srgbClr val="0070C0"/>
                      </a:solidFill>
                      <a:latin typeface="Calibri" pitchFamily="34" charset="0"/>
                      <a:cs typeface="Calibri" pitchFamily="34" charset="0"/>
                    </a:rPr>
                    <a:t>Abomasum</a:t>
                  </a:r>
                  <a:endParaRPr lang="en-US" sz="2667" b="1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endParaRPr>
                </a:p>
                <a:p>
                  <a:pPr algn="ctr"/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(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perut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 </a:t>
                  </a:r>
                  <a:r>
                    <a:rPr lang="en-US" sz="2667" b="1" dirty="0" err="1">
                      <a:latin typeface="Calibri" pitchFamily="34" charset="0"/>
                      <a:cs typeface="Calibri" pitchFamily="34" charset="0"/>
                    </a:rPr>
                    <a:t>masam</a:t>
                  </a:r>
                  <a:r>
                    <a:rPr lang="en-US" sz="2667" b="1" dirty="0">
                      <a:latin typeface="Calibri" pitchFamily="34" charset="0"/>
                      <a:cs typeface="Calibri" pitchFamily="34" charset="0"/>
                    </a:rPr>
                    <a:t>)</a:t>
                  </a: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>
              <a:off x="6876256" y="1214730"/>
              <a:ext cx="1571636" cy="223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4872" y="644691"/>
            <a:ext cx="8781448" cy="5410103"/>
          </a:xfrm>
          <a:prstGeom prst="rect">
            <a:avLst/>
          </a:prstGeom>
          <a:solidFill>
            <a:srgbClr val="E8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/>
          <p:cNvSpPr/>
          <p:nvPr/>
        </p:nvSpPr>
        <p:spPr>
          <a:xfrm>
            <a:off x="381720" y="1153799"/>
            <a:ext cx="8210557" cy="53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14000"/>
              </a:lnSpc>
              <a:spcAft>
                <a:spcPts val="533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dikunyah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rongga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mulut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1424" y="448525"/>
            <a:ext cx="6816757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Proses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Hewan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Ruminansia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10" y="448525"/>
            <a:ext cx="2859781" cy="381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9710329" y="4348845"/>
            <a:ext cx="2095515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pixabay.com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1720" y="1718057"/>
            <a:ext cx="8210557" cy="100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14000"/>
              </a:lnSpc>
              <a:spcAft>
                <a:spcPts val="533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Makanan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rumen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dicerna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secara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kimiawi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dengan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bantuan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enzim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selulosa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1720" y="2750134"/>
            <a:ext cx="8594600" cy="53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14000"/>
              </a:lnSpc>
              <a:spcAft>
                <a:spcPts val="533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Makanan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masuk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retikulum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dibentuk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menjadi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bolus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720" y="3335358"/>
            <a:ext cx="8594600" cy="100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14000"/>
              </a:lnSpc>
              <a:spcAft>
                <a:spcPts val="533"/>
              </a:spcAft>
              <a:buFont typeface="Wingdings" pitchFamily="2" charset="2"/>
              <a:buChar char="§"/>
            </a:pP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Bolus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kembali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rongga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mulut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dicerna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kembali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secara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mekanis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720" y="4348844"/>
            <a:ext cx="8594600" cy="53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14000"/>
              </a:lnSpc>
              <a:spcAft>
                <a:spcPts val="533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Makanan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diteruskan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omasum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terjadi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penyerapan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air.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720" y="4913102"/>
            <a:ext cx="8594600" cy="100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14000"/>
              </a:lnSpc>
              <a:spcAft>
                <a:spcPts val="533"/>
              </a:spcAft>
              <a:buFont typeface="Wingdings" pitchFamily="2" charset="2"/>
              <a:buChar char="§"/>
            </a:pP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Makanan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diteruskan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ke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abomasum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dicerna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secara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kimiawi</a:t>
            </a:r>
            <a:r>
              <a:rPr lang="en-US" sz="2667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  <a:endParaRPr lang="en-US" sz="2667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938758" y="666731"/>
            <a:ext cx="3888773" cy="5536241"/>
            <a:chOff x="4978924" y="875761"/>
            <a:chExt cx="2916580" cy="41521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924" y="875761"/>
              <a:ext cx="2401388" cy="371221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18492" y="4804851"/>
              <a:ext cx="1977012" cy="223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16139" y="1434465"/>
            <a:ext cx="2016224" cy="502766"/>
            <a:chOff x="4211960" y="1451560"/>
            <a:chExt cx="1512168" cy="377074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148064" y="1656248"/>
              <a:ext cx="5760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211960" y="1451560"/>
              <a:ext cx="1121078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Mulut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1989" y="2544004"/>
            <a:ext cx="3902939" cy="502765"/>
            <a:chOff x="3203848" y="2283718"/>
            <a:chExt cx="2927204" cy="37707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978924" y="2499742"/>
              <a:ext cx="115212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203848" y="2283718"/>
              <a:ext cx="1872209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Kerongkongan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988480" y="3984163"/>
            <a:ext cx="2400267" cy="502765"/>
            <a:chOff x="6516216" y="3363838"/>
            <a:chExt cx="1800200" cy="37707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516216" y="3579862"/>
              <a:ext cx="5760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948264" y="3363838"/>
              <a:ext cx="1368152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Lambung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58883" y="4773145"/>
            <a:ext cx="2957331" cy="502765"/>
            <a:chOff x="3639886" y="3643320"/>
            <a:chExt cx="2217998" cy="377074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993884" y="3867894"/>
              <a:ext cx="864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639886" y="3643320"/>
              <a:ext cx="143218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Usus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besar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82208" y="4547306"/>
            <a:ext cx="2929211" cy="502765"/>
            <a:chOff x="6286512" y="3786196"/>
            <a:chExt cx="2196908" cy="377074"/>
          </a:xfrm>
        </p:grpSpPr>
        <p:sp>
          <p:nvSpPr>
            <p:cNvPr id="34" name="TextBox 33"/>
            <p:cNvSpPr txBox="1"/>
            <p:nvPr/>
          </p:nvSpPr>
          <p:spPr>
            <a:xfrm>
              <a:off x="6858016" y="3786196"/>
              <a:ext cx="1625404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Usus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halus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0800000">
              <a:off x="6286512" y="4000510"/>
              <a:ext cx="790378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688288" y="5253208"/>
            <a:ext cx="2565688" cy="502766"/>
            <a:chOff x="6301902" y="4387053"/>
            <a:chExt cx="1924266" cy="377074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6301902" y="4603077"/>
              <a:ext cx="5760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858016" y="4387053"/>
              <a:ext cx="1368152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Anus</a:t>
              </a: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9349" y="1131208"/>
            <a:ext cx="4286280" cy="2489814"/>
            <a:chOff x="36636" y="115125"/>
            <a:chExt cx="3214710" cy="2571768"/>
          </a:xfrm>
        </p:grpSpPr>
        <p:sp>
          <p:nvSpPr>
            <p:cNvPr id="40" name="Rectangle 39"/>
            <p:cNvSpPr/>
            <p:nvPr/>
          </p:nvSpPr>
          <p:spPr>
            <a:xfrm>
              <a:off x="36636" y="115125"/>
              <a:ext cx="3214710" cy="2571768"/>
            </a:xfrm>
            <a:prstGeom prst="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2667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0652" y="285734"/>
              <a:ext cx="2928958" cy="22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Organ-organ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pencernaan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manusia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antara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lain </a:t>
              </a:r>
              <a:r>
                <a:rPr lang="en-US" sz="2667" b="1" dirty="0" err="1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mulut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kerongkongan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lambung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rPr>
                <a:t>usus</a:t>
              </a:r>
              <a:r>
                <a:rPr lang="en-US" sz="2667" b="1" dirty="0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rPr>
                <a:t>halus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solidFill>
                    <a:srgbClr val="F7930D"/>
                  </a:solidFill>
                  <a:latin typeface="Calibri" pitchFamily="34" charset="0"/>
                  <a:cs typeface="Calibri" pitchFamily="34" charset="0"/>
                </a:rPr>
                <a:t>usus</a:t>
              </a:r>
              <a:r>
                <a:rPr lang="en-US" sz="2667" b="1" dirty="0">
                  <a:solidFill>
                    <a:srgbClr val="F7930D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solidFill>
                    <a:srgbClr val="F7930D"/>
                  </a:solidFill>
                  <a:latin typeface="Calibri" pitchFamily="34" charset="0"/>
                  <a:cs typeface="Calibri" pitchFamily="34" charset="0"/>
                </a:rPr>
                <a:t>besar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anus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4901" y="3810002"/>
            <a:ext cx="4050939" cy="2381266"/>
            <a:chOff x="214282" y="2857502"/>
            <a:chExt cx="3214710" cy="1785950"/>
          </a:xfrm>
        </p:grpSpPr>
        <p:sp>
          <p:nvSpPr>
            <p:cNvPr id="43" name="Rectangle 42"/>
            <p:cNvSpPr/>
            <p:nvPr/>
          </p:nvSpPr>
          <p:spPr>
            <a:xfrm>
              <a:off x="214282" y="2857502"/>
              <a:ext cx="3214710" cy="1785950"/>
            </a:xfrm>
            <a:prstGeom prst="rect">
              <a:avLst/>
            </a:prstGeom>
            <a:solidFill>
              <a:srgbClr val="D8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2667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7158" y="2999516"/>
              <a:ext cx="2846690" cy="13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Organ yang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turut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membantu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proses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pencernaan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hati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667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667" b="1" dirty="0" err="1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pankreas</a:t>
              </a:r>
              <a:r>
                <a:rPr lang="en-US" sz="2667" b="1" dirty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85711" y="356659"/>
            <a:ext cx="5534419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27915" y="3627295"/>
            <a:ext cx="2625477" cy="502766"/>
            <a:chOff x="3639886" y="3643320"/>
            <a:chExt cx="2217998" cy="377074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4752872" y="3867894"/>
              <a:ext cx="110501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639886" y="3643320"/>
              <a:ext cx="143218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Hati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35895" y="4101070"/>
            <a:ext cx="3195040" cy="502765"/>
            <a:chOff x="3396559" y="3708753"/>
            <a:chExt cx="2699163" cy="377074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4775421" y="3924777"/>
              <a:ext cx="13203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396559" y="3708753"/>
              <a:ext cx="143218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b="1" dirty="0" err="1">
                  <a:latin typeface="Calibri" pitchFamily="34" charset="0"/>
                  <a:cs typeface="Calibri" pitchFamily="34" charset="0"/>
                </a:rPr>
                <a:t>Pankreas</a:t>
              </a:r>
              <a:endParaRPr lang="en-US" sz="2667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360" y="1124222"/>
            <a:ext cx="9075413" cy="4909036"/>
          </a:xfrm>
          <a:prstGeom prst="rect">
            <a:avLst/>
          </a:prstGeom>
          <a:solidFill>
            <a:srgbClr val="E8FFB9"/>
          </a:solidFill>
          <a:effectLst>
            <a:glow rad="139700">
              <a:schemeClr val="accent3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marL="364058" indent="-364058">
              <a:spcBef>
                <a:spcPts val="267"/>
              </a:spcBef>
              <a:spcAft>
                <a:spcPts val="267"/>
              </a:spcAft>
              <a:buFont typeface="Wingdings" pitchFamily="2" charset="2"/>
              <a:buChar char="§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rongga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mulut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dicerna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mekanis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gigi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kimiawi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enzim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amilase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364058" indent="-364058">
              <a:spcBef>
                <a:spcPts val="267"/>
              </a:spcBef>
              <a:spcAft>
                <a:spcPts val="267"/>
              </a:spcAft>
              <a:buFont typeface="Wingdings" pitchFamily="2" charset="2"/>
              <a:buChar char="§"/>
            </a:pPr>
            <a:r>
              <a:rPr lang="en-US" sz="2400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Makanan</a:t>
            </a:r>
            <a:r>
              <a:rPr lang="en-US" sz="24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didorong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gerak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peristaltik</a:t>
            </a:r>
            <a:r>
              <a:rPr lang="en-US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di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kerongkongan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agar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64058" indent="-364058">
              <a:spcBef>
                <a:spcPts val="267"/>
              </a:spcBef>
              <a:spcAft>
                <a:spcPts val="267"/>
              </a:spcAft>
              <a:buFont typeface="Wingdings" pitchFamily="2" charset="2"/>
              <a:buChar char="§"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Di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dicerna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mekanis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otot-otot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kimiawi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enzim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pepsin, renin,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asam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364058" indent="-364058">
              <a:spcBef>
                <a:spcPts val="267"/>
              </a:spcBef>
              <a:spcAft>
                <a:spcPts val="267"/>
              </a:spcAft>
              <a:buFont typeface="Wingdings" pitchFamily="2" charset="2"/>
              <a:buChar char="§"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Sari-sari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diserap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usus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halus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serta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dicerna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kembali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kimiawi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cairan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empedu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enzim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amilase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lipase,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tripsin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364058" indent="-364058">
              <a:spcBef>
                <a:spcPts val="267"/>
              </a:spcBef>
              <a:spcAft>
                <a:spcPts val="267"/>
              </a:spcAft>
              <a:buFont typeface="Wingdings" pitchFamily="2" charset="2"/>
              <a:buChar char="§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Cairan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vitamin,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mineral yang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masih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terkandung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sisa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diserap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usus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besar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lalu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pembusukan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bakteri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E.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364058" indent="-364058">
              <a:spcBef>
                <a:spcPts val="267"/>
              </a:spcBef>
              <a:spcAft>
                <a:spcPts val="267"/>
              </a:spcAft>
              <a:buFont typeface="Wingdings" pitchFamily="2" charset="2"/>
              <a:buChar char="§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Sisa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dibuang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anus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360" y="260648"/>
            <a:ext cx="5735609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67"/>
              </a:spcBef>
              <a:spcAft>
                <a:spcPts val="267"/>
              </a:spcAft>
            </a:pP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Proses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1124744"/>
            <a:ext cx="2577472" cy="3538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48395" y="4773150"/>
            <a:ext cx="2481461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33" dirty="0" err="1">
                <a:latin typeface="Calibri" pitchFamily="34" charset="0"/>
                <a:cs typeface="Calibri" pitchFamily="34" charset="0"/>
              </a:rPr>
              <a:t>Sumber</a:t>
            </a:r>
            <a:r>
              <a:rPr lang="en-US" sz="1333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333" i="1" dirty="0" err="1">
                <a:latin typeface="Calibri" pitchFamily="34" charset="0"/>
                <a:cs typeface="Calibri" pitchFamily="34" charset="0"/>
              </a:rPr>
              <a:t>dokumentasi</a:t>
            </a:r>
            <a:r>
              <a:rPr lang="en-US" sz="1333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333" i="1" dirty="0" err="1">
                <a:latin typeface="Calibri" pitchFamily="34" charset="0"/>
                <a:cs typeface="Calibri" pitchFamily="34" charset="0"/>
              </a:rPr>
              <a:t>penerbit</a:t>
            </a:r>
            <a:endParaRPr lang="en-US" sz="1333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44203" y="1364739"/>
            <a:ext cx="5376000" cy="2129751"/>
            <a:chOff x="214282" y="1357304"/>
            <a:chExt cx="4032000" cy="1597313"/>
          </a:xfrm>
        </p:grpSpPr>
        <p:sp>
          <p:nvSpPr>
            <p:cNvPr id="16" name="Rectangle 15"/>
            <p:cNvSpPr/>
            <p:nvPr/>
          </p:nvSpPr>
          <p:spPr>
            <a:xfrm>
              <a:off x="214282" y="1357304"/>
              <a:ext cx="4032000" cy="1571636"/>
            </a:xfrm>
            <a:prstGeom prst="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noProof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720" y="1500180"/>
              <a:ext cx="3929090" cy="1454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667" b="1" noProof="1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Mulut </a:t>
              </a:r>
              <a:r>
                <a:rPr lang="en-US" sz="2667" b="1" noProof="1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enzim p</a:t>
              </a:r>
              <a:r>
                <a:rPr lang="en-US" sz="2667" b="1" noProof="1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tialin (amilase)</a:t>
              </a:r>
            </a:p>
            <a:p>
              <a:pPr marL="237061" indent="-237061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noProof="1">
                  <a:latin typeface="Calibri" pitchFamily="34" charset="0"/>
                  <a:cs typeface="Calibri" pitchFamily="34" charset="0"/>
                </a:rPr>
                <a:t>Terkandung dalam air liur</a:t>
              </a:r>
            </a:p>
            <a:p>
              <a:pPr marL="237061" indent="-237061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noProof="1">
                  <a:latin typeface="Calibri" pitchFamily="34" charset="0"/>
                  <a:cs typeface="Calibri" pitchFamily="34" charset="0"/>
                </a:rPr>
                <a:t>Berfungsi memecah karbohidrat menjadi glukosa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59563" y="3717033"/>
            <a:ext cx="5690008" cy="2158305"/>
            <a:chOff x="267850" y="2621772"/>
            <a:chExt cx="4032000" cy="1618729"/>
          </a:xfrm>
        </p:grpSpPr>
        <p:sp>
          <p:nvSpPr>
            <p:cNvPr id="21" name="Rectangle 20"/>
            <p:cNvSpPr/>
            <p:nvPr/>
          </p:nvSpPr>
          <p:spPr>
            <a:xfrm>
              <a:off x="267850" y="2621772"/>
              <a:ext cx="4032000" cy="1548766"/>
            </a:xfrm>
            <a:prstGeom prst="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noProof="1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5720" y="2786064"/>
              <a:ext cx="3857652" cy="1454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667" b="1" noProof="1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Lambung </a:t>
              </a:r>
              <a:r>
                <a:rPr lang="en-US" sz="2667" b="1" noProof="1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 enzim pepsin dan renin</a:t>
              </a:r>
              <a:endParaRPr lang="en-US" sz="2667" b="1" noProof="1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  <a:p>
              <a:pPr marL="237061" indent="-237061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noProof="1">
                  <a:latin typeface="Calibri" pitchFamily="34" charset="0"/>
                  <a:cs typeface="Calibri" pitchFamily="34" charset="0"/>
                </a:rPr>
                <a:t>Pepsin mengubah protein menjadi pepton</a:t>
              </a:r>
            </a:p>
            <a:p>
              <a:pPr marL="237061" indent="-237061">
                <a:spcAft>
                  <a:spcPts val="800"/>
                </a:spcAft>
                <a:buFont typeface="Arial" pitchFamily="34" charset="0"/>
                <a:buChar char="•"/>
              </a:pPr>
              <a:r>
                <a:rPr lang="en-US" sz="2667" b="1" noProof="1">
                  <a:latin typeface="Calibri" pitchFamily="34" charset="0"/>
                  <a:cs typeface="Calibri" pitchFamily="34" charset="0"/>
                </a:rPr>
                <a:t>Renin mengendapkan protein susu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35360" y="260648"/>
            <a:ext cx="5735609" cy="556252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67"/>
              </a:spcBef>
              <a:spcAft>
                <a:spcPts val="267"/>
              </a:spcAft>
            </a:pP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Enzim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Pencernaan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667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667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16213" y="4132817"/>
            <a:ext cx="3456384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Wingdings"/>
              </a:rPr>
              <a:t>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lambung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juga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noProof="1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asam klorida </a:t>
            </a:r>
            <a:r>
              <a:rPr lang="en-US" sz="2400" b="1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yang membunuh kuman pada makanan.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Picture 2" descr="E:\[ NASKAH &amp; GAMBAR SMP-SMA]\PRATIWI SEMUA\gambarnya hasan\ok bio project\mulut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/>
          <a:stretch/>
        </p:blipFill>
        <p:spPr bwMode="auto">
          <a:xfrm>
            <a:off x="213460" y="1073679"/>
            <a:ext cx="2133248" cy="30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ight Arrow 33"/>
          <p:cNvSpPr/>
          <p:nvPr/>
        </p:nvSpPr>
        <p:spPr>
          <a:xfrm>
            <a:off x="2063552" y="2276872"/>
            <a:ext cx="575901" cy="4800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/>
          <p:cNvGrpSpPr/>
          <p:nvPr/>
        </p:nvGrpSpPr>
        <p:grpSpPr>
          <a:xfrm>
            <a:off x="8117698" y="926631"/>
            <a:ext cx="3724127" cy="3047593"/>
            <a:chOff x="6088273" y="694973"/>
            <a:chExt cx="2793095" cy="2285695"/>
          </a:xfrm>
        </p:grpSpPr>
        <p:pic>
          <p:nvPicPr>
            <p:cNvPr id="33" name="Picture 3" descr="E:\[ NASKAH &amp; GAMBAR SMP-SMA]\PRATIWI SEMUA\gambarnya hasan\ok bio project\lambung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273" y="694973"/>
              <a:ext cx="2440062" cy="2281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7020272" y="2757577"/>
              <a:ext cx="1861096" cy="223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33" dirty="0" err="1">
                  <a:latin typeface="Calibri" pitchFamily="34" charset="0"/>
                  <a:cs typeface="Calibri" pitchFamily="34" charset="0"/>
                </a:rPr>
                <a:t>Sumber</a:t>
              </a:r>
              <a:r>
                <a:rPr lang="en-US" sz="1333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333" i="1" dirty="0" err="1">
                  <a:latin typeface="Calibri" pitchFamily="34" charset="0"/>
                  <a:cs typeface="Calibri" pitchFamily="34" charset="0"/>
                </a:rPr>
                <a:t>dokumentasi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333" i="1" dirty="0" err="1">
                  <a:latin typeface="Calibri" pitchFamily="34" charset="0"/>
                  <a:cs typeface="Calibri" pitchFamily="34" charset="0"/>
                </a:rPr>
                <a:t>penerbit</a:t>
              </a:r>
              <a:endParaRPr lang="en-US" sz="1333" i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Right Arrow 34"/>
          <p:cNvSpPr/>
          <p:nvPr/>
        </p:nvSpPr>
        <p:spPr>
          <a:xfrm rot="8562876">
            <a:off x="7405165" y="3598992"/>
            <a:ext cx="825745" cy="48005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</TotalTime>
  <Words>576</Words>
  <Application>Microsoft Office PowerPoint</Application>
  <PresentationFormat>Widescreen</PresentationFormat>
  <Paragraphs>88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Adobe Gothic Std B</vt:lpstr>
      <vt:lpstr>Arial</vt:lpstr>
      <vt:lpstr>Arial Black</vt:lpstr>
      <vt:lpstr>Arial Rounded MT Bold</vt:lpstr>
      <vt:lpstr>Bahnschrift Condensed</vt:lpstr>
      <vt:lpstr>Calibri</vt:lpstr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2021-09-04T05:52:59Z</dcterms:created>
  <dcterms:modified xsi:type="dcterms:W3CDTF">2021-09-05T12:50:20Z</dcterms:modified>
</cp:coreProperties>
</file>