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9" r:id="rId3"/>
    <p:sldId id="346" r:id="rId4"/>
    <p:sldId id="309" r:id="rId5"/>
    <p:sldId id="310" r:id="rId6"/>
    <p:sldId id="343" r:id="rId7"/>
    <p:sldId id="344" r:id="rId8"/>
    <p:sldId id="345" r:id="rId9"/>
    <p:sldId id="335" r:id="rId10"/>
    <p:sldId id="336" r:id="rId11"/>
    <p:sldId id="34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E9F"/>
    <a:srgbClr val="2D2B3B"/>
    <a:srgbClr val="28264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4660"/>
  </p:normalViewPr>
  <p:slideViewPr>
    <p:cSldViewPr>
      <p:cViewPr varScale="1">
        <p:scale>
          <a:sx n="54" d="100"/>
          <a:sy n="54" d="100"/>
        </p:scale>
        <p:origin x="98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B3B49-7D37-4400-A4D3-942E5C3E068E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52F36-04B4-422D-85C8-211074EE26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5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D784A-11D4-49BC-AF97-73FCC016BD14}" type="slidenum">
              <a:rPr lang="id-ID" smtClean="0"/>
              <a:pPr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959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D784A-11D4-49BC-AF97-73FCC016BD14}" type="slidenum">
              <a:rPr lang="id-ID" smtClean="0"/>
              <a:pPr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959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7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4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5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83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4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6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0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5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62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D8BFD-B7BF-47F8-8BDE-D044BF76B1F3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DB5DD-54D2-487D-A131-A5A45D86B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6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G:\Bahan Bupena 5C\BUPENA 5C\TEMA 7\SUBTEMA 3\1.2 memasukkan campuran es krim ke cetakan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40" r="-11527" b="5312"/>
          <a:stretch/>
        </p:blipFill>
        <p:spPr bwMode="auto">
          <a:xfrm>
            <a:off x="1587" y="0"/>
            <a:ext cx="9142414" cy="691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966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403489" y="1268760"/>
            <a:ext cx="2304415" cy="1347995"/>
            <a:chOff x="5951040" y="3071605"/>
            <a:chExt cx="2304415" cy="1347995"/>
          </a:xfrm>
        </p:grpSpPr>
        <p:sp>
          <p:nvSpPr>
            <p:cNvPr id="24" name="Rectangle 23"/>
            <p:cNvSpPr/>
            <p:nvPr/>
          </p:nvSpPr>
          <p:spPr>
            <a:xfrm>
              <a:off x="5951040" y="3071605"/>
              <a:ext cx="2304415" cy="707886"/>
            </a:xfrm>
            <a:prstGeom prst="rect">
              <a:avLst/>
            </a:prstGeom>
            <a:solidFill>
              <a:srgbClr val="FFFF00"/>
            </a:solidFill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>
                  <a:latin typeface="Arial" pitchFamily="34" charset="0"/>
                  <a:cs typeface="Arial" pitchFamily="34" charset="0"/>
                </a:rPr>
                <a:t>TEMA 7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51040" y="3711714"/>
              <a:ext cx="2304415" cy="707886"/>
            </a:xfrm>
            <a:prstGeom prst="rect">
              <a:avLst/>
            </a:prstGeom>
            <a:solidFill>
              <a:srgbClr val="C9C400"/>
            </a:solidFill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2850" y="2038927"/>
            <a:ext cx="3335054" cy="2304516"/>
            <a:chOff x="7271791" y="4056772"/>
            <a:chExt cx="3335054" cy="2304516"/>
          </a:xfrm>
        </p:grpSpPr>
        <p:sp>
          <p:nvSpPr>
            <p:cNvPr id="27" name="Isosceles Triangle 26"/>
            <p:cNvSpPr/>
            <p:nvPr/>
          </p:nvSpPr>
          <p:spPr>
            <a:xfrm rot="16200000">
              <a:off x="7225461" y="5676573"/>
              <a:ext cx="731046" cy="63838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271791" y="4056772"/>
              <a:ext cx="3335054" cy="70788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>
                  <a:latin typeface="Arial" pitchFamily="34" charset="0"/>
                  <a:cs typeface="Arial" pitchFamily="34" charset="0"/>
                </a:rPr>
                <a:t>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365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758397"/>
              </p:ext>
            </p:extLst>
          </p:nvPr>
        </p:nvGraphicFramePr>
        <p:xfrm>
          <a:off x="107504" y="1245567"/>
          <a:ext cx="8986206" cy="5063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3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0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0686">
                <a:tc>
                  <a:txBody>
                    <a:bodyPr/>
                    <a:lstStyle/>
                    <a:p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Masa Kebangkitan</a:t>
                      </a:r>
                    </a:p>
                    <a:p>
                      <a:r>
                        <a:rPr lang="id-ID" sz="16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Nasional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Masa</a:t>
                      </a:r>
                    </a:p>
                    <a:p>
                      <a:r>
                        <a:rPr lang="id-ID" sz="16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Radikal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Masa</a:t>
                      </a:r>
                    </a:p>
                    <a:p>
                      <a:r>
                        <a:rPr lang="id-ID" sz="1600" b="1" kern="1200" dirty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Moderat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247">
                <a:tc>
                  <a:txBody>
                    <a:bodyPr/>
                    <a:lstStyle/>
                    <a:p>
                      <a:r>
                        <a:rPr lang="id-ID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Periode 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1900-an 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1920–1927 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1930-an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274">
                <a:tc>
                  <a:txBody>
                    <a:bodyPr/>
                    <a:lstStyle/>
                    <a:p>
                      <a:r>
                        <a:rPr lang="id-ID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Karakteristik</a:t>
                      </a:r>
                    </a:p>
                    <a:p>
                      <a:r>
                        <a:rPr lang="id-ID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Organisasi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Babak baru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perjuangan bangsa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Indonesia melalui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organisasi di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bidang pendidikan,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politik, ekonomi,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maupun sosial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budaya.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• Pergerakan politik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menggunakan taktik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nonkooperatif yang keras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terhadap penjajah.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• Mendorong semangat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kebangsaan dan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persatuan melalui rapat-rapat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umum, surat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Kabar,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dan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Lembaga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pendidikan.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• Pergerakan politik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menggunakan taktik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kooperatif dengan penjajah.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• Memperjuangkan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kepentingan rakyat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Dengan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mengirimkan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wakil-wakilnya dalam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Dewan Perwakilan Rakyat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(Volksraad).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833">
                <a:tc>
                  <a:txBody>
                    <a:bodyPr/>
                    <a:lstStyle/>
                    <a:p>
                      <a:r>
                        <a:rPr lang="id-ID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Contoh</a:t>
                      </a:r>
                    </a:p>
                    <a:p>
                      <a:r>
                        <a:rPr lang="id-ID" sz="16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Organisasi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Budi Utomo,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Sarekat Islam,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Indische Partij, dan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Muhammadiyah.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Perhimpunan Indonesia (PI),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Partai Komunis Indonesia</a:t>
                      </a:r>
                      <a:r>
                        <a:rPr lang="id-ID" sz="16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(PKI), dan Partai Nasional</a:t>
                      </a:r>
                    </a:p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Indonesia (PNI).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Parindra dan Gerindo.</a:t>
                      </a:r>
                      <a:endParaRPr lang="id-ID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79512" y="44624"/>
            <a:ext cx="7516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dirty="0">
                <a:latin typeface="Arial" pitchFamily="34" charset="0"/>
                <a:cs typeface="Arial" pitchFamily="34" charset="0"/>
              </a:rPr>
              <a:t>Tumbuhnya organisasi-organisasi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id-ID" dirty="0">
                <a:latin typeface="Arial" pitchFamily="34" charset="0"/>
                <a:cs typeface="Arial" pitchFamily="34" charset="0"/>
              </a:rPr>
              <a:t>menjadi awal dimulainya masa pergerakan nasional.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d-ID" dirty="0">
                <a:latin typeface="Arial" pitchFamily="34" charset="0"/>
                <a:cs typeface="Arial" pitchFamily="34" charset="0"/>
              </a:rPr>
              <a:t>Secara umum, masa pergerakan nasional Indonesia dapat dibedakan menurut sifatnya, yaitu:</a:t>
            </a:r>
          </a:p>
        </p:txBody>
      </p:sp>
    </p:spTree>
    <p:extLst>
      <p:ext uri="{BB962C8B-B14F-4D97-AF65-F5344CB8AC3E}">
        <p14:creationId xmlns:p14="http://schemas.microsoft.com/office/powerpoint/2010/main" val="110938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embelajaran IPS Kelas 5 Tema 7 Subtema 1">
            <a:hlinkClick r:id="" action="ppaction://media"/>
            <a:extLst>
              <a:ext uri="{FF2B5EF4-FFF2-40B4-BE49-F238E27FC236}">
                <a16:creationId xmlns:a16="http://schemas.microsoft.com/office/drawing/2014/main" id="{FD4D4F04-7D73-4408-AE35-ABC954C1A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7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2769308"/>
            <a:ext cx="9140888" cy="3684028"/>
            <a:chOff x="0" y="2769308"/>
            <a:chExt cx="9140888" cy="3684028"/>
          </a:xfrm>
        </p:grpSpPr>
        <p:sp>
          <p:nvSpPr>
            <p:cNvPr id="5" name="Rectangle 4"/>
            <p:cNvSpPr/>
            <p:nvPr/>
          </p:nvSpPr>
          <p:spPr>
            <a:xfrm>
              <a:off x="0" y="2769309"/>
              <a:ext cx="6224449" cy="3684027"/>
            </a:xfrm>
            <a:prstGeom prst="rect">
              <a:avLst/>
            </a:prstGeom>
            <a:solidFill>
              <a:srgbClr val="2D2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F:\Bahan Bupena 5C\KOREKSI 3\Tema 7 subtema 1\shutterstock_531205789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4995"/>
            <a:stretch/>
          </p:blipFill>
          <p:spPr bwMode="auto">
            <a:xfrm>
              <a:off x="4873207" y="2769309"/>
              <a:ext cx="4267681" cy="3684027"/>
            </a:xfrm>
            <a:prstGeom prst="rect">
              <a:avLst/>
            </a:prstGeom>
            <a:noFill/>
          </p:spPr>
        </p:pic>
        <p:sp>
          <p:nvSpPr>
            <p:cNvPr id="34" name="Rectangle 33"/>
            <p:cNvSpPr/>
            <p:nvPr/>
          </p:nvSpPr>
          <p:spPr>
            <a:xfrm rot="16200000">
              <a:off x="3360881" y="4281634"/>
              <a:ext cx="3684027" cy="659376"/>
            </a:xfrm>
            <a:prstGeom prst="rect">
              <a:avLst/>
            </a:prstGeom>
            <a:gradFill>
              <a:gsLst>
                <a:gs pos="0">
                  <a:srgbClr val="2D2B3B"/>
                </a:gs>
                <a:gs pos="88000">
                  <a:srgbClr val="2D2B3B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916943" y="76200"/>
            <a:ext cx="6855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Subtema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1: </a:t>
            </a: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d-ID" sz="2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Peristiwa Kebangsaan Masa Penjajahan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966" y="1628800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id-ID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Masa Penjajahan Bangsa Eropa di Indonesia    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052736"/>
            <a:ext cx="9144000" cy="1600200"/>
            <a:chOff x="0" y="1000108"/>
            <a:chExt cx="9144000" cy="1600200"/>
          </a:xfrm>
        </p:grpSpPr>
        <p:sp>
          <p:nvSpPr>
            <p:cNvPr id="18" name="TextBox 17"/>
            <p:cNvSpPr txBox="1"/>
            <p:nvPr/>
          </p:nvSpPr>
          <p:spPr>
            <a:xfrm>
              <a:off x="7568458" y="1045453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id-ID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7</a:t>
              </a:r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St1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0" y="1467486"/>
              <a:ext cx="9144000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934200" y="1483433"/>
              <a:ext cx="2209800" cy="11168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34200" y="1000108"/>
              <a:ext cx="2209800" cy="49550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51219" y="1625326"/>
              <a:ext cx="15536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latin typeface="Arial" pitchFamily="34" charset="0"/>
                  <a:cs typeface="Arial" pitchFamily="34" charset="0"/>
                </a:rPr>
                <a:t>Muatan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600" b="1" dirty="0">
                  <a:latin typeface="Arial" pitchFamily="34" charset="0"/>
                  <a:cs typeface="Arial" pitchFamily="34" charset="0"/>
                </a:rPr>
                <a:t>IPS</a:t>
              </a:r>
            </a:p>
            <a:p>
              <a:pPr algn="ctr"/>
              <a:r>
                <a:rPr lang="en-US" sz="1600" dirty="0">
                  <a:latin typeface="Arial" pitchFamily="34" charset="0"/>
                  <a:cs typeface="Arial" pitchFamily="34" charset="0"/>
                </a:rPr>
                <a:t>KD 3.</a:t>
              </a:r>
              <a:r>
                <a:rPr lang="id-ID" sz="16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4.</a:t>
              </a:r>
              <a:r>
                <a:rPr lang="id-ID" sz="1600" dirty="0">
                  <a:latin typeface="Arial" pitchFamily="34" charset="0"/>
                  <a:cs typeface="Arial" pitchFamily="34" charset="0"/>
                </a:rPr>
                <a:t>4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786578" y="1214422"/>
              <a:ext cx="504374" cy="5043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0" y="1000108"/>
              <a:ext cx="9144000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6790476" y="1231051"/>
              <a:ext cx="5613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id-ID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72396" y="1071546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id-ID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7</a:t>
              </a:r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St1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28600" y="2884861"/>
            <a:ext cx="59958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d-ID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Penjelajahan Samudra yang dilakukan pada </a:t>
            </a:r>
            <a:r>
              <a:rPr lang="fi-FI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abad ke-15 menjadi salah satu alasan mengapa</a:t>
            </a:r>
            <a:r>
              <a:rPr lang="id-ID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bangsa Eropa mendatangi negeri-negeri timur</a:t>
            </a:r>
            <a:r>
              <a:rPr lang="id-ID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yang melimpah kekayaan alamnya, termasuk Indonesia. Hal ini terjadi untuk mewujudkan </a:t>
            </a:r>
            <a:r>
              <a:rPr lang="fi-FI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tujuan utama dari</a:t>
            </a:r>
            <a:r>
              <a:rPr lang="id-ID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i-FI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penjelajahan samudra, yaitu:</a:t>
            </a:r>
          </a:p>
          <a:p>
            <a:r>
              <a:rPr lang="id-ID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mencapai kejayaan ( glory),</a:t>
            </a:r>
          </a:p>
          <a:p>
            <a:r>
              <a:rPr lang="id-ID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memiliki kekayaan ( gold),</a:t>
            </a:r>
          </a:p>
          <a:p>
            <a:r>
              <a:rPr lang="sv-SE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menyebarkan agama ( gospel), dan</a:t>
            </a:r>
          </a:p>
          <a:p>
            <a:r>
              <a:rPr lang="id-ID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mencari rempah-rempah.</a:t>
            </a:r>
          </a:p>
        </p:txBody>
      </p:sp>
    </p:spTree>
    <p:extLst>
      <p:ext uri="{BB962C8B-B14F-4D97-AF65-F5344CB8AC3E}">
        <p14:creationId xmlns:p14="http://schemas.microsoft.com/office/powerpoint/2010/main" val="4163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datangan Bangsa Eropa ke Indonesia _ IPS Kelas 5 Tema 7 Subtema 1">
            <a:hlinkClick r:id="" action="ppaction://media"/>
            <a:extLst>
              <a:ext uri="{FF2B5EF4-FFF2-40B4-BE49-F238E27FC236}">
                <a16:creationId xmlns:a16="http://schemas.microsoft.com/office/drawing/2014/main" id="{576FFD51-6C49-4FD0-885F-CE2E6C4EA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9748" y="569893"/>
            <a:ext cx="6616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id-ID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Perlawanan Bangsa Indonesia terhadap Penjajah</a:t>
            </a: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9748" y="1571612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latin typeface="Arial" pitchFamily="34" charset="0"/>
                <a:cs typeface="Arial" pitchFamily="34" charset="0"/>
              </a:rPr>
              <a:t>Berikut beberapa perlawanan yang dilakukan rakyat Indonesia.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29748" y="2402609"/>
            <a:ext cx="5904656" cy="3786214"/>
          </a:xfrm>
          <a:prstGeom prst="roundRect">
            <a:avLst>
              <a:gd name="adj" fmla="val 1034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Perjuangan rakyat Maluku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Tahun 1533, Sultan Ternate menyerukan perlawanan untuk mengusir bangsa Portugis yang berkhianat kepada Kerajaan Ternate dengan  memonopoli rempahrempah.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Perlawanan kedua terjadi pada tahun 1570. Perlawanan tersebut dipimpin oleh Sultan Baabullah disebabkan oleh tewasnya Sultan Khairun. Portugis menyerah </a:t>
            </a:r>
            <a:r>
              <a:rPr lang="fi-FI" sz="2000" dirty="0">
                <a:latin typeface="Arial" pitchFamily="34" charset="0"/>
                <a:cs typeface="Arial" pitchFamily="34" charset="0"/>
              </a:rPr>
              <a:t>dan meninggalkan Maluku pada tahun 1575.</a:t>
            </a:r>
            <a:endParaRPr lang="id-ID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O:\PROJECT ERLANGGA\BUPENA 4C\GAMBAR UNTUK PPT BUPENA 4C\TEMA 6 SUBTEMA 1\7a Tasya membaca puis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2027636"/>
            <a:ext cx="1968500" cy="40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9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7158" y="214290"/>
            <a:ext cx="5143536" cy="5929354"/>
          </a:xfrm>
          <a:prstGeom prst="roundRect">
            <a:avLst>
              <a:gd name="adj" fmla="val 904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id-ID" sz="2000" b="1" dirty="0">
                <a:latin typeface="Arial" pitchFamily="34" charset="0"/>
                <a:cs typeface="Arial" pitchFamily="34" charset="0"/>
              </a:rPr>
              <a:t>Perjuangan rakyat Sumatra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Di Aceh, perlawanan dipimpin oleh Teuku Cik Ditiro, Panglima Polim, Teuku Umar, dan Cut Nyak Dien. Rakyat Aceh menggunakan taktik perang gerilya, yaitu memasuki hutan agar tidak mudah ditangkap.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Perlawanan rakyat Sumatra Utara dipimpin oleh Sisingamangaraja XII.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Penyebabnya adalah Belanda ingin menguasai Tapanuli.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d-ID" sz="2000" dirty="0">
                <a:latin typeface="Arial" pitchFamily="34" charset="0"/>
                <a:cs typeface="Arial" pitchFamily="34" charset="0"/>
              </a:rPr>
              <a:t>Di Sumatra Barat, perlawanan dipimpin oleh Tuanku Imam Bonjol. Penyebabnya adalah politik adu domba Belanda terhadap Kaum Adat dan  Kaum Padri.</a:t>
            </a:r>
          </a:p>
        </p:txBody>
      </p:sp>
      <p:pic>
        <p:nvPicPr>
          <p:cNvPr id="5" name="Picture 2" descr="O:\PROJECT ERLANGGA\BUPENA 4C\GAMBAR UNTUK PPT BUPENA 4C\TEMA 6 SUBTEMA 1\st4.p6.6 membaca pui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904" y="1142984"/>
            <a:ext cx="2260496" cy="43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2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0034" y="516982"/>
            <a:ext cx="5512126" cy="5405173"/>
          </a:xfrm>
          <a:prstGeom prst="roundRect">
            <a:avLst>
              <a:gd name="adj" fmla="val 743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id-ID" sz="2200" b="1" dirty="0">
                <a:latin typeface="Arial" pitchFamily="34" charset="0"/>
                <a:cs typeface="Arial" pitchFamily="34" charset="0"/>
              </a:rPr>
              <a:t>Perjuangan rakyat Jawa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Di Pulau Jawa, Pangeran Diponegoro memimpin perlawanan terhadap Belanda. Perang terjadi karena  Belanda memasang patok jalan di atas tanah makam leluhur Pangeran Diponegoro tanpa izin.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Belanda berhasil menangkap Pangeran Diponegoro dengan berpura-pura mengajak berunding. Saat berunding, Pangeran Diponegoro ditangkap dan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diasingkan ke Manado pada tahun 1830.</a:t>
            </a:r>
            <a:endParaRPr lang="id-ID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87" y="1762340"/>
            <a:ext cx="1978257" cy="41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9552" y="260648"/>
            <a:ext cx="5214974" cy="5857916"/>
          </a:xfrm>
          <a:prstGeom prst="roundRect">
            <a:avLst>
              <a:gd name="adj" fmla="val 894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id-ID" sz="2400" b="1" dirty="0">
                <a:latin typeface="Arial" pitchFamily="34" charset="0"/>
                <a:cs typeface="Arial" pitchFamily="34" charset="0"/>
              </a:rPr>
              <a:t>Perjuangan rakyat Bali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d-ID" sz="2400" dirty="0">
                <a:latin typeface="Arial" pitchFamily="34" charset="0"/>
                <a:cs typeface="Arial" pitchFamily="34" charset="0"/>
              </a:rPr>
              <a:t>Sikap Belanda yang melanggar  hukum Tawan Karang menjadi penyebab  perlawanan rakyat Bali.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Perlawanan dipimpin oleh I Gusti Ketut Jelantik di sekitar Benteng Jagaraga 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sehingga disebut  Perang Puputan Jagaraga (1846–1849).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d-ID" sz="2400" dirty="0">
                <a:latin typeface="Arial" pitchFamily="34" charset="0"/>
                <a:cs typeface="Arial" pitchFamily="34" charset="0"/>
              </a:rPr>
              <a:t>Perlawanan berakhir ketika Belanda dapat menguasai Benteng Jagaraga.</a:t>
            </a:r>
          </a:p>
        </p:txBody>
      </p:sp>
      <p:pic>
        <p:nvPicPr>
          <p:cNvPr id="5" name="Picture 2" descr="O:\PROJECT ERLANGGA\BUPENA 4C\GAMBAR UNTUK PPT BUPENA 4C\TEMA 6 SUBTEMA 1\7a Tasya membaca pui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285860"/>
            <a:ext cx="1968500" cy="40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2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8596" y="649368"/>
            <a:ext cx="4929222" cy="5306932"/>
          </a:xfrm>
          <a:prstGeom prst="roundRect">
            <a:avLst>
              <a:gd name="adj" fmla="val 6950"/>
            </a:avLst>
          </a:prstGeom>
          <a:solidFill>
            <a:srgbClr val="F7DE9F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id-ID" sz="2400" b="1" dirty="0">
                <a:latin typeface="Arial" pitchFamily="34" charset="0"/>
                <a:cs typeface="Arial" pitchFamily="34" charset="0"/>
              </a:rPr>
              <a:t>Perjuangan rakyat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id-ID" sz="2400" b="1" dirty="0">
                <a:latin typeface="Arial" pitchFamily="34" charset="0"/>
                <a:cs typeface="Arial" pitchFamily="34" charset="0"/>
              </a:rPr>
              <a:t>Kalimantan Selatan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fi-FI" sz="2400" dirty="0">
                <a:latin typeface="Arial" pitchFamily="34" charset="0"/>
                <a:cs typeface="Arial" pitchFamily="34" charset="0"/>
              </a:rPr>
              <a:t>Pangeran Antasari memimpin perlawanan rakyat Kalimantan Selatan.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d-ID" sz="2400" dirty="0">
                <a:latin typeface="Arial" pitchFamily="34" charset="0"/>
                <a:cs typeface="Arial" pitchFamily="34" charset="0"/>
              </a:rPr>
              <a:t>Penyebab perlawanan adalah sikap Belanda yang berusaha menguasai Kerajaan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Banjar.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id-ID" sz="2400" dirty="0">
                <a:latin typeface="Arial" pitchFamily="34" charset="0"/>
                <a:cs typeface="Arial" pitchFamily="34" charset="0"/>
              </a:rPr>
              <a:t>Belanda juga memonopoli perdagangan dan mencampuri urusan kerajaan.</a:t>
            </a:r>
          </a:p>
        </p:txBody>
      </p:sp>
      <p:pic>
        <p:nvPicPr>
          <p:cNvPr id="5" name="Picture 2" descr="O:\PROJECT ERLANGGA\BUPENA 4C\GAMBAR UNTUK PPT BUPENA 4C\TEMA 6 SUBTEMA 1\st4.p6.6 membaca pui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36" y="1340768"/>
            <a:ext cx="2200840" cy="43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2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85720" y="569893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id-ID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Perkembangan Pergerakan Nasional Indonesia</a:t>
            </a: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720" y="1772816"/>
            <a:ext cx="8390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dirty="0">
                <a:latin typeface="Arial" pitchFamily="34" charset="0"/>
                <a:cs typeface="Arial" pitchFamily="34" charset="0"/>
              </a:rPr>
              <a:t>Secara umum, munculnya kebangkitan pergerakan nasional di Indonesia dipengaruhi oleh beberapa faktor seperti: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76609"/>
              </p:ext>
            </p:extLst>
          </p:nvPr>
        </p:nvGraphicFramePr>
        <p:xfrm>
          <a:off x="428596" y="2708920"/>
          <a:ext cx="8286808" cy="2804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43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3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2000" dirty="0">
                          <a:latin typeface="Arial" pitchFamily="34" charset="0"/>
                          <a:cs typeface="Arial" pitchFamily="34" charset="0"/>
                        </a:rPr>
                        <a:t>Faktor 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>
                          <a:latin typeface="Arial" pitchFamily="34" charset="0"/>
                          <a:cs typeface="Arial" pitchFamily="34" charset="0"/>
                        </a:rPr>
                        <a:t>Faktor Eksternal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000" kern="1200" dirty="0">
                          <a:latin typeface="Arial" pitchFamily="34" charset="0"/>
                          <a:cs typeface="Arial" pitchFamily="34" charset="0"/>
                        </a:rPr>
                        <a:t>Penderitaan rakyat akibat penjajah.</a:t>
                      </a:r>
                      <a:endParaRPr lang="id-ID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kern="1200" dirty="0">
                          <a:latin typeface="Arial" pitchFamily="34" charset="0"/>
                          <a:cs typeface="Arial" pitchFamily="34" charset="0"/>
                        </a:rPr>
                        <a:t>Kemenangan Jepang atas Rusia dalam</a:t>
                      </a:r>
                      <a:r>
                        <a:rPr lang="id-ID" sz="2000" kern="1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000" kern="1200" dirty="0">
                          <a:latin typeface="Arial" pitchFamily="34" charset="0"/>
                          <a:cs typeface="Arial" pitchFamily="34" charset="0"/>
                        </a:rPr>
                        <a:t>perang tahun 1905.</a:t>
                      </a:r>
                      <a:endParaRPr lang="id-ID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000" kern="1200" dirty="0">
                          <a:latin typeface="Arial" pitchFamily="34" charset="0"/>
                          <a:cs typeface="Arial" pitchFamily="34" charset="0"/>
                        </a:rPr>
                        <a:t>Lahirnya golongan-golongan terpelajar dan</a:t>
                      </a:r>
                      <a:r>
                        <a:rPr lang="id-ID" sz="2000" kern="1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000" kern="1200" dirty="0">
                          <a:latin typeface="Arial" pitchFamily="34" charset="0"/>
                          <a:cs typeface="Arial" pitchFamily="34" charset="0"/>
                        </a:rPr>
                        <a:t>cendekiawan.</a:t>
                      </a:r>
                      <a:endParaRPr lang="id-ID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2000" kern="1200" dirty="0">
                          <a:latin typeface="Arial" pitchFamily="34" charset="0"/>
                          <a:cs typeface="Arial" pitchFamily="34" charset="0"/>
                        </a:rPr>
                        <a:t>Masuknya paham baru seperti nasionalisme</a:t>
                      </a:r>
                      <a:r>
                        <a:rPr lang="id-ID" sz="2000" kern="1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d-ID" sz="2000" kern="1200" dirty="0">
                          <a:latin typeface="Arial" pitchFamily="34" charset="0"/>
                          <a:cs typeface="Arial" pitchFamily="34" charset="0"/>
                        </a:rPr>
                        <a:t>dan demokrasi.</a:t>
                      </a:r>
                      <a:endParaRPr lang="id-ID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d-ID" sz="2000" kern="1200" dirty="0">
                          <a:latin typeface="Arial" pitchFamily="34" charset="0"/>
                          <a:cs typeface="Arial" pitchFamily="34" charset="0"/>
                        </a:rPr>
                        <a:t>Sejarah kejayaan hidup kerajaan-kerajaan Indonesia di masa lalu.</a:t>
                      </a:r>
                      <a:endParaRPr lang="id-ID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2000" kern="1200" dirty="0">
                          <a:latin typeface="Arial" pitchFamily="34" charset="0"/>
                          <a:cs typeface="Arial" pitchFamily="34" charset="0"/>
                        </a:rPr>
                        <a:t>Kebangkitan nasional negara-negara</a:t>
                      </a:r>
                    </a:p>
                    <a:p>
                      <a:r>
                        <a:rPr lang="it-IT" sz="2000" kern="1200" dirty="0">
                          <a:latin typeface="Arial" pitchFamily="34" charset="0"/>
                          <a:cs typeface="Arial" pitchFamily="34" charset="0"/>
                        </a:rPr>
                        <a:t>tetangga seperti India dan Filipina.</a:t>
                      </a:r>
                      <a:endParaRPr lang="id-ID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79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4155</TotalTime>
  <Words>584</Words>
  <Application>Microsoft Office PowerPoint</Application>
  <PresentationFormat>On-screen Show (4:3)</PresentationFormat>
  <Paragraphs>88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ACER</cp:lastModifiedBy>
  <cp:revision>125</cp:revision>
  <dcterms:created xsi:type="dcterms:W3CDTF">2017-07-08T06:38:15Z</dcterms:created>
  <dcterms:modified xsi:type="dcterms:W3CDTF">2022-02-01T23:09:00Z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2730150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S7.2.2</vt:lpwstr>
  </property>
</Properties>
</file>