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EDCA28-FA0C-4273-9041-D4083050D3F0}" type="datetimeFigureOut">
              <a:rPr lang="id-ID" smtClean="0"/>
              <a:t>18/11/2021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FCC118-A6C4-41FF-97C2-6C330F37748E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CA28-FA0C-4273-9041-D4083050D3F0}" type="datetimeFigureOut">
              <a:rPr lang="id-ID" smtClean="0"/>
              <a:t>18/11/2021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C118-A6C4-41FF-97C2-6C330F37748E}" type="slidenum">
              <a:rPr lang="id-ID" smtClean="0"/>
              <a:t>‹#›</a:t>
            </a:fld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CA28-FA0C-4273-9041-D4083050D3F0}" type="datetimeFigureOut">
              <a:rPr lang="id-ID" smtClean="0"/>
              <a:t>18/11/2021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C118-A6C4-41FF-97C2-6C330F37748E}" type="slidenum">
              <a:rPr lang="id-ID" smtClean="0"/>
              <a:t>‹#›</a:t>
            </a:fld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CA28-FA0C-4273-9041-D4083050D3F0}" type="datetimeFigureOut">
              <a:rPr lang="id-ID" smtClean="0"/>
              <a:t>18/11/2021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C118-A6C4-41FF-97C2-6C330F37748E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CA28-FA0C-4273-9041-D4083050D3F0}" type="datetimeFigureOut">
              <a:rPr lang="id-ID" smtClean="0"/>
              <a:t>18/11/2021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C118-A6C4-41FF-97C2-6C330F37748E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CA28-FA0C-4273-9041-D4083050D3F0}" type="datetimeFigureOut">
              <a:rPr lang="id-ID" smtClean="0"/>
              <a:t>18/11/2021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C118-A6C4-41FF-97C2-6C330F37748E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CA28-FA0C-4273-9041-D4083050D3F0}" type="datetimeFigureOut">
              <a:rPr lang="id-ID" smtClean="0"/>
              <a:t>18/11/2021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C118-A6C4-41FF-97C2-6C330F37748E}" type="slidenum">
              <a:rPr lang="id-ID" smtClean="0"/>
              <a:t>‹#›</a:t>
            </a:fld>
            <a:endParaRPr lang="id-ID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CA28-FA0C-4273-9041-D4083050D3F0}" type="datetimeFigureOut">
              <a:rPr lang="id-ID" smtClean="0"/>
              <a:t>18/11/2021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C118-A6C4-41FF-97C2-6C330F37748E}" type="slidenum">
              <a:rPr lang="id-ID" smtClean="0"/>
              <a:t>‹#›</a:t>
            </a:fld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CA28-FA0C-4273-9041-D4083050D3F0}" type="datetimeFigureOut">
              <a:rPr lang="id-ID" smtClean="0"/>
              <a:t>18/11/2021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C118-A6C4-41FF-97C2-6C330F37748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CA28-FA0C-4273-9041-D4083050D3F0}" type="datetimeFigureOut">
              <a:rPr lang="id-ID" smtClean="0"/>
              <a:t>18/11/2021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C118-A6C4-41FF-97C2-6C330F37748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CA28-FA0C-4273-9041-D4083050D3F0}" type="datetimeFigureOut">
              <a:rPr lang="id-ID" smtClean="0"/>
              <a:t>18/11/2021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CC118-A6C4-41FF-97C2-6C330F37748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3EDCA28-FA0C-4273-9041-D4083050D3F0}" type="datetimeFigureOut">
              <a:rPr lang="id-ID" smtClean="0"/>
              <a:t>18/11/2021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DFCC118-A6C4-41FF-97C2-6C330F37748E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SBdP Tema 6 Subtema 1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KD 3.2 &amp; 4.2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5447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Subtema 2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KD 3.3 &amp; 4.3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73596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d-ID" dirty="0" smtClean="0"/>
              <a:t>Penari adalah orang yang pekerjaannya menari baik tari kreasi maupun tari kreasi modern.</a:t>
            </a:r>
          </a:p>
          <a:p>
            <a:pPr algn="just"/>
            <a:r>
              <a:rPr lang="id-ID" dirty="0"/>
              <a:t>Tari kreasi daerah adalah tari tradisional yang gerakannya dikreasikan sesuai adat istiadat setempat. </a:t>
            </a:r>
            <a:endParaRPr lang="id-ID" dirty="0" smtClean="0"/>
          </a:p>
          <a:p>
            <a:pPr algn="just"/>
            <a:r>
              <a:rPr lang="id-ID" dirty="0" smtClean="0"/>
              <a:t>Ada beragam jenis tari kreasi daerah yang ada di Indonesia.</a:t>
            </a:r>
          </a:p>
          <a:p>
            <a:pPr algn="just"/>
            <a:r>
              <a:rPr lang="id-ID" dirty="0" smtClean="0"/>
              <a:t>Gerakan tari kreasi daerah tersebut sangat beragam karena mencerminkan sifat dan karakter masyarakat daerah masing-masing.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id-ID" sz="3600" dirty="0" smtClean="0"/>
              <a:t>Menjelaskan Tari Kreasi Daerah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3288225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76872"/>
            <a:ext cx="7745505" cy="3849291"/>
          </a:xfrm>
        </p:spPr>
        <p:txBody>
          <a:bodyPr>
            <a:normAutofit lnSpcReduction="10000"/>
          </a:bodyPr>
          <a:lstStyle/>
          <a:p>
            <a:pPr algn="just"/>
            <a:r>
              <a:rPr lang="id-ID" dirty="0"/>
              <a:t>Contoh tari kreasi daerah antara lain Tari </a:t>
            </a:r>
            <a:r>
              <a:rPr lang="id-ID" dirty="0" smtClean="0"/>
              <a:t>Merak dari </a:t>
            </a:r>
            <a:r>
              <a:rPr lang="id-ID" dirty="0"/>
              <a:t>daerah Jawa Barat</a:t>
            </a:r>
            <a:r>
              <a:rPr lang="id-ID" dirty="0" smtClean="0"/>
              <a:t>.</a:t>
            </a:r>
          </a:p>
          <a:p>
            <a:pPr algn="just"/>
            <a:r>
              <a:rPr lang="id-ID" dirty="0"/>
              <a:t>Selain Tari Merak, ada juga Tari Seudati (Aceh), Tari Kecak (Bali), Tari Ondel-Ondel (Jakarta), Tari Sekapur Sirih (Jambi), dan Tari Cakalele (Maluku).</a:t>
            </a:r>
            <a:endParaRPr lang="id-ID" dirty="0"/>
          </a:p>
          <a:p>
            <a:pPr marL="0" indent="0" algn="just">
              <a:buNone/>
            </a:pPr>
            <a:r>
              <a:rPr lang="id-ID" dirty="0"/>
              <a:t/>
            </a:r>
            <a:br>
              <a:rPr lang="id-ID" dirty="0"/>
            </a:b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72008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02178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248347"/>
            <a:ext cx="8424935" cy="4421013"/>
          </a:xfrm>
        </p:spPr>
        <p:txBody>
          <a:bodyPr/>
          <a:lstStyle/>
          <a:p>
            <a:r>
              <a:rPr lang="id-ID" dirty="0" smtClean="0"/>
              <a:t>Tari Saman (Aceh)                          Tari Pendet (Bali)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Beberapa contoh gambar tari daerah di Indonesia</a:t>
            </a:r>
            <a:endParaRPr lang="id-ID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4944"/>
            <a:ext cx="3888432" cy="3096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24944"/>
            <a:ext cx="3593975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48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70156"/>
            <a:ext cx="8280920" cy="5811172"/>
          </a:xfrm>
        </p:spPr>
        <p:txBody>
          <a:bodyPr/>
          <a:lstStyle/>
          <a:p>
            <a:pPr algn="l"/>
            <a:r>
              <a:rPr lang="id-ID" sz="2400" dirty="0" smtClean="0"/>
              <a:t>Tari Remo ( Jawa Timur)              Tari Piring (Sumatra Barat)</a:t>
            </a:r>
            <a:br>
              <a:rPr lang="id-ID" sz="2400" dirty="0" smtClean="0"/>
            </a:br>
            <a:r>
              <a:rPr lang="id-ID" sz="2400" dirty="0"/>
              <a:t/>
            </a:r>
            <a:br>
              <a:rPr lang="id-ID" sz="2400" dirty="0"/>
            </a:b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id-ID" sz="2800" dirty="0"/>
              <a:t/>
            </a:r>
            <a:br>
              <a:rPr lang="id-ID" sz="2800" dirty="0"/>
            </a:b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id-ID" sz="2800" dirty="0"/>
              <a:t/>
            </a:r>
            <a:br>
              <a:rPr lang="id-ID" sz="2800" dirty="0"/>
            </a:b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id-ID" sz="2800" dirty="0"/>
              <a:t/>
            </a:r>
            <a:br>
              <a:rPr lang="id-ID" sz="2800" dirty="0"/>
            </a:b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id-ID" sz="2800" dirty="0"/>
              <a:t/>
            </a:r>
            <a:br>
              <a:rPr lang="id-ID" sz="2800" dirty="0"/>
            </a:br>
            <a:r>
              <a:rPr lang="id-ID" sz="2800" dirty="0" smtClean="0"/>
              <a:t/>
            </a:r>
            <a:br>
              <a:rPr lang="id-ID" sz="2800" dirty="0" smtClean="0"/>
            </a:br>
            <a:endParaRPr lang="id-ID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4248472" cy="31013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88840"/>
            <a:ext cx="367240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05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052737"/>
            <a:ext cx="7745505" cy="5073426"/>
          </a:xfrm>
        </p:spPr>
        <p:txBody>
          <a:bodyPr/>
          <a:lstStyle/>
          <a:p>
            <a:r>
              <a:rPr lang="id-ID" dirty="0" smtClean="0"/>
              <a:t>Tari Merak merupakan salah satu tari kreasi daerah Jawa Barat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22540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88840"/>
            <a:ext cx="475252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49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 smtClean="0"/>
              <a:t>Tari Kupu-kupu merupakan salah satu tari tradisional dari Bali.</a:t>
            </a:r>
          </a:p>
          <a:p>
            <a:pPr algn="just"/>
            <a:r>
              <a:rPr lang="id-ID" dirty="0" smtClean="0"/>
              <a:t>Tari kupu-kupu menggambarkan gerakan seekor kupu-kupu sedangterbang dan hinggap dari bunga ke bunga lain.</a:t>
            </a:r>
          </a:p>
          <a:p>
            <a:pPr algn="just"/>
            <a:r>
              <a:rPr lang="id-ID" dirty="0" smtClean="0"/>
              <a:t>Tari kupu-kupu biasanya di bawakan dengan kostum yang berwarna-warni dengan aksesori selendang yang bisa dibentangkan dan hiasan mahkota dengan pernak-pernik keemasan.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14628"/>
          </a:xfrm>
        </p:spPr>
        <p:txBody>
          <a:bodyPr/>
          <a:lstStyle/>
          <a:p>
            <a:r>
              <a:rPr lang="id-ID" sz="3600" dirty="0" smtClean="0"/>
              <a:t>Menjelaskan Gerak Tari Kreasi Kupu-kupu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387834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Menjelaskan Tari  Kreasi Kupu-Kupu Secara Berkelompok</a:t>
            </a:r>
            <a:endParaRPr lang="id-ID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727280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0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432048"/>
            <a:ext cx="7740352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23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524328" cy="564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0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Subtema 1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KD 3.2 &amp; 4.2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3301717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39282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47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Subtema 3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KD 3.4 &amp; 4.4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651287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3484909"/>
          </a:xfrm>
        </p:spPr>
        <p:txBody>
          <a:bodyPr/>
          <a:lstStyle/>
          <a:p>
            <a:r>
              <a:rPr lang="id-ID" dirty="0"/>
              <a:t>Kolase adalah karya seni yang dibuat dengan cara menempelkan suatu bahan pada media ke dalam suatu komposisi yang serasi sehingga menjadi karya seni baru.</a:t>
            </a:r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482580"/>
          </a:xfrm>
        </p:spPr>
        <p:txBody>
          <a:bodyPr/>
          <a:lstStyle/>
          <a:p>
            <a:r>
              <a:rPr lang="id-ID" dirty="0" smtClean="0"/>
              <a:t>Karya Seni Kolase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84920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699247" y="2248347"/>
            <a:ext cx="7745505" cy="4414467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/>
              <a:t>Ranting kering dan daun kering</a:t>
            </a:r>
          </a:p>
          <a:p>
            <a:pPr marL="0" indent="0">
              <a:buFont typeface="Wingdings" pitchFamily="2" charset="2"/>
              <a:buNone/>
            </a:pPr>
            <a:endParaRPr lang="id-ID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688490" y="476672"/>
            <a:ext cx="7756263" cy="114773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600" dirty="0" smtClean="0"/>
              <a:t>Bahan-bahan yang dapat digunakan untuk membuat kolase</a:t>
            </a:r>
            <a:endParaRPr lang="id-ID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2936"/>
            <a:ext cx="6048672" cy="38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47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47900"/>
            <a:ext cx="6192688" cy="3878263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688490" y="908720"/>
            <a:ext cx="7756263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id-ID" dirty="0" smtClean="0"/>
              <a:t>Bunga Kering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33672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55" y="2247900"/>
            <a:ext cx="6894689" cy="3878263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688490" y="836712"/>
            <a:ext cx="7756263" cy="7876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id-ID" smtClean="0"/>
              <a:t>Biji-bijian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77464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d-ID" b="1" dirty="0"/>
              <a:t>Mozaik</a:t>
            </a:r>
            <a:r>
              <a:rPr lang="id-ID" dirty="0"/>
              <a:t> adalah karya seni yang dibuat menggunakan potongan bahan berukuran kecil dan sejenis untuk ditempelkan pada sebuah bidang</a:t>
            </a:r>
            <a:r>
              <a:rPr lang="id-ID" dirty="0" smtClean="0"/>
              <a:t>.</a:t>
            </a:r>
          </a:p>
          <a:p>
            <a:pPr algn="just"/>
            <a:r>
              <a:rPr lang="id-ID" dirty="0"/>
              <a:t>Bahan-bahan tersebut kemudian disusun dan ditempel </a:t>
            </a:r>
            <a:r>
              <a:rPr lang="id-ID" dirty="0" smtClean="0"/>
              <a:t>pada sebuah </a:t>
            </a:r>
            <a:r>
              <a:rPr lang="id-ID" dirty="0"/>
              <a:t>bidang datar  menggunakan </a:t>
            </a:r>
            <a:r>
              <a:rPr lang="id-ID" dirty="0" smtClean="0"/>
              <a:t>lem.</a:t>
            </a:r>
          </a:p>
          <a:p>
            <a:r>
              <a:rPr lang="id-ID" dirty="0"/>
              <a:t>Bahan-bahannya, antara lain  biji-bijian, kulit telur, pecahan keramik, potongan kayu, dan </a:t>
            </a:r>
            <a:r>
              <a:rPr lang="id-ID" dirty="0" smtClean="0"/>
              <a:t>potongan kertas.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  <a:p>
            <a:pPr algn="just"/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Karya Seni Mozaik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23295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Mozaik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72531"/>
            <a:ext cx="590465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58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b="1" dirty="0"/>
              <a:t>Montase adalah karya seni yang dibuat dengan cara memotong gambar-gambar objek dari beberapa sumber, kemudian di tempelkan pada suatu bidang sehingga menjadi kesatuan karya seni.</a:t>
            </a:r>
            <a:endParaRPr lang="id-ID" dirty="0"/>
          </a:p>
          <a:p>
            <a:pPr algn="just"/>
            <a:r>
              <a:rPr lang="id-ID" dirty="0"/>
              <a:t>Bahan-bahan yang biasa di gunakan untuk montase:</a:t>
            </a:r>
          </a:p>
          <a:p>
            <a:pPr marL="896938" indent="-365125" algn="just" fontAlgn="base"/>
            <a:r>
              <a:rPr lang="id-ID" dirty="0"/>
              <a:t>Majalah</a:t>
            </a:r>
          </a:p>
          <a:p>
            <a:pPr marL="896938" indent="-365125" algn="just" fontAlgn="base"/>
            <a:r>
              <a:rPr lang="id-ID" dirty="0"/>
              <a:t>koran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Karya Seni Montase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5616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908720"/>
            <a:ext cx="7745505" cy="594928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d-ID" sz="2900" dirty="0"/>
              <a:t>Kelebihan karya montase yaitu dapat mengembangkan imajinasi dalam menggabungkan beberapa gambar menjadi satu kesatuan cerita.</a:t>
            </a:r>
          </a:p>
          <a:p>
            <a:pPr algn="just"/>
            <a:endParaRPr lang="id-ID" dirty="0"/>
          </a:p>
          <a:p>
            <a:pPr algn="just"/>
            <a:endParaRPr lang="id-ID" dirty="0"/>
          </a:p>
          <a:p>
            <a:pPr algn="just"/>
            <a:endParaRPr lang="id-ID" dirty="0"/>
          </a:p>
          <a:p>
            <a:pPr algn="just"/>
            <a:endParaRPr lang="id-ID" dirty="0"/>
          </a:p>
          <a:p>
            <a:pPr algn="just"/>
            <a:endParaRPr lang="id-ID" dirty="0"/>
          </a:p>
          <a:p>
            <a:pPr algn="just"/>
            <a:endParaRPr lang="id-ID" dirty="0"/>
          </a:p>
          <a:p>
            <a:pPr algn="just"/>
            <a:endParaRPr lang="id-ID" dirty="0"/>
          </a:p>
          <a:p>
            <a:pPr algn="just"/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 algn="ctr">
              <a:buNone/>
            </a:pPr>
            <a:r>
              <a:rPr lang="id-ID" dirty="0" smtClean="0"/>
              <a:t>Montase </a:t>
            </a:r>
            <a:r>
              <a:rPr lang="id-ID" dirty="0"/>
              <a:t>tema kehidupan dunia air</a:t>
            </a:r>
            <a:br>
              <a:rPr lang="id-ID" dirty="0"/>
            </a:br>
            <a:endParaRPr lang="id-ID" dirty="0" smtClean="0"/>
          </a:p>
          <a:p>
            <a:pPr marL="0" indent="0" algn="ctr">
              <a:buNone/>
            </a:pPr>
            <a:r>
              <a:rPr lang="id-ID" dirty="0" smtClean="0"/>
              <a:t>Montase </a:t>
            </a:r>
            <a:r>
              <a:rPr lang="id-ID" dirty="0"/>
              <a:t>tema kehidupan dunia air</a:t>
            </a:r>
            <a:br>
              <a:rPr lang="id-ID" dirty="0"/>
            </a:br>
            <a:endParaRPr lang="id-ID" dirty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22540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4" name="Picture 2" descr="E:\bupena\Hasil Montase\3.3.10a Montase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597666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5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d-ID" dirty="0"/>
              <a:t>Untuk menyanyi sesuai panjang pendek nada, kita perlu mengetahui ketukan.</a:t>
            </a:r>
          </a:p>
          <a:p>
            <a:pPr algn="just"/>
            <a:r>
              <a:rPr lang="id-ID" dirty="0" smtClean="0"/>
              <a:t>Ketukan adalah lamanya suatu nada dinyanyikan atau dibunyikan.</a:t>
            </a:r>
          </a:p>
          <a:p>
            <a:pPr algn="just"/>
            <a:r>
              <a:rPr lang="id-ID" dirty="0" smtClean="0"/>
              <a:t>Untuk mengitung nilai ketukan sebuah nada digunakan satuan ketuk.</a:t>
            </a:r>
          </a:p>
          <a:p>
            <a:pPr algn="just"/>
            <a:r>
              <a:rPr lang="id-ID" dirty="0" smtClean="0"/>
              <a:t>Dengan mengetahui ketukan suatu nada kita dapat menentukan lamanya suatu nada tersebut dibunyikan atau dinyanyikan.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Menyanyi Sesuai Panjang Pendek Nada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780872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AutoNum type="arabicPeriod"/>
            </a:pPr>
            <a:r>
              <a:rPr lang="id-ID" dirty="0" smtClean="0"/>
              <a:t>Lagu </a:t>
            </a:r>
            <a:r>
              <a:rPr lang="id-ID" dirty="0"/>
              <a:t>Tik-tik Bunyi Hujan dinyanyikan dengan tempo …</a:t>
            </a:r>
            <a:r>
              <a:rPr lang="id-ID" dirty="0" smtClean="0"/>
              <a:t> </a:t>
            </a:r>
          </a:p>
          <a:p>
            <a:pPr marL="457200" indent="-457200" algn="just">
              <a:buAutoNum type="arabicPeriod"/>
            </a:pPr>
            <a:r>
              <a:rPr lang="id-ID" dirty="0"/>
              <a:t>Tempo Allegro memiliki arti bahwa lagu dinyanyikan dengan </a:t>
            </a:r>
            <a:r>
              <a:rPr lang="id-ID" dirty="0" smtClean="0"/>
              <a:t>…</a:t>
            </a:r>
          </a:p>
          <a:p>
            <a:pPr marL="457200" indent="-457200" algn="just">
              <a:buAutoNum type="arabicPeriod"/>
            </a:pPr>
            <a:r>
              <a:rPr lang="id-ID" dirty="0"/>
              <a:t>Didalam sebuah lagu, cepat lambatnya lagu yang dinyanyikan disebut </a:t>
            </a:r>
            <a:r>
              <a:rPr lang="id-ID" dirty="0" smtClean="0"/>
              <a:t>…</a:t>
            </a:r>
          </a:p>
          <a:p>
            <a:pPr marL="457200" indent="-457200" algn="just">
              <a:buAutoNum type="arabicPeriod"/>
            </a:pPr>
            <a:r>
              <a:rPr lang="id-ID" dirty="0"/>
              <a:t>Pencipta lagu “Indonesia Pusaka” adalah </a:t>
            </a:r>
            <a:r>
              <a:rPr lang="id-ID" dirty="0" smtClean="0"/>
              <a:t>…</a:t>
            </a:r>
          </a:p>
          <a:p>
            <a:pPr marL="457200" indent="-457200" algn="just">
              <a:buAutoNum type="arabicPeriod"/>
            </a:pPr>
            <a:r>
              <a:rPr lang="id-ID" dirty="0" smtClean="0"/>
              <a:t>Lagu Indonesia Raya dinyanyikan dengan tempo...</a:t>
            </a:r>
          </a:p>
          <a:p>
            <a:pPr marL="457200" indent="-457200" algn="just">
              <a:buAutoNum type="arabicPeriod"/>
            </a:pP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d-ID" sz="3200" dirty="0" smtClean="0"/>
              <a:t>Kerjakan soal-soal di bawah ini dengan tepat!!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5765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d-ID" dirty="0" smtClean="0"/>
              <a:t>6. </a:t>
            </a:r>
            <a:r>
              <a:rPr lang="id-ID" dirty="0"/>
              <a:t>T</a:t>
            </a:r>
            <a:r>
              <a:rPr lang="id-ID" dirty="0" smtClean="0"/>
              <a:t>ari </a:t>
            </a:r>
            <a:r>
              <a:rPr lang="id-ID" dirty="0"/>
              <a:t>tradisional yang gerakannya dikreasikan sesuai adat istiadat </a:t>
            </a:r>
            <a:r>
              <a:rPr lang="id-ID" dirty="0" smtClean="0"/>
              <a:t>setempat</a:t>
            </a:r>
            <a:r>
              <a:rPr lang="id-ID" dirty="0"/>
              <a:t> </a:t>
            </a:r>
            <a:r>
              <a:rPr lang="id-ID" dirty="0" smtClean="0"/>
              <a:t>disebut...</a:t>
            </a:r>
          </a:p>
          <a:p>
            <a:pPr marL="0" indent="0" algn="just">
              <a:buNone/>
            </a:pPr>
            <a:r>
              <a:rPr lang="id-ID" dirty="0" smtClean="0"/>
              <a:t>7. Tari Remo merupakan tari yang berasal dari...</a:t>
            </a:r>
          </a:p>
          <a:p>
            <a:pPr marL="0" indent="0" algn="just">
              <a:buNone/>
            </a:pPr>
            <a:r>
              <a:rPr lang="id-ID" dirty="0" smtClean="0"/>
              <a:t>8. Contoh tari yang berasal dari DKI Jakarta adalah tari...</a:t>
            </a:r>
          </a:p>
          <a:p>
            <a:pPr marL="0" indent="0" algn="just">
              <a:buNone/>
            </a:pPr>
            <a:r>
              <a:rPr lang="id-ID" dirty="0" smtClean="0"/>
              <a:t>9. Properti tari yang digunakan pada tari kuda lumping adalah...</a:t>
            </a:r>
          </a:p>
          <a:p>
            <a:pPr marL="0" indent="0" algn="just">
              <a:buNone/>
            </a:pPr>
            <a:r>
              <a:rPr lang="id-ID" dirty="0" smtClean="0"/>
              <a:t>10. Kostum penari pada tari kupu-kupu di buat mencolok dan berwarna-warni agar...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22540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8127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833193" cy="4421013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11. Karya </a:t>
            </a:r>
            <a:r>
              <a:rPr lang="id-ID" dirty="0"/>
              <a:t>seni dengan teknik menempel biji-bijian dan daun kering disebut </a:t>
            </a:r>
            <a:r>
              <a:rPr lang="id-ID" dirty="0" smtClean="0"/>
              <a:t>....</a:t>
            </a:r>
          </a:p>
          <a:p>
            <a:pPr marL="0" indent="0">
              <a:buNone/>
            </a:pPr>
            <a:r>
              <a:rPr lang="id-ID" dirty="0" smtClean="0"/>
              <a:t>12. Bahan-bahan yang dapat digunakan untuk montase adalah...</a:t>
            </a:r>
          </a:p>
          <a:p>
            <a:pPr marL="0" indent="0">
              <a:buNone/>
            </a:pPr>
            <a:r>
              <a:rPr lang="id-ID" dirty="0" smtClean="0"/>
              <a:t>13. Kelebihan karya seni montase adalah...</a:t>
            </a:r>
          </a:p>
          <a:p>
            <a:pPr marL="0" indent="0">
              <a:buNone/>
            </a:pPr>
            <a:r>
              <a:rPr lang="id-ID" dirty="0" smtClean="0"/>
              <a:t>14. Karya </a:t>
            </a:r>
            <a:r>
              <a:rPr lang="id-ID" dirty="0"/>
              <a:t>seni yang dibuat menggunakan potongan bahan berukuran kecil dan sejenis untuk ditempelkan pada sebuah </a:t>
            </a:r>
            <a:r>
              <a:rPr lang="id-ID" dirty="0" smtClean="0"/>
              <a:t>bidang disebut...</a:t>
            </a:r>
          </a:p>
          <a:p>
            <a:pPr marL="0" indent="0">
              <a:buNone/>
            </a:pPr>
            <a:r>
              <a:rPr lang="id-ID" dirty="0" smtClean="0"/>
              <a:t>15. </a:t>
            </a:r>
            <a:r>
              <a:rPr lang="id-ID" dirty="0"/>
              <a:t>Langkah awal yang dilakukan sebelum membuat karya seni dengan teknik tertentu </a:t>
            </a:r>
            <a:r>
              <a:rPr lang="id-ID" dirty="0" smtClean="0"/>
              <a:t>adalah membuat...</a:t>
            </a: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22540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7824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d-ID" dirty="0" smtClean="0"/>
              <a:t> / </a:t>
            </a:r>
            <a:r>
              <a:rPr lang="id-ID" dirty="0"/>
              <a:t>5 . . . / 7 . . 1 / 2 . 2 . </a:t>
            </a:r>
            <a:r>
              <a:rPr lang="id-ID" dirty="0" smtClean="0"/>
              <a:t>/</a:t>
            </a:r>
          </a:p>
          <a:p>
            <a:pPr algn="just"/>
            <a:r>
              <a:rPr lang="id-ID" dirty="0" smtClean="0"/>
              <a:t>Nada sol (5) memiliki 4 ketuk, dinyanyikan atau dibunyikan selama 4 ketukan.</a:t>
            </a:r>
          </a:p>
          <a:p>
            <a:pPr algn="just"/>
            <a:r>
              <a:rPr lang="id-ID" dirty="0"/>
              <a:t>Nada </a:t>
            </a:r>
            <a:r>
              <a:rPr lang="id-ID" dirty="0" smtClean="0"/>
              <a:t>si (7) </a:t>
            </a:r>
            <a:r>
              <a:rPr lang="id-ID" dirty="0"/>
              <a:t>memiliki </a:t>
            </a:r>
            <a:r>
              <a:rPr lang="id-ID" dirty="0" smtClean="0"/>
              <a:t>3 </a:t>
            </a:r>
            <a:r>
              <a:rPr lang="id-ID" dirty="0"/>
              <a:t>ketuk, dinyanyikan atau dibunyikan selama </a:t>
            </a:r>
            <a:r>
              <a:rPr lang="id-ID" dirty="0" smtClean="0"/>
              <a:t>3 </a:t>
            </a:r>
            <a:r>
              <a:rPr lang="id-ID" dirty="0"/>
              <a:t>ketukan</a:t>
            </a:r>
            <a:r>
              <a:rPr lang="id-ID" dirty="0" smtClean="0"/>
              <a:t>.</a:t>
            </a:r>
          </a:p>
          <a:p>
            <a:pPr algn="just"/>
            <a:r>
              <a:rPr lang="id-ID" dirty="0"/>
              <a:t>Nada </a:t>
            </a:r>
            <a:r>
              <a:rPr lang="id-ID" dirty="0" smtClean="0"/>
              <a:t>do (1) </a:t>
            </a:r>
            <a:r>
              <a:rPr lang="id-ID" dirty="0"/>
              <a:t>memiliki </a:t>
            </a:r>
            <a:r>
              <a:rPr lang="id-ID" dirty="0" smtClean="0"/>
              <a:t>1 </a:t>
            </a:r>
            <a:r>
              <a:rPr lang="id-ID" dirty="0"/>
              <a:t>ketuk, dinyanyikan atau dibunyikan selama </a:t>
            </a:r>
            <a:r>
              <a:rPr lang="id-ID" dirty="0" smtClean="0"/>
              <a:t>1 </a:t>
            </a:r>
            <a:r>
              <a:rPr lang="id-ID" dirty="0"/>
              <a:t>ketukan</a:t>
            </a:r>
            <a:r>
              <a:rPr lang="id-ID" dirty="0" smtClean="0"/>
              <a:t>.</a:t>
            </a:r>
          </a:p>
          <a:p>
            <a:pPr algn="just"/>
            <a:r>
              <a:rPr lang="id-ID" dirty="0"/>
              <a:t>Nada </a:t>
            </a:r>
            <a:r>
              <a:rPr lang="id-ID" dirty="0" smtClean="0"/>
              <a:t>re (2) </a:t>
            </a:r>
            <a:r>
              <a:rPr lang="id-ID" dirty="0"/>
              <a:t>memiliki </a:t>
            </a:r>
            <a:r>
              <a:rPr lang="id-ID" dirty="0" smtClean="0"/>
              <a:t>2 </a:t>
            </a:r>
            <a:r>
              <a:rPr lang="id-ID" dirty="0"/>
              <a:t>ketuk, dinyanyikan atau dibunyikan selama </a:t>
            </a:r>
            <a:r>
              <a:rPr lang="id-ID" dirty="0" smtClean="0"/>
              <a:t>2 </a:t>
            </a:r>
            <a:r>
              <a:rPr lang="id-ID" dirty="0"/>
              <a:t>ketukan.</a:t>
            </a:r>
            <a:br>
              <a:rPr lang="id-ID" dirty="0"/>
            </a:b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3200" dirty="0" smtClean="0"/>
              <a:t>Perhatikan melodi berikut!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4589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 </a:t>
            </a:r>
            <a:r>
              <a:rPr lang="id-ID" dirty="0"/>
              <a:t>/ 5 . . . / 7 . . 1 / 2 . 2 . /</a:t>
            </a:r>
          </a:p>
          <a:p>
            <a:r>
              <a:rPr lang="id-ID" dirty="0"/>
              <a:t>Bunyi yang panjang dapat dibantu dengan lambang </a:t>
            </a:r>
            <a:r>
              <a:rPr lang="id-ID" b="1" dirty="0"/>
              <a:t>legatura, </a:t>
            </a:r>
            <a:r>
              <a:rPr lang="id-ID" dirty="0"/>
              <a:t>berbentuk garis lengkung</a:t>
            </a:r>
          </a:p>
          <a:p>
            <a:pPr marL="442913" indent="0">
              <a:buNone/>
            </a:pPr>
            <a:r>
              <a:rPr lang="id-ID" dirty="0"/>
              <a:t/>
            </a:r>
            <a:br>
              <a:rPr lang="id-ID" dirty="0"/>
            </a:br>
            <a:r>
              <a:rPr lang="id-ID" dirty="0"/>
              <a:t>/ 5 . . . /</a:t>
            </a:r>
          </a:p>
          <a:p>
            <a:pPr marL="0" indent="0">
              <a:buNone/>
            </a:pPr>
            <a:r>
              <a:rPr lang="id-ID" dirty="0"/>
              <a:t> </a:t>
            </a:r>
            <a:br>
              <a:rPr lang="id-ID" dirty="0"/>
            </a:b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3200" dirty="0" smtClean="0"/>
              <a:t>Perhatikan melodi berikut!</a:t>
            </a:r>
            <a:endParaRPr lang="id-ID" sz="3200" dirty="0"/>
          </a:p>
        </p:txBody>
      </p:sp>
      <p:sp>
        <p:nvSpPr>
          <p:cNvPr id="6" name="Arc 5"/>
          <p:cNvSpPr/>
          <p:nvPr/>
        </p:nvSpPr>
        <p:spPr>
          <a:xfrm rot="7381106">
            <a:off x="1505033" y="4043402"/>
            <a:ext cx="432048" cy="648072"/>
          </a:xfrm>
          <a:prstGeom prst="arc">
            <a:avLst>
              <a:gd name="adj1" fmla="val 15622907"/>
              <a:gd name="adj2" fmla="val 11114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45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d-ID" dirty="0" smtClean="0"/>
              <a:t>Tempo </a:t>
            </a:r>
            <a:r>
              <a:rPr lang="id-ID" dirty="0"/>
              <a:t>adalah cepat atau lambatnya lagu dinyanyikan.</a:t>
            </a:r>
          </a:p>
          <a:p>
            <a:pPr algn="just"/>
            <a:r>
              <a:rPr lang="id-ID" dirty="0"/>
              <a:t>Tanda tempo dalam lagu biasanya di bagian atas sebelah kiri.</a:t>
            </a:r>
          </a:p>
          <a:p>
            <a:pPr algn="just"/>
            <a:r>
              <a:rPr lang="id-ID" dirty="0"/>
              <a:t>Tinggi dan rendah nada dapat diketahui saat kita menyanyikan lagu. Ada nada tinggi dan nada rendah. </a:t>
            </a:r>
          </a:p>
          <a:p>
            <a:pPr marL="0" indent="0">
              <a:buNone/>
            </a:pPr>
            <a:r>
              <a:rPr lang="id-ID" dirty="0"/>
              <a:t/>
            </a:r>
            <a:br>
              <a:rPr lang="id-ID" dirty="0"/>
            </a:br>
            <a:r>
              <a:rPr lang="id-ID" dirty="0"/>
              <a:t/>
            </a:r>
            <a:br>
              <a:rPr lang="id-ID" dirty="0"/>
            </a:b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Menjelaskan Tempo dan Tinggi Rendah Nada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428245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204864"/>
            <a:ext cx="7747000" cy="388843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Perhatikan penggalan Lagu berikut!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2238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60848"/>
            <a:ext cx="8193233" cy="4896544"/>
          </a:xfrm>
        </p:spPr>
        <p:txBody>
          <a:bodyPr>
            <a:noAutofit/>
          </a:bodyPr>
          <a:lstStyle/>
          <a:p>
            <a:pPr algn="just" fontAlgn="base"/>
            <a:r>
              <a:rPr lang="id-ID" sz="2000" dirty="0"/>
              <a:t>Tempo cepat disebut </a:t>
            </a:r>
            <a:r>
              <a:rPr lang="id-ID" sz="2000" b="1" dirty="0"/>
              <a:t>allegro</a:t>
            </a:r>
            <a:endParaRPr lang="id-ID" sz="2000" dirty="0"/>
          </a:p>
          <a:p>
            <a:pPr marL="354013" indent="0" algn="just">
              <a:buNone/>
            </a:pPr>
            <a:r>
              <a:rPr lang="id-ID" sz="2000" dirty="0"/>
              <a:t>Contoh lagu: Indonesia Tetap Merdeka, Cublak-Cublak Suweng</a:t>
            </a:r>
          </a:p>
          <a:p>
            <a:pPr algn="just" fontAlgn="base"/>
            <a:r>
              <a:rPr lang="fr-FR" sz="2000" dirty="0"/>
              <a:t>Tempo </a:t>
            </a:r>
            <a:r>
              <a:rPr lang="fr-FR" sz="2000" dirty="0" err="1"/>
              <a:t>lambat</a:t>
            </a:r>
            <a:r>
              <a:rPr lang="fr-FR" sz="2000" dirty="0"/>
              <a:t> </a:t>
            </a:r>
            <a:r>
              <a:rPr lang="fr-FR" sz="2000" dirty="0" err="1"/>
              <a:t>disebut</a:t>
            </a:r>
            <a:r>
              <a:rPr lang="fr-FR" sz="2000" dirty="0"/>
              <a:t> </a:t>
            </a:r>
            <a:r>
              <a:rPr lang="fr-FR" sz="2000" b="1" dirty="0"/>
              <a:t>andante</a:t>
            </a:r>
            <a:endParaRPr lang="fr-FR" sz="2000" dirty="0"/>
          </a:p>
          <a:p>
            <a:pPr marL="354013" indent="0" algn="just">
              <a:buNone/>
            </a:pPr>
            <a:r>
              <a:rPr lang="fr-FR" sz="2000" dirty="0" err="1"/>
              <a:t>Contoh</a:t>
            </a:r>
            <a:r>
              <a:rPr lang="fr-FR" sz="2000" dirty="0"/>
              <a:t> </a:t>
            </a:r>
            <a:r>
              <a:rPr lang="fr-FR" sz="2000" dirty="0" err="1"/>
              <a:t>lagu</a:t>
            </a:r>
            <a:r>
              <a:rPr lang="fr-FR" sz="2000" dirty="0"/>
              <a:t>: </a:t>
            </a:r>
            <a:r>
              <a:rPr lang="fr-FR" sz="2000" dirty="0" err="1"/>
              <a:t>Nyiur</a:t>
            </a:r>
            <a:r>
              <a:rPr lang="fr-FR" sz="2000" dirty="0"/>
              <a:t> </a:t>
            </a:r>
            <a:r>
              <a:rPr lang="fr-FR" sz="2000" dirty="0" err="1"/>
              <a:t>Hijau</a:t>
            </a:r>
            <a:r>
              <a:rPr lang="fr-FR" sz="2000" dirty="0"/>
              <a:t>, </a:t>
            </a:r>
            <a:r>
              <a:rPr lang="fr-FR" sz="2000" dirty="0" err="1"/>
              <a:t>Butet</a:t>
            </a:r>
            <a:endParaRPr lang="fr-FR" sz="2000" dirty="0"/>
          </a:p>
          <a:p>
            <a:pPr algn="just" fontAlgn="base"/>
            <a:r>
              <a:rPr lang="id-ID" sz="2000" dirty="0" smtClean="0"/>
              <a:t>Tempo </a:t>
            </a:r>
            <a:r>
              <a:rPr lang="id-ID" sz="2000" dirty="0"/>
              <a:t>sangat lambat disebut </a:t>
            </a:r>
            <a:r>
              <a:rPr lang="id-ID" sz="2000" b="1" dirty="0"/>
              <a:t>grave (dibaca: greif)</a:t>
            </a:r>
            <a:endParaRPr lang="id-ID" sz="2000" dirty="0"/>
          </a:p>
          <a:p>
            <a:pPr marL="354013" indent="0" algn="just">
              <a:buNone/>
            </a:pPr>
            <a:r>
              <a:rPr lang="id-ID" sz="2000" dirty="0"/>
              <a:t>Contoh lagu: Bagimu Negeri</a:t>
            </a:r>
          </a:p>
          <a:p>
            <a:pPr algn="just" fontAlgn="base"/>
            <a:r>
              <a:rPr lang="id-ID" sz="2000" dirty="0"/>
              <a:t>Tempo sedang disebut </a:t>
            </a:r>
            <a:r>
              <a:rPr lang="id-ID" sz="2000" b="1" dirty="0"/>
              <a:t>moderato</a:t>
            </a:r>
            <a:endParaRPr lang="id-ID" sz="2000" dirty="0"/>
          </a:p>
          <a:p>
            <a:pPr marL="354013" indent="0" algn="just">
              <a:buNone/>
            </a:pPr>
            <a:r>
              <a:rPr lang="id-ID" sz="2000" dirty="0"/>
              <a:t>Contoh lagu: Desaku yang Kucinta, Tanah Airku, Soleram</a:t>
            </a:r>
          </a:p>
          <a:p>
            <a:pPr algn="just" fontAlgn="base"/>
            <a:r>
              <a:rPr lang="id-ID" sz="2000" dirty="0"/>
              <a:t>Tempo seperti orang berbaris disebut </a:t>
            </a:r>
            <a:r>
              <a:rPr lang="id-ID" sz="2000" b="1" dirty="0"/>
              <a:t>di </a:t>
            </a:r>
            <a:r>
              <a:rPr lang="id-ID" sz="2000" b="1" dirty="0" smtClean="0"/>
              <a:t>marcia</a:t>
            </a:r>
            <a:endParaRPr lang="id-ID" sz="2000" dirty="0"/>
          </a:p>
          <a:p>
            <a:pPr marL="354013" indent="0" algn="just" fontAlgn="base">
              <a:buNone/>
            </a:pPr>
            <a:r>
              <a:rPr lang="id-ID" sz="2000" dirty="0" smtClean="0"/>
              <a:t>Contoh lagu : Berkibarlah Benderaku, Indonesia Raya, Merah Putih, Maju Tak Gentar.</a:t>
            </a:r>
            <a:r>
              <a:rPr lang="id-ID" sz="2000" dirty="0"/>
              <a:t/>
            </a:r>
            <a:br>
              <a:rPr lang="id-ID" sz="2000" dirty="0"/>
            </a:br>
            <a:endParaRPr lang="id-ID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836712"/>
            <a:ext cx="7756263" cy="792088"/>
          </a:xfrm>
        </p:spPr>
        <p:txBody>
          <a:bodyPr/>
          <a:lstStyle/>
          <a:p>
            <a:r>
              <a:rPr lang="id-ID" sz="2400" dirty="0" smtClean="0"/>
              <a:t>Berikut adalah beberapa macam-macam tempo dalam lagu 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4901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9653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Pada </a:t>
            </a:r>
            <a:r>
              <a:rPr lang="es-ES" dirty="0" err="1"/>
              <a:t>pembelajaran</a:t>
            </a:r>
            <a:r>
              <a:rPr lang="es-ES" dirty="0"/>
              <a:t> </a:t>
            </a:r>
            <a:r>
              <a:rPr lang="es-ES" dirty="0" err="1"/>
              <a:t>sebelumnya</a:t>
            </a:r>
            <a:r>
              <a:rPr lang="es-ES" dirty="0"/>
              <a:t>, </a:t>
            </a:r>
            <a:r>
              <a:rPr lang="es-ES" dirty="0" err="1"/>
              <a:t>kita</a:t>
            </a:r>
            <a:r>
              <a:rPr lang="es-ES" dirty="0"/>
              <a:t> </a:t>
            </a:r>
            <a:r>
              <a:rPr lang="es-ES" dirty="0" err="1"/>
              <a:t>telah</a:t>
            </a:r>
            <a:r>
              <a:rPr lang="es-ES" dirty="0"/>
              <a:t> </a:t>
            </a:r>
            <a:r>
              <a:rPr lang="es-ES" dirty="0" err="1"/>
              <a:t>mempelajari</a:t>
            </a:r>
            <a:r>
              <a:rPr lang="es-ES" dirty="0"/>
              <a:t> tempo dan </a:t>
            </a:r>
            <a:r>
              <a:rPr lang="es-ES" dirty="0" err="1"/>
              <a:t>tinggi</a:t>
            </a:r>
            <a:r>
              <a:rPr lang="es-ES" dirty="0"/>
              <a:t> </a:t>
            </a:r>
            <a:r>
              <a:rPr lang="es-ES" dirty="0" err="1"/>
              <a:t>rendah</a:t>
            </a:r>
            <a:r>
              <a:rPr lang="es-ES" dirty="0"/>
              <a:t> nada.</a:t>
            </a:r>
          </a:p>
          <a:p>
            <a:pPr algn="just"/>
            <a:r>
              <a:rPr lang="id-ID" dirty="0"/>
              <a:t>Jika lagu dinyanyikan sesuai tempo dan tinggi rendah nada, maka lagu akan terdengar merdu.</a:t>
            </a:r>
          </a:p>
          <a:p>
            <a:pPr algn="just"/>
            <a:r>
              <a:rPr lang="id-ID" dirty="0"/>
              <a:t>Coba nyanyikan lagu berikut sesuai tempo dan tinggi rendah nada yang tepat!</a:t>
            </a:r>
          </a:p>
          <a:p>
            <a:pPr marL="0" indent="0">
              <a:buNone/>
            </a:pPr>
            <a:r>
              <a:rPr lang="id-ID" dirty="0"/>
              <a:t/>
            </a:r>
            <a:br>
              <a:rPr lang="id-ID" dirty="0"/>
            </a:br>
            <a:r>
              <a:rPr lang="id-ID" dirty="0"/>
              <a:t/>
            </a:r>
            <a:br>
              <a:rPr lang="id-ID" dirty="0"/>
            </a:br>
            <a:r>
              <a:rPr lang="es-ES" dirty="0"/>
              <a:t/>
            </a:r>
            <a:br>
              <a:rPr lang="es-ES" dirty="0"/>
            </a:b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Menyanyikan Lagu Sesuai Tempo dan Tinggi Rendah Nada</a:t>
            </a:r>
            <a:endParaRPr lang="id-ID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739993"/>
              </p:ext>
            </p:extLst>
          </p:nvPr>
        </p:nvGraphicFramePr>
        <p:xfrm>
          <a:off x="698500" y="4865448"/>
          <a:ext cx="7747000" cy="1587888"/>
        </p:xfrm>
        <a:graphic>
          <a:graphicData uri="http://schemas.openxmlformats.org/drawingml/2006/table">
            <a:tbl>
              <a:tblPr/>
              <a:tblGrid>
                <a:gridCol w="573852"/>
                <a:gridCol w="2869259"/>
                <a:gridCol w="2367139"/>
                <a:gridCol w="1936750"/>
              </a:tblGrid>
              <a:tr h="52929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No.</a:t>
                      </a:r>
                      <a:endParaRPr lang="id-ID" sz="1700" dirty="0">
                        <a:effectLst/>
                      </a:endParaRPr>
                    </a:p>
                  </a:txBody>
                  <a:tcPr marL="89664" marR="89664" marT="44832" marB="4483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Lagu</a:t>
                      </a:r>
                      <a:endParaRPr lang="id-ID" sz="1700">
                        <a:effectLst/>
                      </a:endParaRPr>
                    </a:p>
                  </a:txBody>
                  <a:tcPr marL="89664" marR="89664" marT="44832" marB="4483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Pencipta</a:t>
                      </a:r>
                      <a:endParaRPr lang="id-ID" sz="1700">
                        <a:effectLst/>
                      </a:endParaRPr>
                    </a:p>
                  </a:txBody>
                  <a:tcPr marL="89664" marR="89664" marT="44832" marB="4483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Tempo</a:t>
                      </a:r>
                      <a:endParaRPr lang="id-ID" sz="1700">
                        <a:effectLst/>
                      </a:endParaRPr>
                    </a:p>
                  </a:txBody>
                  <a:tcPr marL="89664" marR="89664" marT="44832" marB="4483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52929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id-ID" sz="1700">
                        <a:effectLst/>
                      </a:endParaRPr>
                    </a:p>
                  </a:txBody>
                  <a:tcPr marL="89664" marR="89664" marT="44832" marB="44832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Bangun Pemudi Pemuda</a:t>
                      </a:r>
                      <a:endParaRPr lang="id-ID" sz="1700">
                        <a:effectLst/>
                      </a:endParaRPr>
                    </a:p>
                  </a:txBody>
                  <a:tcPr marL="89664" marR="89664" marT="44832" marB="44832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Simanjuntak</a:t>
                      </a:r>
                    </a:p>
                  </a:txBody>
                  <a:tcPr marL="89664" marR="89664" marT="44832" marB="44832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 Marcia</a:t>
                      </a:r>
                      <a:endParaRPr lang="id-ID" sz="1700">
                        <a:effectLst/>
                      </a:endParaRPr>
                    </a:p>
                  </a:txBody>
                  <a:tcPr marL="89664" marR="89664" marT="44832" marB="44832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2EA"/>
                    </a:solidFill>
                  </a:tcPr>
                </a:tc>
              </a:tr>
              <a:tr h="52929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id-ID" sz="1700">
                        <a:effectLst/>
                      </a:endParaRPr>
                    </a:p>
                  </a:txBody>
                  <a:tcPr marL="89664" marR="89664" marT="44832" marB="44832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Nyiur Hijau</a:t>
                      </a:r>
                      <a:endParaRPr lang="id-ID" sz="1700">
                        <a:effectLst/>
                      </a:endParaRPr>
                    </a:p>
                  </a:txBody>
                  <a:tcPr marL="89664" marR="89664" marT="44832" marB="44832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Maladi</a:t>
                      </a:r>
                      <a:endParaRPr lang="id-ID" sz="1700" dirty="0">
                        <a:effectLst/>
                      </a:endParaRPr>
                    </a:p>
                  </a:txBody>
                  <a:tcPr marL="89664" marR="89664" marT="44832" marB="44832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Andante</a:t>
                      </a:r>
                      <a:endParaRPr lang="id-ID" sz="1700" dirty="0">
                        <a:effectLst/>
                      </a:endParaRPr>
                    </a:p>
                  </a:txBody>
                  <a:tcPr marL="89664" marR="89664" marT="44832" marB="44832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5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98500" y="3500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63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1063</TotalTime>
  <Words>888</Words>
  <Application>Microsoft Office PowerPoint</Application>
  <PresentationFormat>On-screen Show (4:3)</PresentationFormat>
  <Paragraphs>123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Hardcover</vt:lpstr>
      <vt:lpstr>SBdP Tema 6 Subtema 1</vt:lpstr>
      <vt:lpstr>Subtema 1</vt:lpstr>
      <vt:lpstr>Menyanyi Sesuai Panjang Pendek Nada</vt:lpstr>
      <vt:lpstr>Perhatikan melodi berikut!</vt:lpstr>
      <vt:lpstr>Perhatikan melodi berikut!</vt:lpstr>
      <vt:lpstr>Menjelaskan Tempo dan Tinggi Rendah Nada</vt:lpstr>
      <vt:lpstr>Perhatikan penggalan Lagu berikut!</vt:lpstr>
      <vt:lpstr>Berikut adalah beberapa macam-macam tempo dalam lagu </vt:lpstr>
      <vt:lpstr>Menyanyikan Lagu Sesuai Tempo dan Tinggi Rendah Nada</vt:lpstr>
      <vt:lpstr>Subtema 2</vt:lpstr>
      <vt:lpstr>Menjelaskan Tari Kreasi Daerah</vt:lpstr>
      <vt:lpstr>PowerPoint Presentation</vt:lpstr>
      <vt:lpstr>Beberapa contoh gambar tari daerah di Indonesia</vt:lpstr>
      <vt:lpstr>Tari Remo ( Jawa Timur)              Tari Piring (Sumatra Barat)           </vt:lpstr>
      <vt:lpstr>PowerPoint Presentation</vt:lpstr>
      <vt:lpstr>Menjelaskan Gerak Tari Kreasi Kupu-kupu</vt:lpstr>
      <vt:lpstr>Menjelaskan Tari  Kreasi Kupu-Kupu Secara Berkelompok</vt:lpstr>
      <vt:lpstr>PowerPoint Presentation</vt:lpstr>
      <vt:lpstr>PowerPoint Presentation</vt:lpstr>
      <vt:lpstr>PowerPoint Presentation</vt:lpstr>
      <vt:lpstr>Subtema 3</vt:lpstr>
      <vt:lpstr>Karya Seni Kolase</vt:lpstr>
      <vt:lpstr>PowerPoint Presentation</vt:lpstr>
      <vt:lpstr>PowerPoint Presentation</vt:lpstr>
      <vt:lpstr>PowerPoint Presentation</vt:lpstr>
      <vt:lpstr>Karya Seni Mozaik</vt:lpstr>
      <vt:lpstr>Contoh Mozaik</vt:lpstr>
      <vt:lpstr>Karya Seni Montase</vt:lpstr>
      <vt:lpstr>PowerPoint Presentation</vt:lpstr>
      <vt:lpstr>Kerjakan soal-soal di bawah ini dengan tepat!!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SBdP Tema 6 Subtema 1</dc:title>
  <dc:creator>acer</dc:creator>
  <cp:lastModifiedBy>acer</cp:lastModifiedBy>
  <cp:revision>33</cp:revision>
  <dcterms:created xsi:type="dcterms:W3CDTF">2021-10-30T12:53:35Z</dcterms:created>
  <dcterms:modified xsi:type="dcterms:W3CDTF">2021-11-18T18:47:48Z</dcterms:modified>
</cp:coreProperties>
</file>