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67" r:id="rId5"/>
    <p:sldId id="268" r:id="rId6"/>
    <p:sldId id="257" r:id="rId7"/>
    <p:sldId id="270" r:id="rId8"/>
    <p:sldId id="269" r:id="rId9"/>
    <p:sldId id="272" r:id="rId10"/>
    <p:sldId id="273" r:id="rId11"/>
    <p:sldId id="271" r:id="rId12"/>
    <p:sldId id="26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09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96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081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09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14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538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995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36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351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324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6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A01253-6D22-48D3-BF2A-276922CBC6C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C96040-9B93-44DB-900A-8BFB103D11D7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8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18954" y="1650652"/>
            <a:ext cx="4856907" cy="3539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Teks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id-ID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V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943301"/>
            <a:ext cx="3906143" cy="498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2226BC-0E6A-4484-9F30-AD5A2FF27EA9}"/>
              </a:ext>
            </a:extLst>
          </p:cNvPr>
          <p:cNvSpPr/>
          <p:nvPr/>
        </p:nvSpPr>
        <p:spPr>
          <a:xfrm>
            <a:off x="6276618" y="5390229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541137" y="478117"/>
            <a:ext cx="495623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dirty="0"/>
              <a:t>Perhatikan contoh berikut!</a:t>
            </a:r>
            <a:endParaRPr lang="en-US" sz="2667" dirty="0"/>
          </a:p>
        </p:txBody>
      </p:sp>
      <p:sp>
        <p:nvSpPr>
          <p:cNvPr id="51" name="Rounded Rectangle 50"/>
          <p:cNvSpPr/>
          <p:nvPr/>
        </p:nvSpPr>
        <p:spPr>
          <a:xfrm>
            <a:off x="325698" y="1534235"/>
            <a:ext cx="5200924" cy="15875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Letak suatu benda atau titik juga dapat digambarkan pada koordinat Cartesius.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5698" y="3530954"/>
            <a:ext cx="5215439" cy="1792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Penulisannya menggunakan pasangan terurut </a:t>
            </a:r>
            <a:r>
              <a:rPr lang="id-ID" sz="2400" i="1" dirty="0"/>
              <a:t>(x,y</a:t>
            </a:r>
            <a:r>
              <a:rPr lang="id-ID" sz="2400" dirty="0"/>
              <a:t>) di mana </a:t>
            </a:r>
            <a:r>
              <a:rPr lang="id-ID" sz="2400" i="1" dirty="0"/>
              <a:t>x</a:t>
            </a:r>
            <a:r>
              <a:rPr lang="id-ID" sz="2400" dirty="0"/>
              <a:t> merupakan sumbu mendatar (absis) dan </a:t>
            </a:r>
            <a:r>
              <a:rPr lang="id-ID" sz="2400" i="1" dirty="0"/>
              <a:t>y</a:t>
            </a:r>
            <a:r>
              <a:rPr lang="id-ID" sz="2400" dirty="0"/>
              <a:t> merupakan sumbu tegak (ordinat).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199" t="32292" r="28332" b="43750"/>
          <a:stretch/>
        </p:blipFill>
        <p:spPr>
          <a:xfrm>
            <a:off x="6387549" y="1252317"/>
            <a:ext cx="3667580" cy="3614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5739619" y="5138321"/>
            <a:ext cx="4856272" cy="7305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Pada gambar, koordinat titik </a:t>
            </a:r>
            <a:r>
              <a:rPr lang="id-ID" sz="2400" i="1" dirty="0"/>
              <a:t>A</a:t>
            </a:r>
            <a:r>
              <a:rPr lang="id-ID" sz="2400" dirty="0"/>
              <a:t>(-3,-3), </a:t>
            </a:r>
            <a:r>
              <a:rPr lang="id-ID" sz="2400" i="1" dirty="0"/>
              <a:t>B</a:t>
            </a:r>
            <a:r>
              <a:rPr lang="id-ID" sz="2400" dirty="0"/>
              <a:t>(-2,1), dan </a:t>
            </a:r>
            <a:r>
              <a:rPr lang="id-ID" sz="2400" i="1" dirty="0"/>
              <a:t>C</a:t>
            </a:r>
            <a:r>
              <a:rPr lang="id-ID" sz="2400" dirty="0"/>
              <a:t>(2,2).</a:t>
            </a:r>
          </a:p>
        </p:txBody>
      </p:sp>
    </p:spTree>
    <p:extLst>
      <p:ext uri="{BB962C8B-B14F-4D97-AF65-F5344CB8AC3E}">
        <p14:creationId xmlns:p14="http://schemas.microsoft.com/office/powerpoint/2010/main" val="26692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CE00F0-039A-4D17-9F6D-625CC1A4B18C}"/>
              </a:ext>
            </a:extLst>
          </p:cNvPr>
          <p:cNvSpPr txBox="1"/>
          <p:nvPr/>
        </p:nvSpPr>
        <p:spPr>
          <a:xfrm rot="10800000" flipV="1">
            <a:off x="351691" y="1826382"/>
            <a:ext cx="286980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Bidang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koordinat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petak-petak</a:t>
            </a:r>
            <a:r>
              <a:rPr lang="en-US" sz="2000" dirty="0"/>
              <a:t> yang </a:t>
            </a:r>
            <a:r>
              <a:rPr lang="en-US" sz="2000" dirty="0" err="1"/>
              <a:t>tersusun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baris dan </a:t>
            </a:r>
            <a:r>
              <a:rPr lang="en-US" sz="2000" dirty="0" err="1"/>
              <a:t>kolom</a:t>
            </a:r>
            <a:endParaRPr lang="en-ID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C6459-6736-43F3-B81F-9BDC6B873794}"/>
              </a:ext>
            </a:extLst>
          </p:cNvPr>
          <p:cNvSpPr txBox="1"/>
          <p:nvPr/>
        </p:nvSpPr>
        <p:spPr>
          <a:xfrm rot="10800000" flipV="1">
            <a:off x="604908" y="3429001"/>
            <a:ext cx="2616591" cy="2330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menemukan</a:t>
            </a:r>
            <a:r>
              <a:rPr lang="en-US" sz="2000" dirty="0"/>
              <a:t> </a:t>
            </a:r>
            <a:r>
              <a:rPr lang="en-US" sz="2000" dirty="0" err="1"/>
              <a:t>letak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digambarkan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koordinat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78F8F-B07A-4CE3-863A-2CA2CBCA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5" y="2440718"/>
            <a:ext cx="7030351" cy="3763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AD906-EF7A-4D69-9E25-B3459F322220}"/>
              </a:ext>
            </a:extLst>
          </p:cNvPr>
          <p:cNvSpPr txBox="1"/>
          <p:nvPr/>
        </p:nvSpPr>
        <p:spPr>
          <a:xfrm>
            <a:off x="4093698" y="1826382"/>
            <a:ext cx="5500468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koordinat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  <a:endParaRPr lang="en-ID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8B771-FB1A-4558-B40F-8E22ECE86B1C}"/>
              </a:ext>
            </a:extLst>
          </p:cNvPr>
          <p:cNvSpPr txBox="1"/>
          <p:nvPr/>
        </p:nvSpPr>
        <p:spPr>
          <a:xfrm>
            <a:off x="728870" y="834887"/>
            <a:ext cx="897783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Menentukan</a:t>
            </a:r>
            <a:r>
              <a:rPr lang="en-US" sz="2400" b="1" dirty="0"/>
              <a:t> </a:t>
            </a:r>
            <a:r>
              <a:rPr lang="en-US" sz="2400" b="1" dirty="0" err="1"/>
              <a:t>Letak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Tempat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Benda pada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Koordinat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8977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6BE08-99D1-499A-A1FF-E6747EFC793E}"/>
              </a:ext>
            </a:extLst>
          </p:cNvPr>
          <p:cNvSpPr txBox="1"/>
          <p:nvPr/>
        </p:nvSpPr>
        <p:spPr>
          <a:xfrm>
            <a:off x="703385" y="745589"/>
            <a:ext cx="103116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Letak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pada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denah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, juga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digambarkan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bidang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koordinat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Perhatikan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denah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!</a:t>
            </a:r>
            <a:endParaRPr lang="en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F4271-0380-4FD5-B94A-6EAE9E73F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92" y="1702543"/>
            <a:ext cx="8778241" cy="41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64315-42F4-4698-A347-18A4150F0138}"/>
              </a:ext>
            </a:extLst>
          </p:cNvPr>
          <p:cNvSpPr txBox="1"/>
          <p:nvPr/>
        </p:nvSpPr>
        <p:spPr>
          <a:xfrm>
            <a:off x="759654" y="464234"/>
            <a:ext cx="942535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Letak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pada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peta,juga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digambarkan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bidang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koordinat.Perhatikan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peta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pulau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Bali pada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bidang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koordinat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berikut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!</a:t>
            </a:r>
            <a:endParaRPr lang="en-ID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33D8C-3D34-4401-B402-AB6CF0A6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00" y="1506840"/>
            <a:ext cx="7244861" cy="45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9E53F-D24F-4CF4-841F-86186639A403}"/>
              </a:ext>
            </a:extLst>
          </p:cNvPr>
          <p:cNvSpPr txBox="1"/>
          <p:nvPr/>
        </p:nvSpPr>
        <p:spPr>
          <a:xfrm>
            <a:off x="477077" y="1575970"/>
            <a:ext cx="4418480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digambarkan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koordinat,yaitu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pasangan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terurut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BFA6F-7757-4C4E-8E53-6C5AA688501F}"/>
              </a:ext>
            </a:extLst>
          </p:cNvPr>
          <p:cNvSpPr txBox="1"/>
          <p:nvPr/>
        </p:nvSpPr>
        <p:spPr>
          <a:xfrm>
            <a:off x="225083" y="3319974"/>
            <a:ext cx="2391509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Dimana 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mendatar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absis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dan 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tegak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ordinat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D2A08-39F9-4807-9B44-0DC5CF1AE2C8}"/>
              </a:ext>
            </a:extLst>
          </p:cNvPr>
          <p:cNvSpPr txBox="1"/>
          <p:nvPr/>
        </p:nvSpPr>
        <p:spPr>
          <a:xfrm>
            <a:off x="715616" y="503583"/>
            <a:ext cx="9170506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Letak</a:t>
            </a:r>
            <a:r>
              <a:rPr lang="en-US" sz="2400" b="1" dirty="0"/>
              <a:t> </a:t>
            </a:r>
            <a:r>
              <a:rPr lang="en-US" sz="2400" b="1" dirty="0" err="1"/>
              <a:t>Titik</a:t>
            </a:r>
            <a:r>
              <a:rPr lang="en-US" sz="2400" b="1" dirty="0"/>
              <a:t> dan </a:t>
            </a:r>
            <a:r>
              <a:rPr lang="en-US" sz="2400" b="1" dirty="0" err="1"/>
              <a:t>Bangun</a:t>
            </a:r>
            <a:r>
              <a:rPr lang="en-US" sz="2400" b="1" dirty="0"/>
              <a:t> </a:t>
            </a:r>
            <a:r>
              <a:rPr lang="en-US" sz="2400" b="1" dirty="0" err="1"/>
              <a:t>Datar</a:t>
            </a:r>
            <a:r>
              <a:rPr lang="en-US" sz="2400" b="1" dirty="0"/>
              <a:t> pada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Koordinat</a:t>
            </a:r>
            <a:endParaRPr lang="en-ID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CB26EA-43BC-42E4-9BF2-2DE1591422E0}"/>
              </a:ext>
            </a:extLst>
          </p:cNvPr>
          <p:cNvSpPr txBox="1"/>
          <p:nvPr/>
        </p:nvSpPr>
        <p:spPr>
          <a:xfrm>
            <a:off x="2912011" y="3428999"/>
            <a:ext cx="2391509" cy="1631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Gambarkan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Koordinat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(4,2),B (-5,0),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(-2,-3), D (6,-2)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SMP Negeri 05 KERINCI">
            <a:extLst>
              <a:ext uri="{FF2B5EF4-FFF2-40B4-BE49-F238E27FC236}">
                <a16:creationId xmlns:a16="http://schemas.microsoft.com/office/drawing/2014/main" id="{F53373E7-AB56-4DC9-92B6-5E8D548B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43" y="1236931"/>
            <a:ext cx="48006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8B7168-8A4B-4F6A-B8D0-C84CCDC24FBC}"/>
              </a:ext>
            </a:extLst>
          </p:cNvPr>
          <p:cNvSpPr txBox="1"/>
          <p:nvPr/>
        </p:nvSpPr>
        <p:spPr>
          <a:xfrm>
            <a:off x="562709" y="379828"/>
            <a:ext cx="905959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 </a:t>
            </a:r>
            <a:r>
              <a:rPr lang="en-US" sz="2000" dirty="0" err="1"/>
              <a:t>datar</a:t>
            </a:r>
            <a:r>
              <a:rPr lang="en-US" sz="2000" dirty="0"/>
              <a:t> juga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digambarkan</a:t>
            </a:r>
            <a:r>
              <a:rPr lang="en-US" sz="2000" dirty="0"/>
              <a:t> pada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koordinat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 </a:t>
            </a:r>
            <a:r>
              <a:rPr lang="en-US" sz="2000" dirty="0" err="1"/>
              <a:t>datar</a:t>
            </a:r>
            <a:r>
              <a:rPr lang="en-US" sz="2000" dirty="0"/>
              <a:t> pada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koordinat,terlebih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titik-titik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 </a:t>
            </a:r>
            <a:r>
              <a:rPr lang="en-US" sz="2000" dirty="0" err="1"/>
              <a:t>tersebut.Setelah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hubungkan</a:t>
            </a:r>
            <a:r>
              <a:rPr lang="en-US" sz="2000" dirty="0"/>
              <a:t> </a:t>
            </a:r>
            <a:r>
              <a:rPr lang="en-US" sz="2000" dirty="0" err="1"/>
              <a:t>titik-titik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 </a:t>
            </a:r>
            <a:r>
              <a:rPr lang="en-US" sz="2000" dirty="0" err="1"/>
              <a:t>datar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3" name="Picture 2" descr="SMP Negeri 05 KERINCI">
            <a:extLst>
              <a:ext uri="{FF2B5EF4-FFF2-40B4-BE49-F238E27FC236}">
                <a16:creationId xmlns:a16="http://schemas.microsoft.com/office/drawing/2014/main" id="{D50E710D-474C-40D7-AB02-18BDBE1A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63" y="1906145"/>
            <a:ext cx="4958862" cy="42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38DBC-2345-4DE7-9DC5-CE199F920B40}"/>
              </a:ext>
            </a:extLst>
          </p:cNvPr>
          <p:cNvSpPr txBox="1"/>
          <p:nvPr/>
        </p:nvSpPr>
        <p:spPr>
          <a:xfrm>
            <a:off x="562708" y="2391508"/>
            <a:ext cx="3094892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/>
              <a:t>Diketahui</a:t>
            </a:r>
            <a:r>
              <a:rPr lang="en-US" sz="2000" dirty="0"/>
              <a:t>  </a:t>
            </a:r>
            <a:r>
              <a:rPr lang="en-US" sz="2000" dirty="0" err="1"/>
              <a:t>koordinat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A (4,3), B (-2,1), C (-2,-3) dan D (4,-3)</a:t>
            </a:r>
          </a:p>
          <a:p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Koordinat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 A,B,C,D </a:t>
            </a:r>
            <a:r>
              <a:rPr lang="en-US" sz="2000" dirty="0" err="1"/>
              <a:t>dihubungkan</a:t>
            </a:r>
            <a:r>
              <a:rPr lang="en-US" sz="2000" dirty="0"/>
              <a:t>, </a:t>
            </a:r>
            <a:r>
              <a:rPr lang="en-US" sz="2000" dirty="0" err="1"/>
              <a:t>bangun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terbentuk</a:t>
            </a:r>
            <a:r>
              <a:rPr lang="en-US" sz="2000" dirty="0"/>
              <a:t> ?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7134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3DCA0-7C58-4179-9636-5A26B1D388A7}"/>
              </a:ext>
            </a:extLst>
          </p:cNvPr>
          <p:cNvSpPr txBox="1"/>
          <p:nvPr/>
        </p:nvSpPr>
        <p:spPr>
          <a:xfrm>
            <a:off x="1223890" y="260924"/>
            <a:ext cx="414136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lgerian" panose="04020705040A02060702" pitchFamily="82" charset="0"/>
                <a:cs typeface="Aharoni" panose="02010803020104030203" pitchFamily="2" charset="-79"/>
              </a:rPr>
              <a:t>Latihan </a:t>
            </a:r>
            <a:r>
              <a:rPr lang="en-US" sz="2400" b="1" dirty="0" err="1">
                <a:latin typeface="Algerian" panose="04020705040A02060702" pitchFamily="82" charset="0"/>
                <a:cs typeface="Aharoni" panose="02010803020104030203" pitchFamily="2" charset="-79"/>
              </a:rPr>
              <a:t>hal</a:t>
            </a:r>
            <a:r>
              <a:rPr lang="en-US" sz="2400" b="1" dirty="0">
                <a:latin typeface="Algerian" panose="04020705040A02060702" pitchFamily="82" charset="0"/>
                <a:cs typeface="Aharoni" panose="02010803020104030203" pitchFamily="2" charset="-79"/>
              </a:rPr>
              <a:t> 72-78</a:t>
            </a:r>
            <a:endParaRPr lang="en-ID" sz="2400" b="1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09B55-7A25-43C3-84BF-738B3734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05" y="869628"/>
            <a:ext cx="4141364" cy="53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8941E-253A-40A2-A756-B4F15C7CE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7" y="393894"/>
            <a:ext cx="4769690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A8954-B274-451B-8AD2-00A3B23E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76" y="478303"/>
            <a:ext cx="5270723" cy="55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57800-B3D0-4B2D-B283-21225DC0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38" y="450166"/>
            <a:ext cx="4746191" cy="5627077"/>
          </a:xfrm>
          <a:prstGeom prst="rect">
            <a:avLst/>
          </a:prstGeom>
        </p:spPr>
      </p:pic>
      <p:pic>
        <p:nvPicPr>
          <p:cNvPr id="3" name="Picture 2" descr="SMP Negeri 05 KERINCI">
            <a:extLst>
              <a:ext uri="{FF2B5EF4-FFF2-40B4-BE49-F238E27FC236}">
                <a16:creationId xmlns:a16="http://schemas.microsoft.com/office/drawing/2014/main" id="{3D3BA02B-5769-4E6D-BD82-7CCB26EA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3" y="1494678"/>
            <a:ext cx="4958862" cy="42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0951" y="177801"/>
            <a:ext cx="7010400" cy="5772151"/>
            <a:chOff x="3795402" y="133350"/>
            <a:chExt cx="5257800" cy="4328802"/>
          </a:xfrm>
        </p:grpSpPr>
        <p:sp>
          <p:nvSpPr>
            <p:cNvPr id="11" name="Oval 10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862202" y="2024564"/>
              <a:ext cx="3657600" cy="6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5333" b="1" dirty="0"/>
                <a:t>Denah dan Skala</a:t>
              </a:r>
              <a:endParaRPr lang="en-US" sz="5333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5402" y="1352462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Bab 3</a:t>
              </a:r>
              <a:endParaRPr lang="en-US" sz="5333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8" name="Picture 2" descr="C:\Users\P1846\Desktop\Koreksi BUPING PPKN 1\gbr open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77346"/>
            <a:ext cx="6604000" cy="61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575CA-30E0-4C2B-944E-9CE796DE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1" y="534572"/>
            <a:ext cx="4602178" cy="53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76406-2B27-4D90-A200-14FF1D90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2" y="315952"/>
            <a:ext cx="5026877" cy="58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BB96A-961C-44C5-A239-75BFB36B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93" y="534571"/>
            <a:ext cx="4408624" cy="55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F416B1-380A-4D04-AB2F-14387DFB0893}"/>
              </a:ext>
            </a:extLst>
          </p:cNvPr>
          <p:cNvSpPr/>
          <p:nvPr/>
        </p:nvSpPr>
        <p:spPr>
          <a:xfrm>
            <a:off x="3710609" y="1444487"/>
            <a:ext cx="6692348" cy="331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53C0D2-7C12-4B27-9C77-2CCF452A5568}"/>
              </a:ext>
            </a:extLst>
          </p:cNvPr>
          <p:cNvSpPr/>
          <p:nvPr/>
        </p:nvSpPr>
        <p:spPr>
          <a:xfrm>
            <a:off x="5388749" y="5519530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C22AE-B1B7-4E2F-9D35-F563B4769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9" y="845522"/>
            <a:ext cx="2089988" cy="46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15" y="3130260"/>
            <a:ext cx="1704125" cy="24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61601" cy="7661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3" y="95687"/>
            <a:ext cx="961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Materi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Inti</a:t>
            </a:r>
            <a:r>
              <a:rPr lang="en-US" sz="3200" b="1" dirty="0">
                <a:solidFill>
                  <a:schemeClr val="bg1"/>
                </a:solidFill>
              </a:rPr>
              <a:t> 1: </a:t>
            </a:r>
            <a:r>
              <a:rPr lang="id-ID" sz="3200" b="1" dirty="0">
                <a:solidFill>
                  <a:schemeClr val="bg1"/>
                </a:solidFill>
              </a:rPr>
              <a:t>Denah dan Arah Mata Angin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67908" y="1388351"/>
            <a:ext cx="7761317" cy="13726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/>
              <a:t>Denah atau peta merupakan gambaran yang menunjukkan keadaaan suatu tempat atau wilayah tert</a:t>
            </a:r>
            <a:r>
              <a:rPr lang="en-US" sz="2667" dirty="0"/>
              <a:t>e</a:t>
            </a:r>
            <a:r>
              <a:rPr lang="id-ID" sz="2667" dirty="0"/>
              <a:t>ntu pada bidang datar.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0743" y="3130260"/>
            <a:ext cx="75812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b="1" dirty="0">
                <a:solidFill>
                  <a:schemeClr val="bg2">
                    <a:lumMod val="10000"/>
                  </a:schemeClr>
                </a:solidFill>
              </a:rPr>
              <a:t>Denah atau peta sering kita lihat pada:</a:t>
            </a:r>
            <a:endParaRPr lang="en-US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14160" y="4064534"/>
            <a:ext cx="2133600" cy="936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>
                <a:solidFill>
                  <a:sysClr val="windowText" lastClr="000000"/>
                </a:solidFill>
              </a:rPr>
              <a:t>Tempat wisata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911348" y="4080305"/>
            <a:ext cx="2133600" cy="936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>
                <a:solidFill>
                  <a:sysClr val="windowText" lastClr="000000"/>
                </a:solidFill>
              </a:rPr>
              <a:t>Undangan pernikahan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08536" y="4096075"/>
            <a:ext cx="2133600" cy="936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>
                <a:solidFill>
                  <a:sysClr val="windowText" lastClr="000000"/>
                </a:solidFill>
              </a:rPr>
              <a:t>Sekolah </a:t>
            </a:r>
          </a:p>
        </p:txBody>
      </p:sp>
    </p:spTree>
    <p:extLst>
      <p:ext uri="{BB962C8B-B14F-4D97-AF65-F5344CB8AC3E}">
        <p14:creationId xmlns:p14="http://schemas.microsoft.com/office/powerpoint/2010/main" val="32757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8" grpId="0" animBg="1"/>
      <p:bldP spid="28" grpId="0"/>
      <p:bldP spid="30" grpId="0" animBg="1"/>
      <p:bldP spid="31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2924834"/>
            <a:ext cx="1704125" cy="24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61601" cy="7661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3" y="95687"/>
            <a:ext cx="961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Materi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Inti</a:t>
            </a:r>
            <a:r>
              <a:rPr lang="en-US" sz="3200" b="1" dirty="0">
                <a:solidFill>
                  <a:schemeClr val="bg1"/>
                </a:solidFill>
              </a:rPr>
              <a:t> 1: </a:t>
            </a:r>
            <a:r>
              <a:rPr lang="id-ID" sz="3200" b="1" dirty="0">
                <a:solidFill>
                  <a:schemeClr val="bg1"/>
                </a:solidFill>
              </a:rPr>
              <a:t>Denah dan Arah Mata Angin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835" y="889132"/>
            <a:ext cx="9744765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Kita harus memahami arah mata angin untuk dapat membaca letak suatu tempat pada denah atau peta.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8512" y="1880737"/>
            <a:ext cx="577811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b="1" dirty="0">
                <a:solidFill>
                  <a:schemeClr val="bg2">
                    <a:lumMod val="10000"/>
                  </a:schemeClr>
                </a:solidFill>
              </a:rPr>
              <a:t>Perhatikan arah mata angin berikut!</a:t>
            </a:r>
            <a:endParaRPr lang="en-US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983" t="20833" r="13690" b="52084"/>
          <a:stretch/>
        </p:blipFill>
        <p:spPr>
          <a:xfrm>
            <a:off x="7171630" y="2798770"/>
            <a:ext cx="3089970" cy="2434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FAAA9-7845-41E0-9470-4725A93D8EE1}"/>
                  </a:ext>
                </a:extLst>
              </p:cNvPr>
              <p:cNvSpPr txBox="1"/>
              <p:nvPr/>
            </p:nvSpPr>
            <p:spPr>
              <a:xfrm>
                <a:off x="371061" y="2798770"/>
                <a:ext cx="5945333" cy="31700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Berdasarkan </a:t>
                </a:r>
                <a:r>
                  <a:rPr lang="en-US" sz="2000" b="1" dirty="0" err="1"/>
                  <a:t>gambar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disamping,dapat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dilihat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bahwa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antara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dua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arah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mata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angin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membentuk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sudut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dengan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besar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tertentu</a:t>
                </a:r>
                <a:r>
                  <a:rPr lang="en-US" sz="2000" b="1" dirty="0"/>
                  <a:t>:</a:t>
                </a:r>
              </a:p>
              <a:p>
                <a:pPr marL="342900" indent="-342900">
                  <a:buAutoNum type="alphaLcPeriod"/>
                </a:pPr>
                <a:r>
                  <a:rPr lang="en-US" sz="2000" b="1" dirty="0"/>
                  <a:t>Antara </a:t>
                </a:r>
                <a:r>
                  <a:rPr lang="en-US" sz="2000" b="1" dirty="0" err="1"/>
                  <a:t>arah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utara</a:t>
                </a:r>
                <a:r>
                  <a:rPr lang="en-US" sz="2000" b="1" dirty="0"/>
                  <a:t> dan </a:t>
                </a:r>
                <a:r>
                  <a:rPr lang="en-US" sz="2000" b="1" dirty="0" err="1"/>
                  <a:t>timur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membentuk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sudut</a:t>
                </a:r>
                <a:r>
                  <a:rPr lang="en-US" sz="2000" b="1" dirty="0"/>
                  <a:t> 90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ID" sz="2000" b="1" dirty="0"/>
              </a:p>
              <a:p>
                <a:pPr marL="342900" indent="-342900">
                  <a:buAutoNum type="alphaLcPeriod"/>
                </a:pPr>
                <a:r>
                  <a:rPr lang="en-ID" sz="2000" b="1" dirty="0" err="1"/>
                  <a:t>Antar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arah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timur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laut</a:t>
                </a:r>
                <a:r>
                  <a:rPr lang="en-ID" sz="2000" b="1" dirty="0"/>
                  <a:t> dan </a:t>
                </a:r>
                <a:r>
                  <a:rPr lang="en-ID" sz="2000" b="1" dirty="0" err="1"/>
                  <a:t>timur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membentuk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sudut</a:t>
                </a:r>
                <a:r>
                  <a:rPr lang="en-ID" sz="2000" b="1" dirty="0"/>
                  <a:t> 45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en-ID" sz="2000" b="1" dirty="0"/>
                  <a:t>Antara </a:t>
                </a:r>
                <a:r>
                  <a:rPr lang="en-ID" sz="2000" b="1" dirty="0" err="1"/>
                  <a:t>arah</a:t>
                </a:r>
                <a:r>
                  <a:rPr lang="en-ID" sz="2000" b="1" dirty="0"/>
                  <a:t> Timur dan Barat </a:t>
                </a:r>
                <a:r>
                  <a:rPr lang="en-ID" sz="2000" b="1" dirty="0" err="1"/>
                  <a:t>membentuk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sudut</a:t>
                </a:r>
                <a:r>
                  <a:rPr lang="en-ID" sz="2000" b="1" dirty="0"/>
                  <a:t> 180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ID" sz="2000" b="1" dirty="0"/>
              </a:p>
              <a:p>
                <a:pPr marL="342900" indent="-342900">
                  <a:buAutoNum type="alphaLcPeriod"/>
                </a:pPr>
                <a:r>
                  <a:rPr lang="en-ID" sz="2000" b="1" dirty="0"/>
                  <a:t>Antara barat </a:t>
                </a:r>
                <a:r>
                  <a:rPr lang="en-ID" sz="2000" b="1" dirty="0" err="1"/>
                  <a:t>laut</a:t>
                </a:r>
                <a:r>
                  <a:rPr lang="en-ID" sz="2000" b="1" dirty="0"/>
                  <a:t> dan </a:t>
                </a:r>
                <a:r>
                  <a:rPr lang="en-ID" sz="2000" b="1" dirty="0" err="1"/>
                  <a:t>tenggara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membentuk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sudut</a:t>
                </a:r>
                <a:r>
                  <a:rPr lang="en-ID" sz="2000" b="1" dirty="0"/>
                  <a:t> 180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ID" sz="20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FAAA9-7845-41E0-9470-4725A93D8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1" y="2798770"/>
                <a:ext cx="5945333" cy="3170099"/>
              </a:xfrm>
              <a:prstGeom prst="rect">
                <a:avLst/>
              </a:prstGeom>
              <a:blipFill>
                <a:blip r:embed="rId5"/>
                <a:stretch>
                  <a:fillRect l="-1128" t="-962" r="-821" b="-2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4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 animBg="1"/>
      <p:bldP spid="1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884" y="2438049"/>
            <a:ext cx="2290109" cy="33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61601" cy="7661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3" y="95687"/>
            <a:ext cx="961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Materi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Inti</a:t>
            </a:r>
            <a:r>
              <a:rPr lang="en-US" sz="3200" b="1" dirty="0">
                <a:solidFill>
                  <a:schemeClr val="bg1"/>
                </a:solidFill>
              </a:rPr>
              <a:t> 1: </a:t>
            </a:r>
            <a:r>
              <a:rPr lang="id-ID" sz="3200" b="1" dirty="0">
                <a:solidFill>
                  <a:schemeClr val="bg1"/>
                </a:solidFill>
              </a:rPr>
              <a:t>Denah dan Arah Mata Angin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01" y="1001222"/>
            <a:ext cx="944445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b="1" dirty="0">
                <a:solidFill>
                  <a:schemeClr val="bg2">
                    <a:lumMod val="10000"/>
                  </a:schemeClr>
                </a:solidFill>
              </a:rPr>
              <a:t>Perhatikan contoh denah kebun binatang berikut!</a:t>
            </a:r>
            <a:endParaRPr lang="en-US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31332"/>
            <a:ext cx="5994400" cy="42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38BF51-9E77-4306-9258-D8CB54B8D781}"/>
              </a:ext>
            </a:extLst>
          </p:cNvPr>
          <p:cNvSpPr txBox="1"/>
          <p:nvPr/>
        </p:nvSpPr>
        <p:spPr>
          <a:xfrm>
            <a:off x="1330721" y="459750"/>
            <a:ext cx="699164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2. </a:t>
            </a:r>
            <a:r>
              <a:rPr lang="en-US" sz="2400" dirty="0" err="1">
                <a:latin typeface="Arial Black" panose="020B0A04020102020204" pitchFamily="34" charset="0"/>
              </a:rPr>
              <a:t>Menggambar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Denah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Letak</a:t>
            </a:r>
            <a:r>
              <a:rPr lang="en-US" sz="2400" dirty="0">
                <a:latin typeface="Arial Black" panose="020B0A04020102020204" pitchFamily="34" charset="0"/>
              </a:rPr>
              <a:t> Benda</a:t>
            </a:r>
            <a:endParaRPr lang="en-ID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E6ABA-7EA0-4AB3-92C7-02AAF6DECF7F}"/>
              </a:ext>
            </a:extLst>
          </p:cNvPr>
          <p:cNvSpPr txBox="1"/>
          <p:nvPr/>
        </p:nvSpPr>
        <p:spPr>
          <a:xfrm rot="10800000" flipV="1">
            <a:off x="1738682" y="1422379"/>
            <a:ext cx="3094894" cy="34778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menggambar</a:t>
            </a:r>
            <a:r>
              <a:rPr lang="en-US" sz="2000" dirty="0"/>
              <a:t> </a:t>
            </a:r>
            <a:r>
              <a:rPr lang="en-US" sz="2000" dirty="0" err="1"/>
              <a:t>denah</a:t>
            </a:r>
            <a:r>
              <a:rPr lang="en-US" sz="2000" dirty="0"/>
              <a:t> </a:t>
            </a:r>
            <a:r>
              <a:rPr lang="en-US" sz="2000" dirty="0" err="1"/>
              <a:t>letak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hal-hal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Tentukan</a:t>
            </a:r>
            <a:r>
              <a:rPr lang="en-US" sz="2000" dirty="0"/>
              <a:t>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acuan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Tentukan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angin</a:t>
            </a:r>
            <a:r>
              <a:rPr lang="en-US" sz="2000" dirty="0"/>
              <a:t> pada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datar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Gambar </a:t>
            </a:r>
            <a:r>
              <a:rPr lang="en-US" sz="2000" dirty="0" err="1"/>
              <a:t>letak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yang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acuan</a:t>
            </a: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C449E-810D-428B-813D-94B2235DE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11" y="1061812"/>
            <a:ext cx="4765630" cy="50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77B54A-8FCC-4781-83D7-CD34E7ADBBD7}"/>
              </a:ext>
            </a:extLst>
          </p:cNvPr>
          <p:cNvSpPr txBox="1"/>
          <p:nvPr/>
        </p:nvSpPr>
        <p:spPr>
          <a:xfrm>
            <a:off x="1471399" y="354171"/>
            <a:ext cx="692130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/>
              <a:t>3. </a:t>
            </a:r>
            <a:r>
              <a:rPr lang="en-US" sz="2800" b="1" dirty="0" err="1"/>
              <a:t>Menentukan</a:t>
            </a:r>
            <a:r>
              <a:rPr lang="en-US" sz="2800" b="1" dirty="0"/>
              <a:t> </a:t>
            </a:r>
            <a:r>
              <a:rPr lang="en-US" sz="2800" b="1" dirty="0" err="1"/>
              <a:t>Rute</a:t>
            </a:r>
            <a:r>
              <a:rPr lang="en-US" sz="2800" b="1" dirty="0"/>
              <a:t> </a:t>
            </a:r>
            <a:r>
              <a:rPr lang="en-US" sz="2800" b="1" dirty="0" err="1"/>
              <a:t>Perjalanan</a:t>
            </a:r>
            <a:r>
              <a:rPr lang="en-US" sz="2800" b="1" dirty="0"/>
              <a:t> </a:t>
            </a:r>
            <a:endParaRPr lang="en-ID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AB3E3-1A1E-4FCF-927D-2BD516E0EFBA}"/>
              </a:ext>
            </a:extLst>
          </p:cNvPr>
          <p:cNvSpPr txBox="1"/>
          <p:nvPr/>
        </p:nvSpPr>
        <p:spPr>
          <a:xfrm rot="10800000" flipV="1">
            <a:off x="1499533" y="1201367"/>
            <a:ext cx="3812345" cy="1015663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Rute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perjalanan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yang </a:t>
            </a:r>
            <a:r>
              <a:rPr lang="en-US" sz="2000" dirty="0" err="1"/>
              <a:t>dilalui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endParaRPr lang="en-ID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54F2-8343-4BDC-97F3-4B7943DD4ECA}"/>
              </a:ext>
            </a:extLst>
          </p:cNvPr>
          <p:cNvSpPr txBox="1"/>
          <p:nvPr/>
        </p:nvSpPr>
        <p:spPr>
          <a:xfrm>
            <a:off x="1401059" y="2522419"/>
            <a:ext cx="3812345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Rute</a:t>
            </a:r>
            <a:r>
              <a:rPr lang="en-US" sz="2000" dirty="0"/>
              <a:t> </a:t>
            </a:r>
            <a:r>
              <a:rPr lang="en-US" sz="2000" dirty="0" err="1"/>
              <a:t>perjalanan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di </a:t>
            </a:r>
            <a:r>
              <a:rPr lang="en-US" sz="2000" dirty="0" err="1"/>
              <a:t>jelaskan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petunjuk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angin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04898-8E3B-4665-BBEE-A85DE0C27FC2}"/>
              </a:ext>
            </a:extLst>
          </p:cNvPr>
          <p:cNvSpPr txBox="1"/>
          <p:nvPr/>
        </p:nvSpPr>
        <p:spPr>
          <a:xfrm>
            <a:off x="1401059" y="4151246"/>
            <a:ext cx="3488789" cy="199296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tempat,kadang</a:t>
            </a:r>
            <a:r>
              <a:rPr lang="en-US" sz="2000" dirty="0"/>
              <a:t> </a:t>
            </a:r>
            <a:r>
              <a:rPr lang="en-US" sz="2000" dirty="0" err="1"/>
              <a:t>tersedia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rute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dilalui.Jadi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tujuan,kita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memilih</a:t>
            </a:r>
            <a:r>
              <a:rPr lang="en-US" sz="2000" dirty="0"/>
              <a:t> </a:t>
            </a:r>
            <a:r>
              <a:rPr lang="en-US" sz="2000" dirty="0" err="1"/>
              <a:t>rute</a:t>
            </a:r>
            <a:r>
              <a:rPr lang="en-US" sz="2000" dirty="0"/>
              <a:t> yang </a:t>
            </a:r>
            <a:r>
              <a:rPr lang="en-US" sz="2000" dirty="0" err="1"/>
              <a:t>terpendek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8FB6B1-C95E-4AEC-855B-DA6692B9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81" y="953050"/>
            <a:ext cx="4940376" cy="52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58401" cy="11478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2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Posisi Benda dan Titik pada Bidang Koordinat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476" y="2304505"/>
            <a:ext cx="38933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667" dirty="0"/>
              <a:t>Perhatikan contoh berikut!</a:t>
            </a:r>
            <a:endParaRPr lang="en-US" sz="2667" dirty="0"/>
          </a:p>
        </p:txBody>
      </p:sp>
      <p:pic>
        <p:nvPicPr>
          <p:cNvPr id="30" name="Picture 29" descr="D:\PROJECT 2017\4a.st2.p2.3 bu gur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7735" y="2476934"/>
            <a:ext cx="2051137" cy="35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348357" y="1428109"/>
            <a:ext cx="9085857" cy="8365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Letak suatu tempat atau benda dapat digambarkan dalam petak-petak ya</a:t>
            </a:r>
            <a:r>
              <a:rPr lang="en-US" sz="2400" dirty="0"/>
              <a:t>n</a:t>
            </a:r>
            <a:r>
              <a:rPr lang="id-ID" sz="2400" dirty="0"/>
              <a:t>g tersusun dalam baris dan kolom yang disebut bidang koordinat.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625" t="31111" r="28551" b="30000"/>
          <a:stretch/>
        </p:blipFill>
        <p:spPr>
          <a:xfrm>
            <a:off x="1727200" y="2837986"/>
            <a:ext cx="6604000" cy="339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8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37625" y="450167"/>
            <a:ext cx="1022877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dirty="0"/>
              <a:t>Berdasarkan gambar,kita dapat mengetahui berbagai informasi berikut.</a:t>
            </a:r>
            <a:endParaRPr lang="en-US" sz="2667" dirty="0"/>
          </a:p>
        </p:txBody>
      </p:sp>
      <p:sp>
        <p:nvSpPr>
          <p:cNvPr id="39" name="TextBox 38"/>
          <p:cNvSpPr txBox="1"/>
          <p:nvPr/>
        </p:nvSpPr>
        <p:spPr>
          <a:xfrm>
            <a:off x="590845" y="2382110"/>
            <a:ext cx="5401992" cy="5107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2828" indent="-232828"/>
            <a:r>
              <a:rPr lang="id-ID" sz="2400" dirty="0"/>
              <a:t>Rumah Ani terletak di koordinat (</a:t>
            </a:r>
            <a:r>
              <a:rPr lang="id-ID" sz="2400" i="1" dirty="0"/>
              <a:t>C</a:t>
            </a:r>
            <a:r>
              <a:rPr lang="id-ID" sz="2400" dirty="0"/>
              <a:t>,1).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202" y="3354017"/>
            <a:ext cx="5969798" cy="5562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Kantor polisi terletak di koordinat (</a:t>
            </a:r>
            <a:r>
              <a:rPr lang="id-ID" sz="2667" i="1" dirty="0"/>
              <a:t>B</a:t>
            </a:r>
            <a:r>
              <a:rPr lang="id-ID" sz="2667" dirty="0"/>
              <a:t>,2).</a:t>
            </a:r>
            <a:endParaRPr lang="en-US" sz="2667" dirty="0"/>
          </a:p>
        </p:txBody>
      </p:sp>
      <p:sp>
        <p:nvSpPr>
          <p:cNvPr id="25" name="TextBox 24"/>
          <p:cNvSpPr txBox="1"/>
          <p:nvPr/>
        </p:nvSpPr>
        <p:spPr>
          <a:xfrm>
            <a:off x="225084" y="4273959"/>
            <a:ext cx="5669280" cy="5562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Rumah </a:t>
            </a:r>
            <a:r>
              <a:rPr lang="id-ID" sz="2400" dirty="0"/>
              <a:t>Dodi</a:t>
            </a:r>
            <a:r>
              <a:rPr lang="id-ID" sz="2667" dirty="0"/>
              <a:t> terletak di koordinat (</a:t>
            </a:r>
            <a:r>
              <a:rPr lang="id-ID" sz="2667" i="1" dirty="0"/>
              <a:t>H</a:t>
            </a:r>
            <a:r>
              <a:rPr lang="id-ID" sz="2667" dirty="0"/>
              <a:t>,4).</a:t>
            </a:r>
            <a:endParaRPr lang="en-US" sz="2667" dirty="0"/>
          </a:p>
        </p:txBody>
      </p:sp>
      <p:sp>
        <p:nvSpPr>
          <p:cNvPr id="31" name="TextBox 30"/>
          <p:cNvSpPr txBox="1"/>
          <p:nvPr/>
        </p:nvSpPr>
        <p:spPr>
          <a:xfrm>
            <a:off x="590844" y="1556117"/>
            <a:ext cx="5064368" cy="461665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2828" indent="-232828"/>
            <a:r>
              <a:rPr lang="id-ID" sz="2400" dirty="0"/>
              <a:t>Balai kota terletak di koordinat (</a:t>
            </a:r>
            <a:r>
              <a:rPr lang="id-ID" sz="2400" i="1" dirty="0"/>
              <a:t>B</a:t>
            </a:r>
            <a:r>
              <a:rPr lang="id-ID" sz="2400" dirty="0"/>
              <a:t>,4).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5084" y="5168688"/>
            <a:ext cx="6794694" cy="5562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SD Tunas Bangsa </a:t>
            </a:r>
            <a:r>
              <a:rPr lang="id-ID" sz="2400" dirty="0"/>
              <a:t>terletak</a:t>
            </a:r>
            <a:r>
              <a:rPr lang="id-ID" sz="2667" dirty="0"/>
              <a:t> di koordinat (</a:t>
            </a:r>
            <a:r>
              <a:rPr lang="id-ID" sz="2667" i="1" dirty="0"/>
              <a:t>G</a:t>
            </a:r>
            <a:r>
              <a:rPr lang="id-ID" sz="2667" dirty="0"/>
              <a:t>,3).</a:t>
            </a:r>
            <a:endParaRPr lang="en-US" sz="2667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DB295B-96FE-474B-803C-34082BFD1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5" t="31111" r="28551" b="30000"/>
          <a:stretch/>
        </p:blipFill>
        <p:spPr>
          <a:xfrm>
            <a:off x="6096000" y="1133060"/>
            <a:ext cx="5910227" cy="3594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8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16" grpId="0" animBg="1"/>
      <p:bldP spid="25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675</Words>
  <Application>Microsoft Office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Algerian</vt:lpstr>
      <vt:lpstr>Arial</vt:lpstr>
      <vt:lpstr>Arial Black</vt:lpstr>
      <vt:lpstr>Arial Rounded MT Bold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5</cp:revision>
  <dcterms:created xsi:type="dcterms:W3CDTF">2021-11-22T15:32:29Z</dcterms:created>
  <dcterms:modified xsi:type="dcterms:W3CDTF">2021-11-22T16:57:58Z</dcterms:modified>
</cp:coreProperties>
</file>