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7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59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0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37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4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68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549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1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932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47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98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88C4-2DEB-46B2-BA9F-014DFC05C7B8}" type="datetimeFigureOut">
              <a:rPr lang="en-ID" smtClean="0"/>
              <a:t>24/05/2021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485EC18-5A7C-48A7-8BB2-126200DC2B10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2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E25AE7-0B97-4FAA-84B2-D8D065DF8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879" y="1245703"/>
            <a:ext cx="4357766" cy="4824029"/>
          </a:xfrm>
          <a:prstGeom prst="rect">
            <a:avLst/>
          </a:prstGeom>
        </p:spPr>
      </p:pic>
      <p:pic>
        <p:nvPicPr>
          <p:cNvPr id="11" name="Picture 2" descr="D:\dinna data\BUPENA\BUPENA 5D\BUPENA 5D\Gambar BUPENA 5D\TEMA 9\keluarga udin sedang melakukan hobinya masing-masing.jpg">
            <a:extLst>
              <a:ext uri="{FF2B5EF4-FFF2-40B4-BE49-F238E27FC236}">
                <a16:creationId xmlns:a16="http://schemas.microsoft.com/office/drawing/2014/main" id="{FCB734A9-20CF-46FF-AC9B-1A2B1B60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56" y="1258883"/>
            <a:ext cx="6532796" cy="4485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AF3697B-D0D5-400B-9B94-EE6D495DF03E}"/>
              </a:ext>
            </a:extLst>
          </p:cNvPr>
          <p:cNvGrpSpPr/>
          <p:nvPr/>
        </p:nvGrpSpPr>
        <p:grpSpPr>
          <a:xfrm rot="10800000" flipV="1">
            <a:off x="1302003" y="660928"/>
            <a:ext cx="3731112" cy="695150"/>
            <a:chOff x="5944510" y="3122417"/>
            <a:chExt cx="2310945" cy="1297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B71793-3EA3-4DB2-99FB-C418AFC8E724}"/>
                </a:ext>
              </a:extLst>
            </p:cNvPr>
            <p:cNvSpPr/>
            <p:nvPr/>
          </p:nvSpPr>
          <p:spPr>
            <a:xfrm>
              <a:off x="5944510" y="3122417"/>
              <a:ext cx="2304413" cy="1091218"/>
            </a:xfrm>
            <a:prstGeom prst="rect">
              <a:avLst/>
            </a:prstGeom>
            <a:solidFill>
              <a:srgbClr val="0070C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TEMA 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722359-1823-48E3-A7BA-F80E912AB76B}"/>
                </a:ext>
              </a:extLst>
            </p:cNvPr>
            <p:cNvSpPr/>
            <p:nvPr/>
          </p:nvSpPr>
          <p:spPr>
            <a:xfrm>
              <a:off x="5951041" y="4213637"/>
              <a:ext cx="2304414" cy="205963"/>
            </a:xfrm>
            <a:prstGeom prst="rect">
              <a:avLst/>
            </a:prstGeom>
            <a:solidFill>
              <a:srgbClr val="005696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C2C173-DC8D-4241-9B8D-E1FAD6FA0934}"/>
              </a:ext>
            </a:extLst>
          </p:cNvPr>
          <p:cNvGrpSpPr/>
          <p:nvPr/>
        </p:nvGrpSpPr>
        <p:grpSpPr>
          <a:xfrm>
            <a:off x="649355" y="1365979"/>
            <a:ext cx="7676453" cy="1195674"/>
            <a:chOff x="5778638" y="3757379"/>
            <a:chExt cx="7630782" cy="1304430"/>
          </a:xfrm>
        </p:grpSpPr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2FA619F-1A4D-4AEB-B7C1-F8CB78E7EE73}"/>
                </a:ext>
              </a:extLst>
            </p:cNvPr>
            <p:cNvSpPr/>
            <p:nvPr/>
          </p:nvSpPr>
          <p:spPr>
            <a:xfrm rot="16200000">
              <a:off x="6248533" y="4240714"/>
              <a:ext cx="731046" cy="911143"/>
            </a:xfrm>
            <a:prstGeom prst="triangle">
              <a:avLst>
                <a:gd name="adj" fmla="val 48022"/>
              </a:avLst>
            </a:prstGeom>
            <a:solidFill>
              <a:srgbClr val="928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6D26E6-6CA8-4BEC-AB3E-8FECFB6772FA}"/>
                </a:ext>
              </a:extLst>
            </p:cNvPr>
            <p:cNvSpPr/>
            <p:nvPr/>
          </p:nvSpPr>
          <p:spPr>
            <a:xfrm>
              <a:off x="5778638" y="3757379"/>
              <a:ext cx="7630782" cy="731046"/>
            </a:xfrm>
            <a:prstGeom prst="rect">
              <a:avLst/>
            </a:prstGeom>
            <a:solidFill>
              <a:srgbClr val="FFFF00"/>
            </a:solidFill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BENDA-BENDA DI SEKITAR KITA</a:t>
              </a: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E1F301A-1A4D-434E-98E6-2A88DB4F4C4B}"/>
              </a:ext>
            </a:extLst>
          </p:cNvPr>
          <p:cNvSpPr/>
          <p:nvPr/>
        </p:nvSpPr>
        <p:spPr>
          <a:xfrm>
            <a:off x="927279" y="5228306"/>
            <a:ext cx="4508184" cy="622767"/>
          </a:xfrm>
          <a:prstGeom prst="roundRect">
            <a:avLst>
              <a:gd name="adj" fmla="val 0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Bernard MT Condensed" panose="02050806060905020404" pitchFamily="18" charset="0"/>
              </a:rPr>
              <a:t>PEMBELAJARAN 3 &amp; 4</a:t>
            </a:r>
            <a:endParaRPr lang="en-ID" sz="3600" dirty="0">
              <a:solidFill>
                <a:srgbClr val="FF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3" name="Flowchart: Punched Tape 22">
            <a:extLst>
              <a:ext uri="{FF2B5EF4-FFF2-40B4-BE49-F238E27FC236}">
                <a16:creationId xmlns:a16="http://schemas.microsoft.com/office/drawing/2014/main" id="{E9771DE7-1316-44ED-BA45-028C9A94D43B}"/>
              </a:ext>
            </a:extLst>
          </p:cNvPr>
          <p:cNvSpPr/>
          <p:nvPr/>
        </p:nvSpPr>
        <p:spPr>
          <a:xfrm>
            <a:off x="6541477" y="5228307"/>
            <a:ext cx="4130793" cy="85132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Bernard MT Condensed" panose="02050806060905020404" pitchFamily="18" charset="0"/>
              </a:rPr>
              <a:t>HENI NURHAENI, </a:t>
            </a:r>
            <a:r>
              <a:rPr lang="en-US" sz="2400" dirty="0" err="1">
                <a:solidFill>
                  <a:schemeClr val="tx1"/>
                </a:solidFill>
                <a:latin typeface="Bernard MT Condensed" panose="02050806060905020404" pitchFamily="18" charset="0"/>
              </a:rPr>
              <a:t>M.Pd</a:t>
            </a:r>
            <a:endParaRPr lang="en-ID" sz="2400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F77533-1C26-401E-B536-C909347BF52D}"/>
              </a:ext>
            </a:extLst>
          </p:cNvPr>
          <p:cNvSpPr txBox="1"/>
          <p:nvPr/>
        </p:nvSpPr>
        <p:spPr>
          <a:xfrm>
            <a:off x="649355" y="2143172"/>
            <a:ext cx="6589397" cy="954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Subtema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3 </a:t>
            </a:r>
            <a:endParaRPr lang="en-US" sz="2800" dirty="0">
              <a:solidFill>
                <a:srgbClr val="7030A0"/>
              </a:solidFill>
              <a:highlight>
                <a:srgbClr val="FF0000"/>
              </a:highlight>
              <a:latin typeface="Arial Rounded MT Bold" pitchFamily="34" charset="0"/>
              <a:cs typeface="Arial" pitchFamily="34" charset="0"/>
            </a:endParaRPr>
          </a:p>
          <a:p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Manusia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dan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benda</a:t>
            </a:r>
            <a:r>
              <a:rPr lang="en-US" sz="2800" dirty="0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 di </a:t>
            </a:r>
            <a:r>
              <a:rPr lang="en-US" sz="2800" dirty="0" err="1">
                <a:highlight>
                  <a:srgbClr val="FF0000"/>
                </a:highlight>
                <a:latin typeface="Arial Rounded MT Bold" pitchFamily="34" charset="0"/>
                <a:cs typeface="Arial" pitchFamily="34" charset="0"/>
              </a:rPr>
              <a:t>lingkungannya</a:t>
            </a:r>
            <a:endParaRPr lang="en-ID" sz="2800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4250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072CA3-C900-40C9-A0C0-008EF2ECC57C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716A19F-9E21-43F4-BF3D-02B1C8D952C8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D7B3C88-AAC9-4286-A569-807185DCE771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528CB2-E881-46B6-BEB1-730A3764F2D7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97C1DF-4915-49BC-8F21-3E401024247C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5688F26-B6E3-4245-935F-AEEE1CD0A87C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CD0D347-4FFD-4ACE-A4E3-E0A250BBFACD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64521DE-F68B-4118-97E7-10E6B5BF04AF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39699DB-9C24-42D4-9AD2-C2689A5EA725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7BCE40-10C5-450D-8BDA-26A12C43C54D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7B6C8EA-478E-4A05-BA71-ECFB5C6CE774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A5E140B-3A2F-4DA5-BFDE-1CF4A04B0E9A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C0DF608-43FC-45C0-81EF-2D389D8ED6A4}"/>
              </a:ext>
            </a:extLst>
          </p:cNvPr>
          <p:cNvSpPr txBox="1"/>
          <p:nvPr/>
        </p:nvSpPr>
        <p:spPr>
          <a:xfrm>
            <a:off x="228600" y="533400"/>
            <a:ext cx="677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Mengidentifikasi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Jenis-Jenis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29724477-71A6-4814-9BEF-211206907AF9}"/>
              </a:ext>
            </a:extLst>
          </p:cNvPr>
          <p:cNvSpPr/>
          <p:nvPr/>
        </p:nvSpPr>
        <p:spPr>
          <a:xfrm>
            <a:off x="2362200" y="1219200"/>
            <a:ext cx="4386942" cy="14478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beragam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dikelompokkan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jenis-jenisnya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2F7A405B-B1A5-41DF-8EE4-3B955711F434}"/>
              </a:ext>
            </a:extLst>
          </p:cNvPr>
          <p:cNvSpPr/>
          <p:nvPr/>
        </p:nvSpPr>
        <p:spPr>
          <a:xfrm>
            <a:off x="120220" y="4038600"/>
            <a:ext cx="1600200" cy="2057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Penawaran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105F85A4-F075-4B78-B6AC-F1233397F15B}"/>
              </a:ext>
            </a:extLst>
          </p:cNvPr>
          <p:cNvSpPr/>
          <p:nvPr/>
        </p:nvSpPr>
        <p:spPr>
          <a:xfrm>
            <a:off x="1949020" y="4071582"/>
            <a:ext cx="1600200" cy="2057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Permintaan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EA75F992-BD71-4FBD-88FA-B07452FF322E}"/>
              </a:ext>
            </a:extLst>
          </p:cNvPr>
          <p:cNvSpPr/>
          <p:nvPr/>
        </p:nvSpPr>
        <p:spPr>
          <a:xfrm>
            <a:off x="3777820" y="4070445"/>
            <a:ext cx="1600200" cy="2057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Pemberitahuan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id="{3667CC94-A696-4321-8CEE-D84ADD4BA48F}"/>
              </a:ext>
            </a:extLst>
          </p:cNvPr>
          <p:cNvSpPr/>
          <p:nvPr/>
        </p:nvSpPr>
        <p:spPr>
          <a:xfrm>
            <a:off x="5606620" y="4062484"/>
            <a:ext cx="1600200" cy="2057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Layanan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Masyarakat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C096DBCA-B6C6-45CA-9E3B-0AF30852DE08}"/>
              </a:ext>
            </a:extLst>
          </p:cNvPr>
          <p:cNvSpPr/>
          <p:nvPr/>
        </p:nvSpPr>
        <p:spPr>
          <a:xfrm>
            <a:off x="7391400" y="4038600"/>
            <a:ext cx="1600200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Undangan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B1D9080-6145-4C46-9975-D128BA9BBADC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>
            <a:off x="4555671" y="2667000"/>
            <a:ext cx="22249" cy="140344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BBD3616-A097-4B60-9ACF-2CE6BCA5021A}"/>
              </a:ext>
            </a:extLst>
          </p:cNvPr>
          <p:cNvCxnSpPr>
            <a:stCxn id="15" idx="2"/>
            <a:endCxn id="17" idx="0"/>
          </p:cNvCxnSpPr>
          <p:nvPr/>
        </p:nvCxnSpPr>
        <p:spPr>
          <a:xfrm flipH="1">
            <a:off x="2749120" y="2667000"/>
            <a:ext cx="1806551" cy="14045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1FBBA2-CA47-44B3-A5E0-DC6E248FCEBD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920320" y="2667000"/>
            <a:ext cx="3635351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120CF8-DCC1-4542-AA52-0FE2836BAB9E}"/>
              </a:ext>
            </a:extLst>
          </p:cNvPr>
          <p:cNvCxnSpPr>
            <a:stCxn id="15" idx="2"/>
            <a:endCxn id="19" idx="0"/>
          </p:cNvCxnSpPr>
          <p:nvPr/>
        </p:nvCxnSpPr>
        <p:spPr>
          <a:xfrm>
            <a:off x="4555671" y="2667000"/>
            <a:ext cx="1851049" cy="1395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CA8D38-DD36-4D16-A234-5029A41D1964}"/>
              </a:ext>
            </a:extLst>
          </p:cNvPr>
          <p:cNvCxnSpPr>
            <a:stCxn id="15" idx="2"/>
            <a:endCxn id="20" idx="0"/>
          </p:cNvCxnSpPr>
          <p:nvPr/>
        </p:nvCxnSpPr>
        <p:spPr>
          <a:xfrm>
            <a:off x="4555671" y="2667000"/>
            <a:ext cx="3635829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8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597B0E-8159-48AE-A9BF-C400221BD187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E59803DA-74DB-4F7F-B1C7-392BBFCD41A8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A78E75-944C-4143-8C45-9C2D21483F97}"/>
                </a:ext>
              </a:extLst>
            </p:cNvPr>
            <p:cNvGrpSpPr/>
            <p:nvPr/>
          </p:nvGrpSpPr>
          <p:grpSpPr>
            <a:xfrm>
              <a:off x="228600" y="1412013"/>
              <a:ext cx="8915400" cy="1600200"/>
              <a:chOff x="228600" y="0"/>
              <a:chExt cx="89154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5D32F0A-59F0-46A8-AF95-03594BCCC4AE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099242A-3414-477C-B6C5-B5A50F7DEB05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E6CF3-0E49-43A1-897F-39583FB1CC07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D0E1579-F718-4D8E-AC51-FAE152A67607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179DAB0-7597-4F49-B827-62330AACD939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EEBD9E0-0330-4B84-9B17-BB8D6ED3239B}"/>
                    </a:ext>
                  </a:extLst>
                </p:cNvPr>
                <p:cNvSpPr/>
                <p:nvPr/>
              </p:nvSpPr>
              <p:spPr>
                <a:xfrm>
                  <a:off x="6391206" y="2667000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A63AEB-EE7F-4012-8CC0-9D6B360E7E77}"/>
                  </a:ext>
                </a:extLst>
              </p:cNvPr>
              <p:cNvSpPr txBox="1"/>
              <p:nvPr/>
            </p:nvSpPr>
            <p:spPr>
              <a:xfrm>
                <a:off x="7064469" y="625218"/>
                <a:ext cx="1927131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Bahasa</a:t>
                </a:r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 Indonesia</a:t>
                </a:r>
              </a:p>
              <a:p>
                <a:pPr algn="ctr"/>
                <a:r>
                  <a:rPr lang="en-US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4F75B8C-FB41-45DE-AE30-6831BCEBB975}"/>
                  </a:ext>
                </a:extLst>
              </p:cNvPr>
              <p:cNvSpPr txBox="1"/>
              <p:nvPr/>
            </p:nvSpPr>
            <p:spPr>
              <a:xfrm>
                <a:off x="228600" y="43967"/>
                <a:ext cx="65205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146AD7B-A135-429F-AF9C-01781E415228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A82AB81-BE25-4A3F-9037-1041F735FE90}"/>
              </a:ext>
            </a:extLst>
          </p:cNvPr>
          <p:cNvSpPr txBox="1"/>
          <p:nvPr/>
        </p:nvSpPr>
        <p:spPr>
          <a:xfrm>
            <a:off x="228600" y="533400"/>
            <a:ext cx="677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Perbedaan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Beragam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Jenis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Elektronik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E0E042-E317-4C51-AE7F-2BD9E9E50A78}"/>
              </a:ext>
            </a:extLst>
          </p:cNvPr>
          <p:cNvSpPr/>
          <p:nvPr/>
        </p:nvSpPr>
        <p:spPr>
          <a:xfrm>
            <a:off x="228600" y="1600200"/>
            <a:ext cx="6705600" cy="951408"/>
          </a:xfrm>
          <a:prstGeom prst="rect">
            <a:avLst/>
          </a:prstGeom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medianya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dibedakan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menjadi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media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contoh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elektronik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E2A54320-B24A-4C74-96C1-9EFE4A92DA09}"/>
              </a:ext>
            </a:extLst>
          </p:cNvPr>
          <p:cNvSpPr/>
          <p:nvPr/>
        </p:nvSpPr>
        <p:spPr>
          <a:xfrm>
            <a:off x="272620" y="2819400"/>
            <a:ext cx="2394380" cy="3276600"/>
          </a:xfrm>
          <a:prstGeom prst="round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Radio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audio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suara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FDDF898D-0A04-4BAC-939E-B7DA1CC227FF}"/>
              </a:ext>
            </a:extLst>
          </p:cNvPr>
          <p:cNvSpPr/>
          <p:nvPr/>
        </p:nvSpPr>
        <p:spPr>
          <a:xfrm>
            <a:off x="2971800" y="2819400"/>
            <a:ext cx="2394380" cy="3276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Televisi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disampaikan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suara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gambar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gerak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96E97AAE-3AC7-4D70-A52F-51241F73DAB0}"/>
              </a:ext>
            </a:extLst>
          </p:cNvPr>
          <p:cNvSpPr/>
          <p:nvPr/>
        </p:nvSpPr>
        <p:spPr>
          <a:xfrm>
            <a:off x="5715000" y="2783006"/>
            <a:ext cx="3050648" cy="3276600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Media Digital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Iklan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biasanya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muncul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video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ataupun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banner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animasi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beberapa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halaman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website, blog,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ataupun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Youtube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DD7EEA-BB5A-4541-91AC-528F25FCC67B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D1DBAF1-48B2-4315-BCE3-FD917B561575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91F1A84-8CFC-47C4-958D-3AAE83378C76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DBE0C0-FF9F-4193-ADD5-F9709A36B647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C2DFA4B-B0BD-4B27-961B-8FF7614109D6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5EDF351-D46E-477C-A919-BA2CB803C893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5E4B29D5-71F2-4655-BE18-DE86694AD820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E22CC6E-A44D-49A7-BC3B-9BAD815D6F83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9BCA674B-B4E6-413E-9D85-A794D9DD9D05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755682-2E9F-4D0D-B7A4-2899139C02FB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7F537DC-FD4B-4C0D-BB26-555BC387F8C0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1D54720-469F-48C3-AE2C-3CABE559A56C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F9BB521-5B09-4CE4-B997-B572E9586D69}"/>
              </a:ext>
            </a:extLst>
          </p:cNvPr>
          <p:cNvSpPr txBox="1"/>
          <p:nvPr/>
        </p:nvSpPr>
        <p:spPr>
          <a:xfrm>
            <a:off x="151236" y="538471"/>
            <a:ext cx="6789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Manfaat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9A915C-1D52-4909-A874-F3D41057223F}"/>
              </a:ext>
            </a:extLst>
          </p:cNvPr>
          <p:cNvSpPr/>
          <p:nvPr/>
        </p:nvSpPr>
        <p:spPr>
          <a:xfrm>
            <a:off x="168748" y="1600200"/>
            <a:ext cx="67723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sebab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akibat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kita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rasa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914AC79-42A9-4798-9503-F56D192B0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871055"/>
              </p:ext>
            </p:extLst>
          </p:nvPr>
        </p:nvGraphicFramePr>
        <p:xfrm>
          <a:off x="203590" y="2438400"/>
          <a:ext cx="8788011" cy="3413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34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Sebab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itchFamily="34" charset="0"/>
                          <a:cs typeface="Arial" pitchFamily="34" charset="0"/>
                        </a:rPr>
                        <a:t>Akibat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Kurangnya interaksi antarmasyarakat yang berbeda suku, budaya, dan agama. </a:t>
                      </a:r>
                      <a:endParaRPr lang="sv-SE" sz="20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Hilangnya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tenggang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rasa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toleransi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masyarakat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. 	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Lebih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mementingkan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pribadi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atau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golongan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tertentu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dalam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masyarakat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Sering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terjadi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perselisihan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membuat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lingkungan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aman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nyaman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mematuhi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tata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tertib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lingkungan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masyarakat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misalnya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kerja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bakti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Tidak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peduli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dengan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permasalahan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yang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ada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di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lingkungan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u="none" strike="noStrike" kern="1200" baseline="0" dirty="0" err="1">
                          <a:latin typeface="Arial" pitchFamily="34" charset="0"/>
                          <a:cs typeface="Arial" pitchFamily="34" charset="0"/>
                        </a:rPr>
                        <a:t>masyarakat</a:t>
                      </a:r>
                      <a:r>
                        <a:rPr lang="en-US" sz="2000" u="none" strike="noStrike" kern="1200" baseline="0" dirty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06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C07E8-A9CA-4067-A6D6-12DC0D5E9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7568458" y="2514600"/>
            <a:ext cx="1807224" cy="331486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0B5644E-D95D-4233-BB3D-D7D7250B71EC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6B931DA-1441-47B2-BD95-CFBA1729CF2B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9BBB566-50ED-4633-BC09-BDBBB1B1B814}"/>
                </a:ext>
              </a:extLst>
            </p:cNvPr>
            <p:cNvGrpSpPr/>
            <p:nvPr/>
          </p:nvGrpSpPr>
          <p:grpSpPr>
            <a:xfrm>
              <a:off x="304800" y="1412013"/>
              <a:ext cx="8839200" cy="1600200"/>
              <a:chOff x="304800" y="0"/>
              <a:chExt cx="88392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06E0CFB-F11C-4D27-9939-D0D9FFA3DBA5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rgbClr val="FFD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535BD7F-96ED-4088-8B84-ADF16CA01B42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rgbClr val="CC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0687DA-C12A-4225-BD77-2ACB1785A25E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941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F5E18E7-CDD7-4A52-9D06-BD42CCCB6095}"/>
                  </a:ext>
                </a:extLst>
              </p:cNvPr>
              <p:cNvGrpSpPr/>
              <p:nvPr/>
            </p:nvGrpSpPr>
            <p:grpSpPr>
              <a:xfrm>
                <a:off x="6776726" y="226709"/>
                <a:ext cx="561372" cy="504374"/>
                <a:chOff x="6380320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5F388E01-97BF-459E-AA80-6E1F9C3ECE03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rgbClr val="FF3399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1EC9F5B-E9DA-4618-BB59-7E491136C2FC}"/>
                    </a:ext>
                  </a:extLst>
                </p:cNvPr>
                <p:cNvSpPr/>
                <p:nvPr/>
              </p:nvSpPr>
              <p:spPr>
                <a:xfrm>
                  <a:off x="6380320" y="2669905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1659F0-F17A-4137-8B3E-6D8EE6029F69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PPKn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3.4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A62FDC-FBAF-466E-AEDE-DF0C4D83DCBB}"/>
                  </a:ext>
                </a:extLst>
              </p:cNvPr>
              <p:cNvSpPr txBox="1"/>
              <p:nvPr/>
            </p:nvSpPr>
            <p:spPr>
              <a:xfrm>
                <a:off x="304800" y="43967"/>
                <a:ext cx="21499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DEE4286-7F33-4FBC-92C6-FF23D24BA57B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rgbClr val="CC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B86F8C4-C266-4BF6-B555-154CD6D26A18}"/>
              </a:ext>
            </a:extLst>
          </p:cNvPr>
          <p:cNvSpPr txBox="1"/>
          <p:nvPr/>
        </p:nvSpPr>
        <p:spPr>
          <a:xfrm>
            <a:off x="304800" y="538471"/>
            <a:ext cx="6636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Membina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Kesatuan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FB2136-CB34-44AF-A388-A434D2F92557}"/>
              </a:ext>
            </a:extLst>
          </p:cNvPr>
          <p:cNvSpPr/>
          <p:nvPr/>
        </p:nvSpPr>
        <p:spPr>
          <a:xfrm>
            <a:off x="286343" y="1600200"/>
            <a:ext cx="6800257" cy="914400"/>
          </a:xfrm>
          <a:prstGeom prst="rect">
            <a:avLst/>
          </a:prstGeom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usaha-usaha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membina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persatuan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kesatuan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687F9-F0A1-4461-AE35-A19A10C2C4DA}"/>
              </a:ext>
            </a:extLst>
          </p:cNvPr>
          <p:cNvSpPr/>
          <p:nvPr/>
        </p:nvSpPr>
        <p:spPr>
          <a:xfrm>
            <a:off x="286343" y="2733022"/>
            <a:ext cx="6964876" cy="3096442"/>
          </a:xfrm>
          <a:prstGeom prst="rect">
            <a:avLst/>
          </a:prstGeom>
          <a:ln w="762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numCol="2" spcCol="365760" rtlCol="0" anchor="ctr"/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Menjamin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kebebasan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memeluk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agama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ibadah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agamanya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masing-masing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Mengusahakan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pemerataan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pembangunan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wilayah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Mewajibkan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Indonesia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bahasa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nasional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resmi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fi-FI" sz="2000" dirty="0">
                <a:latin typeface="Arial" pitchFamily="34" charset="0"/>
                <a:cs typeface="Arial" pitchFamily="34" charset="0"/>
              </a:rPr>
              <a:t>Menjalankan pemerintahan secara adil dan terbuka.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Mengadakan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festival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kebudayaan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332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39F30D-386F-4308-9DD8-484AAA302637}"/>
              </a:ext>
            </a:extLst>
          </p:cNvPr>
          <p:cNvSpPr txBox="1"/>
          <p:nvPr/>
        </p:nvSpPr>
        <p:spPr>
          <a:xfrm>
            <a:off x="224070" y="569893"/>
            <a:ext cx="69396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Pengaruh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C36B03-B007-4389-BD11-AF5953FAA037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0FB8758-57E8-44AA-BAF3-6433E14BFFD9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E4FFE7-A1C5-4094-BE48-AD683F5787BB}"/>
                </a:ext>
              </a:extLst>
            </p:cNvPr>
            <p:cNvGrpSpPr/>
            <p:nvPr/>
          </p:nvGrpSpPr>
          <p:grpSpPr>
            <a:xfrm>
              <a:off x="152400" y="1412013"/>
              <a:ext cx="8991600" cy="1600200"/>
              <a:chOff x="152400" y="0"/>
              <a:chExt cx="89916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471079-FB0D-4B3D-A00F-639A349931EB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9A05983-007F-4FE8-BF74-F49C0BB14987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8A7991-834E-4CEE-B550-51DB3A3E2D74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C3ECFF25-5301-430A-98BF-136356B5A6E8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72593" cy="504374"/>
                <a:chOff x="6391206" y="2643147"/>
                <a:chExt cx="572593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9772BF07-2726-4513-903C-90BA533785D1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BB74E7-4CFA-4436-9667-A364298F6301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7259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P3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320EC8-01A6-48C2-A3A1-5349C089B47A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DC15C-954D-4328-92DA-95DA368C4F44}"/>
                  </a:ext>
                </a:extLst>
              </p:cNvPr>
              <p:cNvSpPr txBox="1"/>
              <p:nvPr/>
            </p:nvSpPr>
            <p:spPr>
              <a:xfrm>
                <a:off x="152400" y="26654"/>
                <a:ext cx="2220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3: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FFB0307-4D81-400D-8682-E044FDF26838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4D49E5D-F7A2-42D5-83D4-FB72D75AB473}"/>
              </a:ext>
            </a:extLst>
          </p:cNvPr>
          <p:cNvSpPr/>
          <p:nvPr/>
        </p:nvSpPr>
        <p:spPr>
          <a:xfrm>
            <a:off x="194482" y="1613553"/>
            <a:ext cx="79589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Arial" pitchFamily="34" charset="0"/>
                <a:cs typeface="Arial" pitchFamily="34" charset="0"/>
              </a:rPr>
              <a:t>Setiap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manusia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memiliki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dipenuhi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meliputi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konsumsi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19341F59-E6CA-4905-A3BA-B420E93C7129}"/>
              </a:ext>
            </a:extLst>
          </p:cNvPr>
          <p:cNvSpPr/>
          <p:nvPr/>
        </p:nvSpPr>
        <p:spPr>
          <a:xfrm>
            <a:off x="272620" y="2819400"/>
            <a:ext cx="2851580" cy="3276600"/>
          </a:xfrm>
          <a:prstGeom prst="roundRect">
            <a:avLst/>
          </a:prstGeom>
          <a:solidFill>
            <a:srgbClr val="0070C0"/>
          </a:solidFill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sekitar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mendorong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terciptanya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lapangan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pekerjaan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14F6478F-63BA-4120-B6B9-314ACDCFEE94}"/>
              </a:ext>
            </a:extLst>
          </p:cNvPr>
          <p:cNvSpPr/>
          <p:nvPr/>
        </p:nvSpPr>
        <p:spPr>
          <a:xfrm>
            <a:off x="3352800" y="2819400"/>
            <a:ext cx="2394380" cy="32766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Pemerataan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barang-barang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memudahkan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B43ADECC-F8AD-4FE5-A8CC-2A300317BAB8}"/>
              </a:ext>
            </a:extLst>
          </p:cNvPr>
          <p:cNvSpPr/>
          <p:nvPr/>
        </p:nvSpPr>
        <p:spPr>
          <a:xfrm>
            <a:off x="6019800" y="2783006"/>
            <a:ext cx="2745848" cy="3276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Konsumsi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Konsumsi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memenuhi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kebutuhan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hidupnya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pun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tercapai</a:t>
            </a: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7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0CDA2-6B1B-499C-A39E-C460DDD5D22B}"/>
              </a:ext>
            </a:extLst>
          </p:cNvPr>
          <p:cNvSpPr txBox="1"/>
          <p:nvPr/>
        </p:nvSpPr>
        <p:spPr>
          <a:xfrm>
            <a:off x="109770" y="569893"/>
            <a:ext cx="69396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2913" algn="l"/>
              </a:tabLst>
            </a:pP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Keberagaman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Kegiatan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Ekonomi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8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Masyarakat</a:t>
            </a:r>
            <a:endParaRPr lang="en-US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F59DD1-49B6-4808-B995-906F3A46BC4C}"/>
              </a:ext>
            </a:extLst>
          </p:cNvPr>
          <p:cNvGrpSpPr/>
          <p:nvPr/>
        </p:nvGrpSpPr>
        <p:grpSpPr>
          <a:xfrm>
            <a:off x="0" y="0"/>
            <a:ext cx="9144000" cy="1600200"/>
            <a:chOff x="0" y="1412013"/>
            <a:chExt cx="9144000" cy="1600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F575CBF-6ECC-49A0-B532-EC0B3352DFA5}"/>
                </a:ext>
              </a:extLst>
            </p:cNvPr>
            <p:cNvCxnSpPr/>
            <p:nvPr/>
          </p:nvCxnSpPr>
          <p:spPr>
            <a:xfrm flipH="1">
              <a:off x="0" y="1879391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FA343B-A594-4E06-BFC1-0024DB239E39}"/>
                </a:ext>
              </a:extLst>
            </p:cNvPr>
            <p:cNvGrpSpPr/>
            <p:nvPr/>
          </p:nvGrpSpPr>
          <p:grpSpPr>
            <a:xfrm>
              <a:off x="152400" y="1412013"/>
              <a:ext cx="8991600" cy="1600200"/>
              <a:chOff x="152400" y="0"/>
              <a:chExt cx="8991600" cy="16002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D9B0106-81EA-4FCA-B4B1-9F4619CABE22}"/>
                  </a:ext>
                </a:extLst>
              </p:cNvPr>
              <p:cNvSpPr/>
              <p:nvPr/>
            </p:nvSpPr>
            <p:spPr>
              <a:xfrm>
                <a:off x="6934200" y="483325"/>
                <a:ext cx="2209800" cy="111687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54DEFFB-61A9-4551-AE89-0FAD94A8AE4C}"/>
                  </a:ext>
                </a:extLst>
              </p:cNvPr>
              <p:cNvSpPr/>
              <p:nvPr/>
            </p:nvSpPr>
            <p:spPr>
              <a:xfrm>
                <a:off x="6934200" y="0"/>
                <a:ext cx="2209800" cy="495501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2FB888B-6355-45FE-B809-F04AAC7AB24A}"/>
                  </a:ext>
                </a:extLst>
              </p:cNvPr>
              <p:cNvSpPr txBox="1"/>
              <p:nvPr/>
            </p:nvSpPr>
            <p:spPr>
              <a:xfrm>
                <a:off x="7568458" y="54853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T9 St3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DFAA6D8-3BB3-43B3-A412-0312C025AC54}"/>
                  </a:ext>
                </a:extLst>
              </p:cNvPr>
              <p:cNvGrpSpPr/>
              <p:nvPr/>
            </p:nvGrpSpPr>
            <p:grpSpPr>
              <a:xfrm>
                <a:off x="6787612" y="226709"/>
                <a:ext cx="561372" cy="504374"/>
                <a:chOff x="6391206" y="2643147"/>
                <a:chExt cx="561372" cy="50437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26E3EC2C-490D-4DD3-83E6-F5A9D76ACFF0}"/>
                    </a:ext>
                  </a:extLst>
                </p:cNvPr>
                <p:cNvSpPr/>
                <p:nvPr/>
              </p:nvSpPr>
              <p:spPr>
                <a:xfrm>
                  <a:off x="6400800" y="2643147"/>
                  <a:ext cx="504374" cy="504374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7553746-662A-494F-8CAD-0C8F5A06A77B}"/>
                    </a:ext>
                  </a:extLst>
                </p:cNvPr>
                <p:cNvSpPr/>
                <p:nvPr/>
              </p:nvSpPr>
              <p:spPr>
                <a:xfrm>
                  <a:off x="6391206" y="2680793"/>
                  <a:ext cx="5613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P4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BC6E2A-D34F-4962-B57B-9336FB48A695}"/>
                  </a:ext>
                </a:extLst>
              </p:cNvPr>
              <p:cNvSpPr txBox="1"/>
              <p:nvPr/>
            </p:nvSpPr>
            <p:spPr>
              <a:xfrm>
                <a:off x="7251219" y="625218"/>
                <a:ext cx="155363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 err="1">
                    <a:latin typeface="Arial" pitchFamily="34" charset="0"/>
                    <a:cs typeface="Arial" pitchFamily="34" charset="0"/>
                  </a:rPr>
                  <a:t>Muatan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600" b="1" dirty="0">
                    <a:latin typeface="Arial" pitchFamily="34" charset="0"/>
                    <a:cs typeface="Arial" pitchFamily="34" charset="0"/>
                  </a:rPr>
                  <a:t>IPS</a:t>
                </a:r>
              </a:p>
              <a:p>
                <a:pPr algn="ctr"/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KD 3.3 </a:t>
                </a:r>
                <a:r>
                  <a:rPr lang="en-US" sz="1600" dirty="0" err="1"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1600" dirty="0">
                    <a:latin typeface="Arial" pitchFamily="34" charset="0"/>
                    <a:cs typeface="Arial" pitchFamily="34" charset="0"/>
                  </a:rPr>
                  <a:t> 4.3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6E5B71-0292-4546-AAB8-6B540F21552F}"/>
                  </a:ext>
                </a:extLst>
              </p:cNvPr>
              <p:cNvSpPr txBox="1"/>
              <p:nvPr/>
            </p:nvSpPr>
            <p:spPr>
              <a:xfrm>
                <a:off x="152400" y="26654"/>
                <a:ext cx="222048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Pembelajaran</a:t>
                </a:r>
                <a:r>
                  <a:rPr lang="en-US" sz="2000" b="1" dirty="0">
                    <a:latin typeface="Arial" pitchFamily="34" charset="0"/>
                    <a:cs typeface="Arial" pitchFamily="34" charset="0"/>
                  </a:rPr>
                  <a:t> 4:</a:t>
                </a:r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28522A2-7E82-452E-B814-7933DE17C677}"/>
                </a:ext>
              </a:extLst>
            </p:cNvPr>
            <p:cNvCxnSpPr/>
            <p:nvPr/>
          </p:nvCxnSpPr>
          <p:spPr>
            <a:xfrm flipH="1">
              <a:off x="0" y="1412013"/>
              <a:ext cx="9144000" cy="0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887F78CB-6F7E-459C-8B9D-965D3FEE33BF}"/>
              </a:ext>
            </a:extLst>
          </p:cNvPr>
          <p:cNvSpPr/>
          <p:nvPr/>
        </p:nvSpPr>
        <p:spPr>
          <a:xfrm>
            <a:off x="152400" y="1600200"/>
            <a:ext cx="6934200" cy="4724400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Wujud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keberagaman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masyarakat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berikut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Menghargai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dihasilkan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orang lain. 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kesempatan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kepercayaan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kepada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orang lain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mandiri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Memberi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upah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sesuai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ekonomi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persaingan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usaha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spcBef>
                <a:spcPts val="600"/>
              </a:spcBef>
              <a:buFont typeface="+mj-lt"/>
              <a:buAutoNum type="alphaLcPeriod"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buatan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meningkatkan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kesejahteraan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produsen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negeri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6" name="Picture 2" descr="O:\PROJECT ERLANGGA\BUPENA 4C\GAMBAR UNTUK PPT BUPENA 4C\TEMA 6 SUBTEMA 1\st4.p6.6 membaca puisi.jpg">
            <a:extLst>
              <a:ext uri="{FF2B5EF4-FFF2-40B4-BE49-F238E27FC236}">
                <a16:creationId xmlns:a16="http://schemas.microsoft.com/office/drawing/2014/main" id="{877F84C4-2066-4CD9-9082-F8E41519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806582"/>
            <a:ext cx="2057400" cy="43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1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60ACDF-E426-480A-A581-D600568229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 flipH="1">
            <a:off x="7633252" y="753718"/>
            <a:ext cx="2194573" cy="402534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DE8D26-BF6F-4829-AF0B-E8D02D555E7B}"/>
              </a:ext>
            </a:extLst>
          </p:cNvPr>
          <p:cNvSpPr/>
          <p:nvPr/>
        </p:nvSpPr>
        <p:spPr>
          <a:xfrm>
            <a:off x="2425148" y="1895061"/>
            <a:ext cx="5208104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highlight>
                  <a:srgbClr val="000080"/>
                </a:highlight>
                <a:latin typeface="Algerian" panose="04020705040A02060702" pitchFamily="82" charset="0"/>
              </a:rPr>
              <a:t>TERIMA KASIH</a:t>
            </a:r>
          </a:p>
          <a:p>
            <a:pPr algn="ctr"/>
            <a:r>
              <a:rPr lang="en-US" sz="3200" dirty="0">
                <a:highlight>
                  <a:srgbClr val="000080"/>
                </a:highlight>
                <a:latin typeface="Algerian" panose="04020705040A02060702" pitchFamily="82" charset="0"/>
              </a:rPr>
              <a:t>SELAMAT BELAJAR DAN TETAP SEMANGAT</a:t>
            </a:r>
            <a:endParaRPr lang="en-ID" sz="3200" dirty="0">
              <a:highlight>
                <a:srgbClr val="000080"/>
              </a:highligh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2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249</TotalTime>
  <Words>518</Words>
  <Application>Microsoft Office PowerPoint</Application>
  <PresentationFormat>Widescreen</PresentationFormat>
  <Paragraphs>95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Rounded MT Bold</vt:lpstr>
      <vt:lpstr>Bernard MT Condensed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5</cp:revision>
  <dcterms:created xsi:type="dcterms:W3CDTF">2021-05-24T09:39:52Z</dcterms:created>
  <dcterms:modified xsi:type="dcterms:W3CDTF">2021-05-24T15:05:51Z</dcterms:modified>
</cp:coreProperties>
</file>