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85" r:id="rId2"/>
    <p:sldId id="277" r:id="rId3"/>
    <p:sldId id="258" r:id="rId4"/>
    <p:sldId id="266" r:id="rId5"/>
    <p:sldId id="260" r:id="rId6"/>
    <p:sldId id="286" r:id="rId7"/>
    <p:sldId id="287" r:id="rId8"/>
    <p:sldId id="288" r:id="rId9"/>
    <p:sldId id="263" r:id="rId10"/>
    <p:sldId id="289" r:id="rId11"/>
    <p:sldId id="290" r:id="rId12"/>
    <p:sldId id="270" r:id="rId13"/>
    <p:sldId id="291" r:id="rId14"/>
    <p:sldId id="292" r:id="rId15"/>
    <p:sldId id="293" r:id="rId16"/>
  </p:sldIdLst>
  <p:sldSz cx="9144000" cy="5143500" type="screen16x9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FFF99"/>
    <a:srgbClr val="000E76"/>
    <a:srgbClr val="B27A16"/>
    <a:srgbClr val="2A58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432" y="10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DB514B-B064-4926-ACC3-6F964488BD71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DBD8FB-6F65-49E5-89B0-0099C4A18C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3940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4F0944-4D6C-4EDC-BA96-84DE2655121C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413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73575"/>
            <a:ext cx="548640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675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39C03D-E893-4454-BECB-BEEA468AEC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61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6042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ELISA\ERLANGGA LISA\2017\TEMPLATE PPT\SD Buping Tematik Terpadu K13N\SD Buping Tematik Terpadu K13N banner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18608"/>
            <a:ext cx="9144000" cy="83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2712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1530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E:\ELISA\ERLANGGA LISA\2017\TEMPLATE PPT\SD Buping Tematik Terpadu K13N\SD Buping Tematik Terpadu K13N bann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18000"/>
            <a:ext cx="9144000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4440033" y="742950"/>
            <a:ext cx="3950119" cy="30469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Media </a:t>
            </a:r>
            <a:r>
              <a:rPr lang="en-US" sz="3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Mengajar</a:t>
            </a:r>
            <a:endParaRPr 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ea typeface="Adobe Gothic Std B" pitchFamily="34" charset="-128"/>
              <a:cs typeface="Calibri" pitchFamily="34" charset="0"/>
            </a:endParaRPr>
          </a:p>
          <a:p>
            <a:pPr algn="ctr"/>
            <a:r>
              <a:rPr lang="en-US" sz="3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Buku</a:t>
            </a:r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Pendamping</a:t>
            </a:r>
            <a:endParaRPr 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ea typeface="Adobe Gothic Std B" pitchFamily="34" charset="-128"/>
              <a:cs typeface="Calibri" pitchFamily="34" charset="0"/>
            </a:endParaRPr>
          </a:p>
          <a:p>
            <a:pPr algn="ctr"/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TEMATIK TERPADU</a:t>
            </a:r>
          </a:p>
          <a:p>
            <a:pPr algn="ctr"/>
            <a:r>
              <a:rPr lang="en-US" sz="3200" b="1" dirty="0">
                <a:solidFill>
                  <a:srgbClr val="009900"/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Pendidikan Pancasila </a:t>
            </a:r>
          </a:p>
          <a:p>
            <a:pPr algn="ctr"/>
            <a:r>
              <a:rPr lang="en-US" sz="3200" b="1" dirty="0">
                <a:solidFill>
                  <a:srgbClr val="009900"/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dan </a:t>
            </a:r>
            <a:r>
              <a:rPr lang="en-US" sz="3200" b="1" dirty="0" err="1">
                <a:solidFill>
                  <a:srgbClr val="009900"/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Kewarganegaraan</a:t>
            </a:r>
            <a:endParaRPr lang="en-US" sz="3200" b="1" dirty="0">
              <a:solidFill>
                <a:srgbClr val="009900"/>
              </a:solidFill>
              <a:latin typeface="Calibri" pitchFamily="34" charset="0"/>
              <a:ea typeface="Adobe Gothic Std B" pitchFamily="34" charset="-128"/>
              <a:cs typeface="Calibri" pitchFamily="34" charset="0"/>
            </a:endParaRPr>
          </a:p>
          <a:p>
            <a:pPr algn="ctr"/>
            <a:r>
              <a:rPr lang="en-US" sz="3200" b="1" dirty="0" err="1">
                <a:solidFill>
                  <a:srgbClr val="009900"/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untuk</a:t>
            </a:r>
            <a:r>
              <a:rPr lang="en-US" sz="3200" b="1" dirty="0">
                <a:solidFill>
                  <a:srgbClr val="009900"/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 SD/MI Kelas V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E219EB9-967B-4627-8B95-E78EFF61B23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848" y="535151"/>
            <a:ext cx="3063961" cy="3864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096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BDFFEB4C-7ECB-42EF-88A7-97E777D28D55}"/>
              </a:ext>
            </a:extLst>
          </p:cNvPr>
          <p:cNvGrpSpPr/>
          <p:nvPr/>
        </p:nvGrpSpPr>
        <p:grpSpPr>
          <a:xfrm>
            <a:off x="2057400" y="175766"/>
            <a:ext cx="5235532" cy="1572048"/>
            <a:chOff x="1077746" y="1085850"/>
            <a:chExt cx="5235532" cy="2971800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078FC27-8BA5-4C2A-8CF6-BCB3DBB9161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7746" y="1085850"/>
              <a:ext cx="5235532" cy="2971800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3642FB6-4AF9-4A62-B788-3A9DDAD56E0E}"/>
                </a:ext>
              </a:extLst>
            </p:cNvPr>
            <p:cNvSpPr/>
            <p:nvPr/>
          </p:nvSpPr>
          <p:spPr>
            <a:xfrm>
              <a:off x="1295400" y="1581150"/>
              <a:ext cx="373380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endParaRPr lang="id-ID" sz="2400" dirty="0">
                <a:solidFill>
                  <a:schemeClr val="bg1"/>
                </a:solidFill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2460F734-40BC-4B8E-88DC-A2D4E415C2A1}"/>
              </a:ext>
            </a:extLst>
          </p:cNvPr>
          <p:cNvSpPr txBox="1"/>
          <p:nvPr/>
        </p:nvSpPr>
        <p:spPr>
          <a:xfrm>
            <a:off x="2362200" y="533173"/>
            <a:ext cx="37338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D" sz="2000" b="1" dirty="0" err="1">
                <a:solidFill>
                  <a:schemeClr val="bg1"/>
                </a:solidFill>
              </a:rPr>
              <a:t>Apa</a:t>
            </a:r>
            <a:r>
              <a:rPr lang="en-ID" sz="2000" b="1" dirty="0">
                <a:solidFill>
                  <a:schemeClr val="bg1"/>
                </a:solidFill>
              </a:rPr>
              <a:t> </a:t>
            </a:r>
            <a:r>
              <a:rPr lang="en-ID" sz="2000" b="1" dirty="0" err="1">
                <a:solidFill>
                  <a:schemeClr val="bg1"/>
                </a:solidFill>
              </a:rPr>
              <a:t>saja</a:t>
            </a:r>
            <a:r>
              <a:rPr lang="en-ID" sz="2000" b="1" dirty="0">
                <a:solidFill>
                  <a:schemeClr val="bg1"/>
                </a:solidFill>
              </a:rPr>
              <a:t> </a:t>
            </a:r>
            <a:r>
              <a:rPr lang="en-ID" sz="2000" b="1" dirty="0" err="1">
                <a:solidFill>
                  <a:schemeClr val="bg1"/>
                </a:solidFill>
              </a:rPr>
              <a:t>contoh</a:t>
            </a:r>
            <a:r>
              <a:rPr lang="en-ID" sz="2000" b="1" dirty="0">
                <a:solidFill>
                  <a:schemeClr val="bg1"/>
                </a:solidFill>
              </a:rPr>
              <a:t> </a:t>
            </a:r>
            <a:r>
              <a:rPr lang="en-ID" sz="2000" b="1" dirty="0" err="1">
                <a:solidFill>
                  <a:schemeClr val="bg1"/>
                </a:solidFill>
              </a:rPr>
              <a:t>perilaku</a:t>
            </a:r>
            <a:r>
              <a:rPr lang="en-ID" sz="2000" b="1" dirty="0">
                <a:solidFill>
                  <a:schemeClr val="bg1"/>
                </a:solidFill>
              </a:rPr>
              <a:t> yang </a:t>
            </a:r>
            <a:r>
              <a:rPr lang="en-ID" sz="2000" b="1" dirty="0" err="1">
                <a:solidFill>
                  <a:schemeClr val="bg1"/>
                </a:solidFill>
              </a:rPr>
              <a:t>mencerminkan</a:t>
            </a:r>
            <a:r>
              <a:rPr lang="en-ID" sz="2000" b="1" dirty="0">
                <a:solidFill>
                  <a:schemeClr val="bg1"/>
                </a:solidFill>
              </a:rPr>
              <a:t> </a:t>
            </a:r>
            <a:r>
              <a:rPr lang="en-ID" sz="2000" b="1" dirty="0" err="1">
                <a:solidFill>
                  <a:schemeClr val="bg1"/>
                </a:solidFill>
              </a:rPr>
              <a:t>nilai-nilai</a:t>
            </a:r>
            <a:r>
              <a:rPr lang="en-ID" sz="2000" b="1" dirty="0">
                <a:solidFill>
                  <a:schemeClr val="bg1"/>
                </a:solidFill>
              </a:rPr>
              <a:t> Pancasila?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7A318C2-5352-4A12-B8DD-C3E8E66F835D}"/>
              </a:ext>
            </a:extLst>
          </p:cNvPr>
          <p:cNvSpPr txBox="1"/>
          <p:nvPr/>
        </p:nvSpPr>
        <p:spPr>
          <a:xfrm>
            <a:off x="723900" y="2471103"/>
            <a:ext cx="7010400" cy="2169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AutoNum type="arabicPeriod"/>
            </a:pPr>
            <a:r>
              <a:rPr lang="en-ID" sz="2000" dirty="0" err="1"/>
              <a:t>Memberi</a:t>
            </a:r>
            <a:r>
              <a:rPr lang="en-ID" sz="2000" dirty="0"/>
              <a:t> </a:t>
            </a:r>
            <a:r>
              <a:rPr lang="en-ID" sz="2000" dirty="0" err="1"/>
              <a:t>makan</a:t>
            </a:r>
            <a:r>
              <a:rPr lang="en-ID" sz="2000" dirty="0"/>
              <a:t> dan </a:t>
            </a:r>
            <a:r>
              <a:rPr lang="en-ID" sz="2000" dirty="0" err="1"/>
              <a:t>minum</a:t>
            </a:r>
            <a:r>
              <a:rPr lang="en-ID" sz="2000" dirty="0"/>
              <a:t> </a:t>
            </a:r>
            <a:r>
              <a:rPr lang="en-ID" sz="2000" dirty="0" err="1"/>
              <a:t>kepada</a:t>
            </a:r>
            <a:r>
              <a:rPr lang="en-ID" sz="2000" dirty="0"/>
              <a:t> </a:t>
            </a:r>
            <a:r>
              <a:rPr lang="en-ID" sz="2000" dirty="0" err="1"/>
              <a:t>hewan</a:t>
            </a:r>
            <a:r>
              <a:rPr lang="en-ID" sz="2000" dirty="0"/>
              <a:t> </a:t>
            </a:r>
            <a:r>
              <a:rPr lang="en-ID" sz="2000" dirty="0" err="1"/>
              <a:t>peliharaan</a:t>
            </a:r>
            <a:r>
              <a:rPr lang="en-ID" sz="2000" dirty="0"/>
              <a:t> </a:t>
            </a:r>
            <a:r>
              <a:rPr lang="en-ID" sz="2000" dirty="0" err="1"/>
              <a:t>setiap</a:t>
            </a:r>
            <a:r>
              <a:rPr lang="en-ID" sz="2000" dirty="0"/>
              <a:t> </a:t>
            </a:r>
            <a:r>
              <a:rPr lang="en-ID" sz="2000" dirty="0" err="1"/>
              <a:t>hari</a:t>
            </a:r>
            <a:r>
              <a:rPr lang="en-ID" sz="2000" dirty="0"/>
              <a:t>. 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ID" sz="2000" dirty="0" err="1"/>
              <a:t>Membersihkan</a:t>
            </a:r>
            <a:r>
              <a:rPr lang="en-ID" sz="2000" dirty="0"/>
              <a:t> </a:t>
            </a:r>
            <a:r>
              <a:rPr lang="en-ID" sz="2000" dirty="0" err="1"/>
              <a:t>lingkungan</a:t>
            </a:r>
            <a:r>
              <a:rPr lang="en-ID" sz="2000" dirty="0"/>
              <a:t> </a:t>
            </a:r>
            <a:r>
              <a:rPr lang="en-ID" sz="2000" dirty="0" err="1"/>
              <a:t>sekolah</a:t>
            </a:r>
            <a:r>
              <a:rPr lang="en-ID" sz="2000" dirty="0"/>
              <a:t> </a:t>
            </a:r>
            <a:r>
              <a:rPr lang="en-ID" sz="2000" dirty="0" err="1"/>
              <a:t>bersama-sama</a:t>
            </a:r>
            <a:r>
              <a:rPr lang="en-ID" sz="2000" dirty="0"/>
              <a:t> </a:t>
            </a:r>
            <a:r>
              <a:rPr lang="en-ID" sz="2000" dirty="0" err="1"/>
              <a:t>melalui</a:t>
            </a:r>
            <a:r>
              <a:rPr lang="en-ID" sz="2000" dirty="0"/>
              <a:t> </a:t>
            </a:r>
            <a:r>
              <a:rPr lang="en-ID" sz="2000" dirty="0" err="1"/>
              <a:t>kegiatan</a:t>
            </a:r>
            <a:r>
              <a:rPr lang="en-ID" sz="2000" dirty="0"/>
              <a:t> </a:t>
            </a:r>
            <a:r>
              <a:rPr lang="en-ID" sz="2000" dirty="0" err="1"/>
              <a:t>kerja</a:t>
            </a:r>
            <a:r>
              <a:rPr lang="en-ID" sz="2000" dirty="0"/>
              <a:t> </a:t>
            </a:r>
            <a:r>
              <a:rPr lang="en-ID" sz="2000" dirty="0" err="1"/>
              <a:t>bakti</a:t>
            </a:r>
            <a:r>
              <a:rPr lang="en-ID" sz="2000" dirty="0"/>
              <a:t> dan </a:t>
            </a:r>
            <a:r>
              <a:rPr lang="en-ID" sz="2000" dirty="0" err="1"/>
              <a:t>piket</a:t>
            </a:r>
            <a:r>
              <a:rPr lang="en-ID" sz="2000" dirty="0"/>
              <a:t> </a:t>
            </a:r>
            <a:r>
              <a:rPr lang="en-ID" sz="2000" dirty="0" err="1"/>
              <a:t>kelas</a:t>
            </a:r>
            <a:r>
              <a:rPr lang="en-ID" sz="2000" dirty="0"/>
              <a:t>. 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ID" sz="2000" dirty="0" err="1"/>
              <a:t>Berbagi</a:t>
            </a:r>
            <a:r>
              <a:rPr lang="en-ID" sz="2000" dirty="0"/>
              <a:t> </a:t>
            </a:r>
            <a:r>
              <a:rPr lang="en-ID" sz="2000" dirty="0" err="1"/>
              <a:t>tugas</a:t>
            </a:r>
            <a:r>
              <a:rPr lang="en-ID" sz="2000" dirty="0"/>
              <a:t> </a:t>
            </a:r>
            <a:r>
              <a:rPr lang="en-ID" sz="2000" dirty="0" err="1"/>
              <a:t>dengan</a:t>
            </a:r>
            <a:r>
              <a:rPr lang="en-ID" sz="2000" dirty="0"/>
              <a:t> </a:t>
            </a:r>
            <a:r>
              <a:rPr lang="en-ID" sz="2000" dirty="0" err="1"/>
              <a:t>adil</a:t>
            </a:r>
            <a:r>
              <a:rPr lang="en-ID" sz="2000" dirty="0"/>
              <a:t> </a:t>
            </a:r>
            <a:r>
              <a:rPr lang="en-ID" sz="2000" dirty="0" err="1"/>
              <a:t>ketika</a:t>
            </a:r>
            <a:r>
              <a:rPr lang="en-ID" sz="2000" dirty="0"/>
              <a:t> </a:t>
            </a:r>
            <a:r>
              <a:rPr lang="en-ID" sz="2000" dirty="0" err="1"/>
              <a:t>kerja</a:t>
            </a:r>
            <a:r>
              <a:rPr lang="en-ID" sz="2000" dirty="0"/>
              <a:t> </a:t>
            </a:r>
            <a:r>
              <a:rPr lang="en-ID" sz="2000" dirty="0" err="1"/>
              <a:t>bakti</a:t>
            </a:r>
            <a:r>
              <a:rPr lang="en-ID" sz="2000" dirty="0"/>
              <a:t>. 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ID" sz="2000" dirty="0" err="1"/>
              <a:t>Melakukan</a:t>
            </a:r>
            <a:r>
              <a:rPr lang="en-ID" sz="2000" dirty="0"/>
              <a:t> </a:t>
            </a:r>
            <a:r>
              <a:rPr lang="en-ID" sz="2000" dirty="0" err="1"/>
              <a:t>tebang</a:t>
            </a:r>
            <a:r>
              <a:rPr lang="en-ID" sz="2000" dirty="0"/>
              <a:t> </a:t>
            </a:r>
            <a:r>
              <a:rPr lang="en-ID" sz="2000" dirty="0" err="1"/>
              <a:t>pilih</a:t>
            </a:r>
            <a:r>
              <a:rPr lang="en-ID" sz="2000" dirty="0"/>
              <a:t> </a:t>
            </a:r>
            <a:r>
              <a:rPr lang="en-ID" sz="2000" dirty="0" err="1"/>
              <a:t>ketika</a:t>
            </a:r>
            <a:r>
              <a:rPr lang="en-ID" sz="2000" dirty="0"/>
              <a:t> </a:t>
            </a:r>
            <a:r>
              <a:rPr lang="en-ID" sz="2000" dirty="0" err="1"/>
              <a:t>menebang</a:t>
            </a:r>
            <a:r>
              <a:rPr lang="en-ID" sz="2000" dirty="0"/>
              <a:t> </a:t>
            </a:r>
            <a:r>
              <a:rPr lang="en-ID" sz="2000" dirty="0" err="1"/>
              <a:t>pohon</a:t>
            </a:r>
            <a:r>
              <a:rPr lang="en-ID" sz="2000" dirty="0"/>
              <a:t> di </a:t>
            </a:r>
            <a:r>
              <a:rPr lang="en-ID" sz="2000" dirty="0" err="1"/>
              <a:t>hutan</a:t>
            </a:r>
            <a:r>
              <a:rPr lang="en-ID" sz="2000" dirty="0"/>
              <a:t>. 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E553AE4-DC50-407C-A0FD-36420C2FAF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0460" y="-135349"/>
            <a:ext cx="2301510" cy="4194997"/>
          </a:xfrm>
          <a:prstGeom prst="rect">
            <a:avLst/>
          </a:prstGeom>
        </p:spPr>
      </p:pic>
      <p:pic>
        <p:nvPicPr>
          <p:cNvPr id="10" name="Picture 5" descr="D:\PR INA\Printilan ppt\panah1.png">
            <a:extLst>
              <a:ext uri="{FF2B5EF4-FFF2-40B4-BE49-F238E27FC236}">
                <a16:creationId xmlns:a16="http://schemas.microsoft.com/office/drawing/2014/main" id="{34341448-51CE-43F6-83EB-13E76D8032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889926" y="1915294"/>
            <a:ext cx="504056" cy="50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9175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8650DAC-D4C3-4E97-9A61-CC476D5341D0}"/>
              </a:ext>
            </a:extLst>
          </p:cNvPr>
          <p:cNvSpPr txBox="1"/>
          <p:nvPr/>
        </p:nvSpPr>
        <p:spPr>
          <a:xfrm>
            <a:off x="1063793" y="2536269"/>
            <a:ext cx="5943600" cy="20928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AutoNum type="arabicPeriod"/>
            </a:pPr>
            <a:r>
              <a:rPr lang="en-ID" sz="2000" dirty="0" err="1"/>
              <a:t>Membuat</a:t>
            </a:r>
            <a:r>
              <a:rPr lang="en-ID" sz="2000" dirty="0"/>
              <a:t> </a:t>
            </a:r>
            <a:r>
              <a:rPr lang="en-ID" sz="2000" dirty="0" err="1"/>
              <a:t>kegaduhan</a:t>
            </a:r>
            <a:r>
              <a:rPr lang="en-ID" sz="2000" dirty="0"/>
              <a:t> </a:t>
            </a:r>
            <a:r>
              <a:rPr lang="en-ID" sz="2000" dirty="0" err="1"/>
              <a:t>ketika</a:t>
            </a:r>
            <a:r>
              <a:rPr lang="en-ID" sz="2000" dirty="0"/>
              <a:t> </a:t>
            </a:r>
            <a:r>
              <a:rPr lang="en-ID" sz="2000" dirty="0" err="1"/>
              <a:t>ada</a:t>
            </a:r>
            <a:r>
              <a:rPr lang="en-ID" sz="2000" dirty="0"/>
              <a:t> yang </a:t>
            </a:r>
            <a:r>
              <a:rPr lang="en-ID" sz="2000" dirty="0" err="1"/>
              <a:t>sedang</a:t>
            </a:r>
            <a:r>
              <a:rPr lang="en-ID" sz="2000" dirty="0"/>
              <a:t> </a:t>
            </a:r>
            <a:r>
              <a:rPr lang="en-ID" sz="2000" dirty="0" err="1"/>
              <a:t>beribadah</a:t>
            </a:r>
            <a:r>
              <a:rPr lang="en-ID" sz="2000" dirty="0"/>
              <a:t>. 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ID" sz="2000" dirty="0" err="1"/>
              <a:t>Tidak</a:t>
            </a:r>
            <a:r>
              <a:rPr lang="en-ID" sz="2000" dirty="0"/>
              <a:t> </a:t>
            </a:r>
            <a:r>
              <a:rPr lang="en-ID" sz="2000" dirty="0" err="1"/>
              <a:t>mau</a:t>
            </a:r>
            <a:r>
              <a:rPr lang="en-ID" sz="2000" dirty="0"/>
              <a:t> </a:t>
            </a:r>
            <a:r>
              <a:rPr lang="en-ID" sz="2000" dirty="0" err="1"/>
              <a:t>meminjamkan</a:t>
            </a:r>
            <a:r>
              <a:rPr lang="en-ID" sz="2000" dirty="0"/>
              <a:t> </a:t>
            </a:r>
            <a:r>
              <a:rPr lang="en-ID" sz="2000" dirty="0" err="1"/>
              <a:t>alat</a:t>
            </a:r>
            <a:r>
              <a:rPr lang="en-ID" sz="2000" dirty="0"/>
              <a:t> </a:t>
            </a:r>
            <a:r>
              <a:rPr lang="en-ID" sz="2000" dirty="0" err="1"/>
              <a:t>tulis</a:t>
            </a:r>
            <a:r>
              <a:rPr lang="en-ID" sz="2000" dirty="0"/>
              <a:t> </a:t>
            </a:r>
            <a:r>
              <a:rPr lang="en-ID" sz="2000" dirty="0" err="1"/>
              <a:t>kepada</a:t>
            </a:r>
            <a:r>
              <a:rPr lang="en-ID" sz="2000" dirty="0"/>
              <a:t> </a:t>
            </a:r>
            <a:r>
              <a:rPr lang="en-ID" sz="2000" dirty="0" err="1"/>
              <a:t>teman</a:t>
            </a:r>
            <a:r>
              <a:rPr lang="en-ID" sz="2000" dirty="0"/>
              <a:t> </a:t>
            </a:r>
            <a:r>
              <a:rPr lang="en-ID" sz="2000" dirty="0" err="1"/>
              <a:t>sebelah</a:t>
            </a:r>
            <a:r>
              <a:rPr lang="en-ID" sz="2000" dirty="0"/>
              <a:t>. 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ID" sz="2000" dirty="0" err="1"/>
              <a:t>Tidak</a:t>
            </a:r>
            <a:r>
              <a:rPr lang="en-ID" sz="2000" dirty="0"/>
              <a:t> </a:t>
            </a:r>
            <a:r>
              <a:rPr lang="en-ID" sz="2000" dirty="0" err="1"/>
              <a:t>mau</a:t>
            </a:r>
            <a:r>
              <a:rPr lang="en-ID" sz="2000" dirty="0"/>
              <a:t> </a:t>
            </a:r>
            <a:r>
              <a:rPr lang="en-ID" sz="2000" dirty="0" err="1"/>
              <a:t>melaksanakan</a:t>
            </a:r>
            <a:r>
              <a:rPr lang="en-ID" sz="2000" dirty="0"/>
              <a:t> </a:t>
            </a:r>
            <a:r>
              <a:rPr lang="en-ID" sz="2000" dirty="0" err="1"/>
              <a:t>piket</a:t>
            </a:r>
            <a:r>
              <a:rPr lang="en-ID" sz="2000" dirty="0"/>
              <a:t> </a:t>
            </a:r>
            <a:r>
              <a:rPr lang="en-ID" sz="2000" dirty="0" err="1"/>
              <a:t>sesuai</a:t>
            </a:r>
            <a:r>
              <a:rPr lang="en-ID" sz="2000" dirty="0"/>
              <a:t> </a:t>
            </a:r>
            <a:r>
              <a:rPr lang="en-ID" sz="2000" dirty="0" err="1"/>
              <a:t>jadwal</a:t>
            </a:r>
            <a:r>
              <a:rPr lang="en-ID" sz="2000" dirty="0"/>
              <a:t> yang </a:t>
            </a:r>
            <a:r>
              <a:rPr lang="en-ID" sz="2000" dirty="0" err="1"/>
              <a:t>sudah</a:t>
            </a:r>
            <a:r>
              <a:rPr lang="en-ID" sz="2000" dirty="0"/>
              <a:t> </a:t>
            </a:r>
            <a:r>
              <a:rPr lang="en-ID" sz="2000" dirty="0" err="1"/>
              <a:t>ditentukan</a:t>
            </a:r>
            <a:r>
              <a:rPr lang="en-ID" sz="2000" dirty="0"/>
              <a:t>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AB2ED60-CDAA-42AD-A015-B71F8E52934E}"/>
              </a:ext>
            </a:extLst>
          </p:cNvPr>
          <p:cNvGrpSpPr/>
          <p:nvPr/>
        </p:nvGrpSpPr>
        <p:grpSpPr>
          <a:xfrm>
            <a:off x="1954234" y="297828"/>
            <a:ext cx="5235532" cy="1572048"/>
            <a:chOff x="1077746" y="1085850"/>
            <a:chExt cx="5235532" cy="2971800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08BA4E4-D4E6-4EB8-B0ED-C9532F28D1B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7746" y="1085850"/>
              <a:ext cx="5235532" cy="2971800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A34E758-D247-472A-8CEB-E97943891B9A}"/>
                </a:ext>
              </a:extLst>
            </p:cNvPr>
            <p:cNvSpPr/>
            <p:nvPr/>
          </p:nvSpPr>
          <p:spPr>
            <a:xfrm>
              <a:off x="1295400" y="1581150"/>
              <a:ext cx="3733800" cy="8727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endParaRPr lang="id-ID" sz="2400" dirty="0">
                <a:solidFill>
                  <a:schemeClr val="bg1"/>
                </a:solidFill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77B0843A-0F45-409B-9FC1-9CA4BFCAA959}"/>
              </a:ext>
            </a:extLst>
          </p:cNvPr>
          <p:cNvSpPr txBox="1"/>
          <p:nvPr/>
        </p:nvSpPr>
        <p:spPr>
          <a:xfrm>
            <a:off x="2202932" y="681943"/>
            <a:ext cx="37338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D" sz="2000" b="1" dirty="0" err="1">
                <a:solidFill>
                  <a:schemeClr val="bg1"/>
                </a:solidFill>
              </a:rPr>
              <a:t>Apa</a:t>
            </a:r>
            <a:r>
              <a:rPr lang="en-ID" sz="2000" b="1" dirty="0">
                <a:solidFill>
                  <a:schemeClr val="bg1"/>
                </a:solidFill>
              </a:rPr>
              <a:t> </a:t>
            </a:r>
            <a:r>
              <a:rPr lang="en-ID" sz="2000" b="1" dirty="0" err="1">
                <a:solidFill>
                  <a:schemeClr val="bg1"/>
                </a:solidFill>
              </a:rPr>
              <a:t>saja</a:t>
            </a:r>
            <a:r>
              <a:rPr lang="en-ID" sz="2000" b="1" dirty="0">
                <a:solidFill>
                  <a:schemeClr val="bg1"/>
                </a:solidFill>
              </a:rPr>
              <a:t> </a:t>
            </a:r>
            <a:r>
              <a:rPr lang="en-ID" sz="2000" b="1" dirty="0" err="1">
                <a:solidFill>
                  <a:schemeClr val="bg1"/>
                </a:solidFill>
              </a:rPr>
              <a:t>perilaku</a:t>
            </a:r>
            <a:r>
              <a:rPr lang="en-ID" sz="2000" b="1" dirty="0">
                <a:solidFill>
                  <a:schemeClr val="bg1"/>
                </a:solidFill>
              </a:rPr>
              <a:t> yang </a:t>
            </a:r>
            <a:r>
              <a:rPr lang="en-ID" sz="2000" b="1" dirty="0" err="1">
                <a:solidFill>
                  <a:schemeClr val="bg1"/>
                </a:solidFill>
              </a:rPr>
              <a:t>tidak</a:t>
            </a:r>
            <a:r>
              <a:rPr lang="en-ID" sz="2000" b="1" dirty="0">
                <a:solidFill>
                  <a:schemeClr val="bg1"/>
                </a:solidFill>
              </a:rPr>
              <a:t> </a:t>
            </a:r>
            <a:r>
              <a:rPr lang="en-ID" sz="2000" b="1" dirty="0" err="1">
                <a:solidFill>
                  <a:schemeClr val="bg1"/>
                </a:solidFill>
              </a:rPr>
              <a:t>mencerminkan</a:t>
            </a:r>
            <a:r>
              <a:rPr lang="en-ID" sz="2000" b="1" dirty="0">
                <a:solidFill>
                  <a:schemeClr val="bg1"/>
                </a:solidFill>
              </a:rPr>
              <a:t> </a:t>
            </a:r>
            <a:r>
              <a:rPr lang="en-ID" sz="2000" b="1" dirty="0" err="1">
                <a:solidFill>
                  <a:schemeClr val="bg1"/>
                </a:solidFill>
              </a:rPr>
              <a:t>nilai-nilai</a:t>
            </a:r>
            <a:r>
              <a:rPr lang="en-ID" sz="2000" b="1" dirty="0">
                <a:solidFill>
                  <a:schemeClr val="bg1"/>
                </a:solidFill>
              </a:rPr>
              <a:t> Pancasila?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F5080FB-EF46-4C12-9B19-D4D339657C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0460" y="-135349"/>
            <a:ext cx="2301510" cy="4194997"/>
          </a:xfrm>
          <a:prstGeom prst="rect">
            <a:avLst/>
          </a:prstGeom>
        </p:spPr>
      </p:pic>
      <p:pic>
        <p:nvPicPr>
          <p:cNvPr id="2" name="Picture 6" descr="D:\PR INA\Printilan ppt\panah2.png">
            <a:extLst>
              <a:ext uri="{FF2B5EF4-FFF2-40B4-BE49-F238E27FC236}">
                <a16:creationId xmlns:a16="http://schemas.microsoft.com/office/drawing/2014/main" id="{4FB5DCB7-029B-4D65-83AD-36402F4EB6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884394" y="2034759"/>
            <a:ext cx="515119" cy="515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8994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7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75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75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-1" y="0"/>
            <a:ext cx="5105401" cy="666750"/>
            <a:chOff x="-1" y="0"/>
            <a:chExt cx="5105401" cy="666750"/>
          </a:xfrm>
        </p:grpSpPr>
        <p:pic>
          <p:nvPicPr>
            <p:cNvPr id="12" name="Picture 11" descr="E:\ELISA\PPT ESPS\2016\ESPS edisi kurnas\PERINTILAN ESPS KURNAS\pita label 5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" y="0"/>
              <a:ext cx="5105401" cy="666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Rectangle 15"/>
            <p:cNvSpPr/>
            <p:nvPr/>
          </p:nvSpPr>
          <p:spPr>
            <a:xfrm>
              <a:off x="228600" y="44904"/>
              <a:ext cx="472440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200" dirty="0" err="1">
                  <a:solidFill>
                    <a:schemeClr val="bg1"/>
                  </a:solidFill>
                  <a:latin typeface="Arial Rounded MT Bold" pitchFamily="34" charset="0"/>
                </a:rPr>
                <a:t>Materi</a:t>
              </a:r>
              <a:r>
                <a:rPr lang="en-US" sz="3200" dirty="0">
                  <a:solidFill>
                    <a:schemeClr val="bg1"/>
                  </a:solidFill>
                  <a:latin typeface="Arial Rounded MT Bold" pitchFamily="34" charset="0"/>
                </a:rPr>
                <a:t> Inti </a:t>
              </a:r>
              <a:r>
                <a:rPr lang="en-US" sz="3200" dirty="0" err="1">
                  <a:solidFill>
                    <a:schemeClr val="bg1"/>
                  </a:solidFill>
                  <a:latin typeface="Arial Rounded MT Bold" pitchFamily="34" charset="0"/>
                </a:rPr>
                <a:t>Subtema</a:t>
              </a:r>
              <a:r>
                <a:rPr lang="en-US" sz="3200" dirty="0">
                  <a:solidFill>
                    <a:schemeClr val="bg1"/>
                  </a:solidFill>
                  <a:latin typeface="Arial Rounded MT Bold" pitchFamily="34" charset="0"/>
                </a:rPr>
                <a:t> 3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7779606" y="206636"/>
            <a:ext cx="1143000" cy="417731"/>
            <a:chOff x="7772400" y="57150"/>
            <a:chExt cx="1143000" cy="417731"/>
          </a:xfrm>
        </p:grpSpPr>
        <p:sp>
          <p:nvSpPr>
            <p:cNvPr id="18" name="Rounded Rectangle 17"/>
            <p:cNvSpPr/>
            <p:nvPr/>
          </p:nvSpPr>
          <p:spPr>
            <a:xfrm>
              <a:off x="7772400" y="57150"/>
              <a:ext cx="1143000" cy="417731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852716" y="81864"/>
              <a:ext cx="9967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KD 3.1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14E16B40-764D-4D27-9EDB-AD3AD435DA5D}"/>
              </a:ext>
            </a:extLst>
          </p:cNvPr>
          <p:cNvGrpSpPr/>
          <p:nvPr/>
        </p:nvGrpSpPr>
        <p:grpSpPr>
          <a:xfrm>
            <a:off x="533400" y="1538602"/>
            <a:ext cx="6781800" cy="2370041"/>
            <a:chOff x="533400" y="1538602"/>
            <a:chExt cx="6781800" cy="2370041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D2E07FA-4450-46EB-85B3-C56EBBD17A57}"/>
                </a:ext>
              </a:extLst>
            </p:cNvPr>
            <p:cNvSpPr/>
            <p:nvPr/>
          </p:nvSpPr>
          <p:spPr>
            <a:xfrm>
              <a:off x="533400" y="1538602"/>
              <a:ext cx="6781800" cy="2370041"/>
            </a:xfrm>
            <a:prstGeom prst="rect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621C0B9-8A7E-4434-97FC-C23643918B6C}"/>
                </a:ext>
              </a:extLst>
            </p:cNvPr>
            <p:cNvSpPr txBox="1"/>
            <p:nvPr/>
          </p:nvSpPr>
          <p:spPr>
            <a:xfrm>
              <a:off x="809332" y="1892935"/>
              <a:ext cx="4953000" cy="155427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spcAft>
                  <a:spcPts val="1800"/>
                </a:spcAft>
              </a:pPr>
              <a:r>
                <a:rPr lang="en-ID" sz="2000" dirty="0" err="1"/>
                <a:t>Setiap</a:t>
              </a:r>
              <a:r>
                <a:rPr lang="en-ID" sz="2000" dirty="0"/>
                <a:t> </a:t>
              </a:r>
              <a:r>
                <a:rPr lang="en-ID" sz="2000" dirty="0" err="1"/>
                <a:t>sila</a:t>
              </a:r>
              <a:r>
                <a:rPr lang="en-ID" sz="2000" dirty="0"/>
                <a:t> Pancasila </a:t>
              </a:r>
              <a:r>
                <a:rPr lang="en-ID" sz="2000" dirty="0" err="1"/>
                <a:t>memiliki</a:t>
              </a:r>
              <a:r>
                <a:rPr lang="en-ID" sz="2000" dirty="0"/>
                <a:t> </a:t>
              </a:r>
              <a:r>
                <a:rPr lang="en-ID" sz="2000" dirty="0" err="1"/>
                <a:t>nilai-nilai</a:t>
              </a:r>
              <a:r>
                <a:rPr lang="en-ID" sz="2000" dirty="0"/>
                <a:t> </a:t>
              </a:r>
              <a:r>
                <a:rPr lang="en-ID" sz="2000" dirty="0" err="1"/>
                <a:t>luhurnya</a:t>
              </a:r>
              <a:r>
                <a:rPr lang="en-ID" sz="2000" dirty="0"/>
                <a:t> masing-masing. </a:t>
              </a:r>
            </a:p>
            <a:p>
              <a:pPr>
                <a:spcAft>
                  <a:spcPts val="1800"/>
                </a:spcAft>
              </a:pPr>
              <a:r>
                <a:rPr lang="en-ID" sz="2000" dirty="0" err="1"/>
                <a:t>Hubungan</a:t>
              </a:r>
              <a:r>
                <a:rPr lang="en-ID" sz="2000" dirty="0"/>
                <a:t> </a:t>
              </a:r>
              <a:r>
                <a:rPr lang="en-ID" sz="2000" dirty="0" err="1"/>
                <a:t>antarsila</a:t>
              </a:r>
              <a:r>
                <a:rPr lang="en-ID" sz="2000" dirty="0"/>
                <a:t> Pancasila </a:t>
              </a:r>
              <a:r>
                <a:rPr lang="en-ID" sz="2000" dirty="0" err="1"/>
                <a:t>merupakan</a:t>
              </a:r>
              <a:r>
                <a:rPr lang="en-ID" sz="2000" dirty="0"/>
                <a:t> </a:t>
              </a:r>
              <a:r>
                <a:rPr lang="en-ID" sz="2000" dirty="0" err="1"/>
                <a:t>hubungan</a:t>
              </a:r>
              <a:r>
                <a:rPr lang="en-ID" sz="2000" dirty="0"/>
                <a:t> yang </a:t>
              </a:r>
              <a:r>
                <a:rPr lang="en-ID" sz="2000" dirty="0" err="1"/>
                <a:t>utuh</a:t>
              </a:r>
              <a:r>
                <a:rPr lang="en-ID" sz="2000" dirty="0"/>
                <a:t> dan </a:t>
              </a:r>
              <a:r>
                <a:rPr lang="en-ID" sz="2000" dirty="0" err="1"/>
                <a:t>saling</a:t>
              </a:r>
              <a:r>
                <a:rPr lang="en-ID" sz="2000" dirty="0"/>
                <a:t> </a:t>
              </a:r>
              <a:r>
                <a:rPr lang="en-ID" sz="2000" dirty="0" err="1"/>
                <a:t>terkait</a:t>
              </a:r>
              <a:r>
                <a:rPr lang="en-ID" sz="2000" dirty="0"/>
                <a:t>. </a:t>
              </a:r>
            </a:p>
          </p:txBody>
        </p:sp>
      </p:grpSp>
      <p:pic>
        <p:nvPicPr>
          <p:cNvPr id="2" name="Picture 2" descr="O:\PROJECT ERLANGGA\BUPENA 4C\GAMBAR UNTUK PPT BUPENA 4C\TEMA 6 SUBTEMA 1\7a Tasya membaca puisi.jpg">
            <a:extLst>
              <a:ext uri="{FF2B5EF4-FFF2-40B4-BE49-F238E27FC236}">
                <a16:creationId xmlns:a16="http://schemas.microsoft.com/office/drawing/2014/main" id="{4F555FD1-98BB-4D5F-B062-ED8A9E974B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8263" y="831003"/>
            <a:ext cx="1731818" cy="378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0506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10D35380-69DC-4E08-AA9C-96401735266E}"/>
              </a:ext>
            </a:extLst>
          </p:cNvPr>
          <p:cNvSpPr/>
          <p:nvPr/>
        </p:nvSpPr>
        <p:spPr>
          <a:xfrm>
            <a:off x="516467" y="2892908"/>
            <a:ext cx="7484533" cy="173624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ID" sz="2000" dirty="0">
              <a:solidFill>
                <a:schemeClr val="bg1"/>
              </a:solidFill>
            </a:endParaRPr>
          </a:p>
          <a:p>
            <a:pPr marL="285750" indent="-28575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ID" sz="2000" dirty="0" err="1">
                <a:solidFill>
                  <a:schemeClr val="bg1"/>
                </a:solidFill>
              </a:rPr>
              <a:t>Kerakyatan</a:t>
            </a:r>
            <a:r>
              <a:rPr lang="en-ID" sz="2000" dirty="0">
                <a:solidFill>
                  <a:schemeClr val="bg1"/>
                </a:solidFill>
              </a:rPr>
              <a:t> yang </a:t>
            </a:r>
            <a:r>
              <a:rPr lang="en-ID" sz="2000" dirty="0" err="1">
                <a:solidFill>
                  <a:schemeClr val="bg1"/>
                </a:solidFill>
              </a:rPr>
              <a:t>dipimpin</a:t>
            </a:r>
            <a:r>
              <a:rPr lang="en-ID" sz="2000" dirty="0">
                <a:solidFill>
                  <a:schemeClr val="bg1"/>
                </a:solidFill>
              </a:rPr>
              <a:t> oleh </a:t>
            </a:r>
            <a:r>
              <a:rPr lang="en-ID" sz="2000" dirty="0" err="1">
                <a:solidFill>
                  <a:schemeClr val="bg1"/>
                </a:solidFill>
              </a:rPr>
              <a:t>hikmat</a:t>
            </a:r>
            <a:r>
              <a:rPr lang="en-ID" sz="2000" dirty="0">
                <a:solidFill>
                  <a:schemeClr val="bg1"/>
                </a:solidFill>
              </a:rPr>
              <a:t> </a:t>
            </a:r>
            <a:r>
              <a:rPr lang="en-ID" sz="2000" dirty="0" err="1">
                <a:solidFill>
                  <a:schemeClr val="bg1"/>
                </a:solidFill>
              </a:rPr>
              <a:t>kebijaksanaan</a:t>
            </a:r>
            <a:r>
              <a:rPr lang="en-ID" sz="2000" dirty="0">
                <a:solidFill>
                  <a:schemeClr val="bg1"/>
                </a:solidFill>
              </a:rPr>
              <a:t> </a:t>
            </a:r>
            <a:r>
              <a:rPr lang="en-ID" sz="2000" dirty="0" err="1">
                <a:solidFill>
                  <a:schemeClr val="bg1"/>
                </a:solidFill>
              </a:rPr>
              <a:t>dalam</a:t>
            </a:r>
            <a:r>
              <a:rPr lang="en-ID" sz="2000" dirty="0">
                <a:solidFill>
                  <a:schemeClr val="bg1"/>
                </a:solidFill>
              </a:rPr>
              <a:t> </a:t>
            </a:r>
            <a:r>
              <a:rPr lang="en-ID" sz="2000" dirty="0" err="1">
                <a:solidFill>
                  <a:schemeClr val="bg1"/>
                </a:solidFill>
              </a:rPr>
              <a:t>permusyawaratan</a:t>
            </a:r>
            <a:r>
              <a:rPr lang="en-ID" sz="2000" dirty="0">
                <a:solidFill>
                  <a:schemeClr val="bg1"/>
                </a:solidFill>
              </a:rPr>
              <a:t>/ </a:t>
            </a:r>
            <a:r>
              <a:rPr lang="en-ID" sz="2000" dirty="0" err="1">
                <a:solidFill>
                  <a:schemeClr val="bg1"/>
                </a:solidFill>
              </a:rPr>
              <a:t>perwakilan</a:t>
            </a:r>
            <a:r>
              <a:rPr lang="en-ID" sz="2000" dirty="0">
                <a:solidFill>
                  <a:schemeClr val="bg1"/>
                </a:solidFill>
              </a:rPr>
              <a:t>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ID" sz="2000" dirty="0" err="1">
                <a:solidFill>
                  <a:schemeClr val="bg1"/>
                </a:solidFill>
              </a:rPr>
              <a:t>Persatuan</a:t>
            </a:r>
            <a:r>
              <a:rPr lang="en-ID" sz="2000" dirty="0">
                <a:solidFill>
                  <a:schemeClr val="bg1"/>
                </a:solidFill>
              </a:rPr>
              <a:t> Indonesia.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ID" sz="2000" dirty="0" err="1">
                <a:solidFill>
                  <a:schemeClr val="bg1"/>
                </a:solidFill>
              </a:rPr>
              <a:t>Keadilan</a:t>
            </a:r>
            <a:r>
              <a:rPr lang="en-ID" sz="2000" dirty="0">
                <a:solidFill>
                  <a:schemeClr val="bg1"/>
                </a:solidFill>
              </a:rPr>
              <a:t> </a:t>
            </a:r>
            <a:r>
              <a:rPr lang="en-ID" sz="2000" dirty="0" err="1">
                <a:solidFill>
                  <a:schemeClr val="bg1"/>
                </a:solidFill>
              </a:rPr>
              <a:t>sosial</a:t>
            </a:r>
            <a:r>
              <a:rPr lang="en-ID" sz="2000" dirty="0">
                <a:solidFill>
                  <a:schemeClr val="bg1"/>
                </a:solidFill>
              </a:rPr>
              <a:t> </a:t>
            </a:r>
            <a:r>
              <a:rPr lang="en-ID" sz="2000" dirty="0" err="1">
                <a:solidFill>
                  <a:schemeClr val="bg1"/>
                </a:solidFill>
              </a:rPr>
              <a:t>bagi</a:t>
            </a:r>
            <a:r>
              <a:rPr lang="en-ID" sz="2000" dirty="0">
                <a:solidFill>
                  <a:schemeClr val="bg1"/>
                </a:solidFill>
              </a:rPr>
              <a:t> </a:t>
            </a:r>
            <a:r>
              <a:rPr lang="en-ID" sz="2000" dirty="0" err="1">
                <a:solidFill>
                  <a:schemeClr val="bg1"/>
                </a:solidFill>
              </a:rPr>
              <a:t>seluruh</a:t>
            </a:r>
            <a:r>
              <a:rPr lang="en-ID" sz="2000" dirty="0">
                <a:solidFill>
                  <a:schemeClr val="bg1"/>
                </a:solidFill>
              </a:rPr>
              <a:t> </a:t>
            </a:r>
            <a:r>
              <a:rPr lang="en-ID" sz="2000" dirty="0" err="1">
                <a:solidFill>
                  <a:schemeClr val="bg1"/>
                </a:solidFill>
              </a:rPr>
              <a:t>rakyat</a:t>
            </a:r>
            <a:r>
              <a:rPr lang="en-ID" sz="2000" dirty="0">
                <a:solidFill>
                  <a:schemeClr val="bg1"/>
                </a:solidFill>
              </a:rPr>
              <a:t> Indonesia.</a:t>
            </a:r>
          </a:p>
          <a:p>
            <a:pPr algn="ctr">
              <a:spcAft>
                <a:spcPts val="600"/>
              </a:spcAft>
            </a:pPr>
            <a:endParaRPr lang="id-ID" sz="2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06297BE-3D6E-4FE3-ACB2-5DFD4DE042F4}"/>
              </a:ext>
            </a:extLst>
          </p:cNvPr>
          <p:cNvSpPr txBox="1"/>
          <p:nvPr/>
        </p:nvSpPr>
        <p:spPr>
          <a:xfrm>
            <a:off x="533400" y="361950"/>
            <a:ext cx="4572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2000" b="1" dirty="0" err="1"/>
              <a:t>Perhatikan</a:t>
            </a:r>
            <a:r>
              <a:rPr lang="en-ID" sz="2000" b="1" dirty="0"/>
              <a:t> </a:t>
            </a:r>
            <a:r>
              <a:rPr lang="en-ID" sz="2000" b="1" dirty="0" err="1"/>
              <a:t>tindakan</a:t>
            </a:r>
            <a:r>
              <a:rPr lang="en-ID" sz="2000" b="1" dirty="0"/>
              <a:t> </a:t>
            </a:r>
            <a:r>
              <a:rPr lang="en-ID" sz="2000" b="1" dirty="0" err="1"/>
              <a:t>berikut</a:t>
            </a:r>
            <a:r>
              <a:rPr lang="en-ID" sz="2000" b="1" dirty="0"/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992483B-4EE7-40B3-8D54-7589E7224B78}"/>
              </a:ext>
            </a:extLst>
          </p:cNvPr>
          <p:cNvSpPr txBox="1"/>
          <p:nvPr/>
        </p:nvSpPr>
        <p:spPr>
          <a:xfrm>
            <a:off x="457200" y="2324040"/>
            <a:ext cx="5334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2000" b="1" dirty="0" err="1"/>
              <a:t>Apa</a:t>
            </a:r>
            <a:r>
              <a:rPr lang="en-ID" sz="2000" b="1" dirty="0"/>
              <a:t> </a:t>
            </a:r>
            <a:r>
              <a:rPr lang="en-ID" sz="2000" b="1" dirty="0" err="1"/>
              <a:t>bunyi</a:t>
            </a:r>
            <a:r>
              <a:rPr lang="en-ID" sz="2000" b="1" dirty="0"/>
              <a:t> </a:t>
            </a:r>
            <a:r>
              <a:rPr lang="en-ID" sz="2000" b="1" dirty="0" err="1"/>
              <a:t>sila</a:t>
            </a:r>
            <a:r>
              <a:rPr lang="en-ID" sz="2000" b="1" dirty="0"/>
              <a:t> Pancasila yang </a:t>
            </a:r>
            <a:r>
              <a:rPr lang="en-ID" sz="2000" b="1" dirty="0" err="1"/>
              <a:t>diterapkan</a:t>
            </a:r>
            <a:r>
              <a:rPr lang="en-ID" sz="2000" b="1" dirty="0"/>
              <a:t>?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2CD7066-ECF4-4850-9CAB-B22A8C3BB2A9}"/>
              </a:ext>
            </a:extLst>
          </p:cNvPr>
          <p:cNvGrpSpPr/>
          <p:nvPr/>
        </p:nvGrpSpPr>
        <p:grpSpPr>
          <a:xfrm>
            <a:off x="558800" y="774054"/>
            <a:ext cx="5842000" cy="1554778"/>
            <a:chOff x="558800" y="774054"/>
            <a:chExt cx="5842000" cy="1554778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68CDC546-35A0-41D7-9BB8-8297766EC60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8800" y="774054"/>
              <a:ext cx="5842000" cy="1554778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69D856D-E313-4BF4-930B-F91BABC32BC1}"/>
                </a:ext>
              </a:extLst>
            </p:cNvPr>
            <p:cNvSpPr txBox="1"/>
            <p:nvPr/>
          </p:nvSpPr>
          <p:spPr>
            <a:xfrm>
              <a:off x="990600" y="1018583"/>
              <a:ext cx="4902200" cy="10156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ID" sz="2000" dirty="0" err="1"/>
                <a:t>Menentukan</a:t>
              </a:r>
              <a:r>
                <a:rPr lang="en-ID" sz="2000" dirty="0"/>
                <a:t> </a:t>
              </a:r>
              <a:r>
                <a:rPr lang="en-ID" sz="2000" dirty="0" err="1"/>
                <a:t>tanaman</a:t>
              </a:r>
              <a:r>
                <a:rPr lang="en-ID" sz="2000" dirty="0"/>
                <a:t> yang </a:t>
              </a:r>
              <a:r>
                <a:rPr lang="en-ID" sz="2000" dirty="0" err="1"/>
                <a:t>akan</a:t>
              </a:r>
              <a:r>
                <a:rPr lang="en-ID" sz="2000" dirty="0"/>
                <a:t> </a:t>
              </a:r>
              <a:r>
                <a:rPr lang="en-ID" sz="2000" dirty="0" err="1"/>
                <a:t>ditanam</a:t>
              </a:r>
              <a:r>
                <a:rPr lang="en-ID" sz="2000" dirty="0"/>
                <a:t> di </a:t>
              </a:r>
              <a:r>
                <a:rPr lang="en-ID" sz="2000" dirty="0" err="1"/>
                <a:t>depan</a:t>
              </a:r>
              <a:r>
                <a:rPr lang="en-ID" sz="2000" dirty="0"/>
                <a:t> </a:t>
              </a:r>
              <a:r>
                <a:rPr lang="en-ID" sz="2000" dirty="0" err="1"/>
                <a:t>kelas</a:t>
              </a:r>
              <a:r>
                <a:rPr lang="en-ID" sz="2000" dirty="0"/>
                <a:t> </a:t>
              </a:r>
              <a:r>
                <a:rPr lang="en-ID" sz="2000" dirty="0" err="1"/>
                <a:t>bersama</a:t>
              </a:r>
              <a:r>
                <a:rPr lang="en-ID" sz="2000" dirty="0"/>
                <a:t> guru dan </a:t>
              </a:r>
              <a:r>
                <a:rPr lang="en-ID" sz="2000" dirty="0" err="1"/>
                <a:t>teman</a:t>
              </a:r>
              <a:r>
                <a:rPr lang="en-ID" sz="2000" dirty="0"/>
                <a:t> </a:t>
              </a:r>
              <a:r>
                <a:rPr lang="en-ID" sz="2000" dirty="0" err="1"/>
                <a:t>sekelas</a:t>
              </a:r>
              <a:r>
                <a:rPr lang="en-ID" sz="2000" dirty="0"/>
                <a:t>.</a:t>
              </a: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1DCBE04C-469C-4D85-AE1B-040E388D3B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1892" y="707850"/>
            <a:ext cx="2292108" cy="2100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533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0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0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uiExpand="1" build="p" animBg="1"/>
      <p:bldP spid="5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B4884B7-A746-47D3-A846-8C517E287B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53195" y="-245928"/>
            <a:ext cx="1596376" cy="2088232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D36F9A45-9895-4975-A48A-C0A97BAE20C7}"/>
              </a:ext>
            </a:extLst>
          </p:cNvPr>
          <p:cNvGrpSpPr/>
          <p:nvPr/>
        </p:nvGrpSpPr>
        <p:grpSpPr>
          <a:xfrm>
            <a:off x="1777999" y="959597"/>
            <a:ext cx="5842000" cy="1554778"/>
            <a:chOff x="1295400" y="912135"/>
            <a:chExt cx="5842000" cy="1554778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8752394E-0A83-4173-881D-149D7B39F63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95400" y="912135"/>
              <a:ext cx="5842000" cy="1554778"/>
            </a:xfrm>
            <a:prstGeom prst="rect">
              <a:avLst/>
            </a:prstGeom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1D047C80-CD82-4E8E-9B23-2DD82EE3F2C0}"/>
                </a:ext>
              </a:extLst>
            </p:cNvPr>
            <p:cNvSpPr txBox="1"/>
            <p:nvPr/>
          </p:nvSpPr>
          <p:spPr>
            <a:xfrm>
              <a:off x="1676400" y="1155890"/>
              <a:ext cx="5207001" cy="9586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ID" sz="2000" dirty="0" err="1"/>
                <a:t>Menjaga</a:t>
              </a:r>
              <a:r>
                <a:rPr lang="en-ID" sz="2000" dirty="0"/>
                <a:t> </a:t>
              </a:r>
              <a:r>
                <a:rPr lang="en-ID" sz="2000" dirty="0" err="1"/>
                <a:t>kerukunan</a:t>
              </a:r>
              <a:r>
                <a:rPr lang="en-ID" sz="2000" dirty="0"/>
                <a:t> </a:t>
              </a:r>
              <a:r>
                <a:rPr lang="en-ID" sz="2000" dirty="0" err="1"/>
                <a:t>dengan</a:t>
              </a:r>
              <a:r>
                <a:rPr lang="en-ID" sz="2000" dirty="0"/>
                <a:t> </a:t>
              </a:r>
              <a:r>
                <a:rPr lang="en-ID" sz="2000" dirty="0" err="1"/>
                <a:t>pemilik</a:t>
              </a:r>
              <a:r>
                <a:rPr lang="en-ID" sz="2000" dirty="0"/>
                <a:t> </a:t>
              </a:r>
              <a:r>
                <a:rPr lang="en-ID" sz="2000" dirty="0" err="1"/>
                <a:t>tanaman</a:t>
              </a:r>
              <a:r>
                <a:rPr lang="en-ID" sz="2000" dirty="0"/>
                <a:t> dan </a:t>
              </a:r>
              <a:r>
                <a:rPr lang="en-ID" sz="2000" dirty="0" err="1"/>
                <a:t>hewan</a:t>
              </a:r>
              <a:r>
                <a:rPr lang="en-ID" sz="2000" dirty="0"/>
                <a:t> yang </a:t>
              </a:r>
              <a:r>
                <a:rPr lang="en-ID" sz="2000" dirty="0" err="1"/>
                <a:t>berlainan</a:t>
              </a:r>
              <a:r>
                <a:rPr lang="en-ID" sz="2000" dirty="0"/>
                <a:t> agama.</a:t>
              </a:r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EED41A83-FF63-45C0-B943-9021D5837B98}"/>
              </a:ext>
            </a:extLst>
          </p:cNvPr>
          <p:cNvSpPr/>
          <p:nvPr/>
        </p:nvSpPr>
        <p:spPr>
          <a:xfrm>
            <a:off x="1777999" y="3000212"/>
            <a:ext cx="5842001" cy="147653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ID" sz="2000" dirty="0" err="1"/>
              <a:t>Ketuhanan</a:t>
            </a:r>
            <a:r>
              <a:rPr lang="en-ID" sz="2000" dirty="0"/>
              <a:t> Yang </a:t>
            </a:r>
            <a:r>
              <a:rPr lang="en-ID" sz="2000" dirty="0" err="1"/>
              <a:t>Maha</a:t>
            </a:r>
            <a:r>
              <a:rPr lang="en-ID" sz="2000" dirty="0"/>
              <a:t> </a:t>
            </a:r>
            <a:r>
              <a:rPr lang="en-ID" sz="2000" dirty="0" err="1"/>
              <a:t>Esa</a:t>
            </a:r>
            <a:r>
              <a:rPr lang="en-ID" sz="2000" dirty="0"/>
              <a:t>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ID" sz="2000" dirty="0" err="1"/>
              <a:t>Persatuan</a:t>
            </a:r>
            <a:r>
              <a:rPr lang="en-ID" sz="2000" dirty="0"/>
              <a:t> Indonesia.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ID" sz="2000" dirty="0" err="1"/>
              <a:t>Kemanusiaan</a:t>
            </a:r>
            <a:r>
              <a:rPr lang="en-ID" sz="2000" dirty="0"/>
              <a:t> yang </a:t>
            </a:r>
            <a:r>
              <a:rPr lang="en-ID" sz="2000" dirty="0" err="1"/>
              <a:t>adil</a:t>
            </a:r>
            <a:r>
              <a:rPr lang="en-ID" sz="2000" dirty="0"/>
              <a:t> dan </a:t>
            </a:r>
            <a:r>
              <a:rPr lang="en-ID" sz="2000" dirty="0" err="1"/>
              <a:t>beradab</a:t>
            </a:r>
            <a:r>
              <a:rPr lang="en-ID" sz="2000" dirty="0"/>
              <a:t>.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0F3AF8C-A7BF-4178-A7EF-6474A02BBF24}"/>
              </a:ext>
            </a:extLst>
          </p:cNvPr>
          <p:cNvSpPr txBox="1"/>
          <p:nvPr/>
        </p:nvSpPr>
        <p:spPr>
          <a:xfrm>
            <a:off x="1828799" y="538765"/>
            <a:ext cx="4572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2000" b="1" dirty="0" err="1"/>
              <a:t>Perhatikan</a:t>
            </a:r>
            <a:r>
              <a:rPr lang="en-ID" sz="2000" b="1" dirty="0"/>
              <a:t> </a:t>
            </a:r>
            <a:r>
              <a:rPr lang="en-ID" sz="2000" b="1" dirty="0" err="1"/>
              <a:t>tindakan</a:t>
            </a:r>
            <a:r>
              <a:rPr lang="en-ID" sz="2000" b="1" dirty="0"/>
              <a:t> </a:t>
            </a:r>
            <a:r>
              <a:rPr lang="en-ID" sz="2000" b="1" dirty="0" err="1"/>
              <a:t>berikut</a:t>
            </a:r>
            <a:r>
              <a:rPr lang="en-ID" sz="2000" b="1" dirty="0"/>
              <a:t>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9BC6AD3-0898-4BF6-9C09-EE35B8276876}"/>
              </a:ext>
            </a:extLst>
          </p:cNvPr>
          <p:cNvSpPr txBox="1"/>
          <p:nvPr/>
        </p:nvSpPr>
        <p:spPr>
          <a:xfrm>
            <a:off x="1676399" y="2509583"/>
            <a:ext cx="5334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2000" b="1" dirty="0" err="1"/>
              <a:t>Apa</a:t>
            </a:r>
            <a:r>
              <a:rPr lang="en-ID" sz="2000" b="1" dirty="0"/>
              <a:t> </a:t>
            </a:r>
            <a:r>
              <a:rPr lang="en-ID" sz="2000" b="1" dirty="0" err="1"/>
              <a:t>bunyi</a:t>
            </a:r>
            <a:r>
              <a:rPr lang="en-ID" sz="2000" b="1" dirty="0"/>
              <a:t> </a:t>
            </a:r>
            <a:r>
              <a:rPr lang="en-ID" sz="2000" b="1" dirty="0" err="1"/>
              <a:t>sila</a:t>
            </a:r>
            <a:r>
              <a:rPr lang="en-ID" sz="2000" b="1" dirty="0"/>
              <a:t> Pancasila yang </a:t>
            </a:r>
            <a:r>
              <a:rPr lang="en-ID" sz="2000" b="1" dirty="0" err="1"/>
              <a:t>diterapkan</a:t>
            </a:r>
            <a:r>
              <a:rPr lang="en-ID" sz="2000" b="1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985124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75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75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75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 animBg="1"/>
      <p:bldP spid="13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147C6EB-6E09-4560-87F0-1DC45337B873}"/>
              </a:ext>
            </a:extLst>
          </p:cNvPr>
          <p:cNvGrpSpPr/>
          <p:nvPr/>
        </p:nvGrpSpPr>
        <p:grpSpPr>
          <a:xfrm>
            <a:off x="2175932" y="814086"/>
            <a:ext cx="5842000" cy="1554778"/>
            <a:chOff x="457200" y="814086"/>
            <a:chExt cx="5842000" cy="1554778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60C24EAC-C787-4651-A9CE-63D386915BC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" y="814086"/>
              <a:ext cx="5842000" cy="1554778"/>
            </a:xfrm>
            <a:prstGeom prst="rect">
              <a:avLst/>
            </a:prstGeom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4471CC9C-945D-4F17-82EB-518D38B8F728}"/>
                </a:ext>
              </a:extLst>
            </p:cNvPr>
            <p:cNvSpPr txBox="1"/>
            <p:nvPr/>
          </p:nvSpPr>
          <p:spPr>
            <a:xfrm>
              <a:off x="1092200" y="1112145"/>
              <a:ext cx="4572000" cy="9586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ID" sz="2000" dirty="0" err="1"/>
                <a:t>Tertib</a:t>
              </a:r>
              <a:r>
                <a:rPr lang="en-ID" sz="2000" dirty="0"/>
                <a:t> </a:t>
              </a:r>
              <a:r>
                <a:rPr lang="en-ID" sz="2000" dirty="0" err="1"/>
                <a:t>lalu</a:t>
              </a:r>
              <a:r>
                <a:rPr lang="en-ID" sz="2000" dirty="0"/>
                <a:t> </a:t>
              </a:r>
              <a:r>
                <a:rPr lang="en-ID" sz="2000" dirty="0" err="1"/>
                <a:t>lintas</a:t>
              </a:r>
              <a:r>
                <a:rPr lang="en-ID" sz="2000" dirty="0"/>
                <a:t> </a:t>
              </a:r>
              <a:r>
                <a:rPr lang="en-ID" sz="2000" dirty="0" err="1"/>
                <a:t>saat</a:t>
              </a:r>
              <a:r>
                <a:rPr lang="en-ID" sz="2000" dirty="0"/>
                <a:t> </a:t>
              </a:r>
              <a:r>
                <a:rPr lang="en-ID" sz="2000" dirty="0" err="1"/>
                <a:t>berkendara</a:t>
              </a:r>
              <a:r>
                <a:rPr lang="en-ID" sz="2000" dirty="0"/>
                <a:t> di </a:t>
              </a:r>
              <a:r>
                <a:rPr lang="en-ID" sz="2000" dirty="0" err="1"/>
                <a:t>jalan</a:t>
              </a:r>
              <a:r>
                <a:rPr lang="en-ID" sz="2000" dirty="0"/>
                <a:t> </a:t>
              </a:r>
              <a:r>
                <a:rPr lang="en-ID" sz="2000" dirty="0" err="1"/>
                <a:t>raya</a:t>
              </a:r>
              <a:r>
                <a:rPr lang="en-ID" sz="2000" dirty="0"/>
                <a:t>.</a:t>
              </a:r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24B85B72-3061-43DA-912F-8AF8DCC8AB11}"/>
              </a:ext>
            </a:extLst>
          </p:cNvPr>
          <p:cNvSpPr/>
          <p:nvPr/>
        </p:nvSpPr>
        <p:spPr>
          <a:xfrm>
            <a:off x="2235199" y="2774637"/>
            <a:ext cx="5842001" cy="159480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ID" sz="2000" dirty="0" err="1"/>
              <a:t>Persatuan</a:t>
            </a:r>
            <a:r>
              <a:rPr lang="en-ID" sz="2000" dirty="0"/>
              <a:t> Indonesia.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ID" sz="2000" dirty="0" err="1"/>
              <a:t>Kemanusiaan</a:t>
            </a:r>
            <a:r>
              <a:rPr lang="en-ID" sz="2000" dirty="0"/>
              <a:t> yang </a:t>
            </a:r>
            <a:r>
              <a:rPr lang="en-ID" sz="2000" dirty="0" err="1"/>
              <a:t>adil</a:t>
            </a:r>
            <a:r>
              <a:rPr lang="en-ID" sz="2000" dirty="0"/>
              <a:t> dan </a:t>
            </a:r>
            <a:r>
              <a:rPr lang="en-ID" sz="2000" dirty="0" err="1"/>
              <a:t>beradab</a:t>
            </a:r>
            <a:r>
              <a:rPr lang="en-ID" sz="2000" dirty="0"/>
              <a:t>.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ID" sz="2000" dirty="0" err="1"/>
              <a:t>Keadilan</a:t>
            </a:r>
            <a:r>
              <a:rPr lang="en-ID" sz="2000" dirty="0"/>
              <a:t> </a:t>
            </a:r>
            <a:r>
              <a:rPr lang="en-ID" sz="2000" dirty="0" err="1"/>
              <a:t>sosial</a:t>
            </a:r>
            <a:r>
              <a:rPr lang="en-ID" sz="2000" dirty="0"/>
              <a:t> </a:t>
            </a:r>
            <a:r>
              <a:rPr lang="en-ID" sz="2000" dirty="0" err="1"/>
              <a:t>bagi</a:t>
            </a:r>
            <a:r>
              <a:rPr lang="en-ID" sz="2000" dirty="0"/>
              <a:t> </a:t>
            </a:r>
            <a:r>
              <a:rPr lang="en-ID" sz="2000" dirty="0" err="1"/>
              <a:t>seluruh</a:t>
            </a:r>
            <a:r>
              <a:rPr lang="en-ID" sz="2000" dirty="0"/>
              <a:t> </a:t>
            </a:r>
            <a:r>
              <a:rPr lang="en-ID" sz="2000" dirty="0" err="1"/>
              <a:t>rakyat</a:t>
            </a:r>
            <a:r>
              <a:rPr lang="en-ID" sz="2000" dirty="0"/>
              <a:t> Indonesia.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6363769-9298-4D83-B584-DCAA1066FF59}"/>
              </a:ext>
            </a:extLst>
          </p:cNvPr>
          <p:cNvSpPr txBox="1"/>
          <p:nvPr/>
        </p:nvSpPr>
        <p:spPr>
          <a:xfrm>
            <a:off x="2235199" y="373944"/>
            <a:ext cx="4572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2000" b="1" dirty="0" err="1"/>
              <a:t>Perhatikan</a:t>
            </a:r>
            <a:r>
              <a:rPr lang="en-ID" sz="2000" b="1" dirty="0"/>
              <a:t> </a:t>
            </a:r>
            <a:r>
              <a:rPr lang="en-ID" sz="2000" b="1" dirty="0" err="1"/>
              <a:t>tindakan</a:t>
            </a:r>
            <a:r>
              <a:rPr lang="en-ID" sz="2000" b="1" dirty="0"/>
              <a:t> </a:t>
            </a:r>
            <a:r>
              <a:rPr lang="en-ID" sz="2000" b="1" dirty="0" err="1"/>
              <a:t>berikut</a:t>
            </a:r>
            <a:r>
              <a:rPr lang="en-ID" sz="2000" b="1" dirty="0"/>
              <a:t>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05DE3A0-CE12-4A69-8170-B6B86E00177F}"/>
              </a:ext>
            </a:extLst>
          </p:cNvPr>
          <p:cNvSpPr txBox="1"/>
          <p:nvPr/>
        </p:nvSpPr>
        <p:spPr>
          <a:xfrm>
            <a:off x="2175932" y="2324040"/>
            <a:ext cx="5334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2000" b="1" dirty="0" err="1"/>
              <a:t>Apa</a:t>
            </a:r>
            <a:r>
              <a:rPr lang="en-ID" sz="2000" b="1" dirty="0"/>
              <a:t> </a:t>
            </a:r>
            <a:r>
              <a:rPr lang="en-ID" sz="2000" b="1" dirty="0" err="1"/>
              <a:t>bunyi</a:t>
            </a:r>
            <a:r>
              <a:rPr lang="en-ID" sz="2000" b="1" dirty="0"/>
              <a:t> </a:t>
            </a:r>
            <a:r>
              <a:rPr lang="en-ID" sz="2000" b="1" dirty="0" err="1"/>
              <a:t>sila</a:t>
            </a:r>
            <a:r>
              <a:rPr lang="en-ID" sz="2000" b="1" dirty="0"/>
              <a:t> Pancasila yang </a:t>
            </a:r>
            <a:r>
              <a:rPr lang="en-ID" sz="2000" b="1" dirty="0" err="1"/>
              <a:t>diterapkan</a:t>
            </a:r>
            <a:r>
              <a:rPr lang="en-ID" sz="2000" b="1" dirty="0"/>
              <a:t>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7398398-9AFB-4D0A-82A3-8DD9203EEB4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774" y="988599"/>
            <a:ext cx="1689426" cy="3166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932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1943100" y="223838"/>
            <a:ext cx="5257800" cy="4329112"/>
            <a:chOff x="3733489" y="133350"/>
            <a:chExt cx="5257800" cy="4328802"/>
          </a:xfrm>
        </p:grpSpPr>
        <p:sp>
          <p:nvSpPr>
            <p:cNvPr id="3" name="Oval 2"/>
            <p:cNvSpPr/>
            <p:nvPr/>
          </p:nvSpPr>
          <p:spPr>
            <a:xfrm>
              <a:off x="4190689" y="133350"/>
              <a:ext cx="4329113" cy="4328802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078" name="Rectangle 1"/>
            <p:cNvSpPr>
              <a:spLocks noChangeArrowheads="1"/>
            </p:cNvSpPr>
            <p:nvPr/>
          </p:nvSpPr>
          <p:spPr bwMode="auto">
            <a:xfrm>
              <a:off x="4281842" y="1809630"/>
              <a:ext cx="4167187" cy="2554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it-IT" altLang="en-US" sz="4000" b="1" dirty="0">
                  <a:solidFill>
                    <a:srgbClr val="0070C0"/>
                  </a:solidFill>
                  <a:cs typeface="Calibri" pitchFamily="34" charset="0"/>
                </a:rPr>
                <a:t>Organ Gerak Hewan dan Manusia</a:t>
              </a:r>
            </a:p>
            <a:p>
              <a:pPr algn="ctr"/>
              <a:r>
                <a:rPr lang="it-IT" altLang="en-US" sz="4000" b="1" dirty="0">
                  <a:solidFill>
                    <a:srgbClr val="0070C0"/>
                  </a:solidFill>
                  <a:cs typeface="Calibri" pitchFamily="34" charset="0"/>
                </a:rPr>
                <a:t> </a:t>
              </a:r>
              <a:endParaRPr lang="en-US" altLang="en-US" sz="4000" b="1" dirty="0">
                <a:solidFill>
                  <a:srgbClr val="0070C0"/>
                </a:solidFill>
                <a:cs typeface="Calibri" pitchFamily="34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733489" y="895295"/>
              <a:ext cx="5257800" cy="707974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000" dirty="0" err="1">
                  <a:solidFill>
                    <a:schemeClr val="accent1">
                      <a:lumMod val="50000"/>
                    </a:schemeClr>
                  </a:solidFill>
                  <a:latin typeface="Arial Rounded MT Bold" pitchFamily="34" charset="0"/>
                </a:rPr>
                <a:t>Tema</a:t>
              </a:r>
              <a:r>
                <a:rPr lang="en-US" sz="4000" dirty="0">
                  <a:solidFill>
                    <a:schemeClr val="accent1">
                      <a:lumMod val="50000"/>
                    </a:schemeClr>
                  </a:solidFill>
                  <a:latin typeface="Arial Rounded MT Bold" pitchFamily="34" charset="0"/>
                </a:rPr>
                <a:t> 1</a:t>
              </a:r>
            </a:p>
          </p:txBody>
        </p:sp>
      </p:grpSp>
      <p:pic>
        <p:nvPicPr>
          <p:cNvPr id="3076" name="Picture 2" descr="E:\ELISA\ERLANGGA LISA\2017\TEMPLATE PPT\SD Buping Tematik Terpadu K13N\SD Buping Tematik Terpadu K13N bann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18000"/>
            <a:ext cx="9144000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9691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637F4BC7-53D0-4F02-9141-8503AF5FE5D0}"/>
              </a:ext>
            </a:extLst>
          </p:cNvPr>
          <p:cNvGrpSpPr/>
          <p:nvPr/>
        </p:nvGrpSpPr>
        <p:grpSpPr>
          <a:xfrm>
            <a:off x="381000" y="1026108"/>
            <a:ext cx="5105400" cy="3526842"/>
            <a:chOff x="381000" y="1026108"/>
            <a:chExt cx="5105400" cy="3526842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DEFA04DF-2ECC-455C-8CD1-2FF86D23E9F8}"/>
                </a:ext>
              </a:extLst>
            </p:cNvPr>
            <p:cNvSpPr/>
            <p:nvPr/>
          </p:nvSpPr>
          <p:spPr>
            <a:xfrm>
              <a:off x="381000" y="1026108"/>
              <a:ext cx="5105400" cy="3526842"/>
            </a:xfrm>
            <a:prstGeom prst="rect">
              <a:avLst/>
            </a:prstGeom>
            <a:noFill/>
            <a:ln w="28575">
              <a:solidFill>
                <a:schemeClr val="accent2">
                  <a:lumMod val="60000"/>
                  <a:lumOff val="4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D09FF16-2D68-4817-AB18-F00D044E89D6}"/>
                </a:ext>
              </a:extLst>
            </p:cNvPr>
            <p:cNvSpPr txBox="1"/>
            <p:nvPr/>
          </p:nvSpPr>
          <p:spPr>
            <a:xfrm>
              <a:off x="609600" y="1190226"/>
              <a:ext cx="4341862" cy="31854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spcAft>
                  <a:spcPts val="1800"/>
                </a:spcAft>
              </a:pPr>
              <a:r>
                <a:rPr lang="en-ID" sz="2200" dirty="0"/>
                <a:t>Pancasila </a:t>
              </a:r>
              <a:r>
                <a:rPr lang="en-ID" sz="2200" dirty="0" err="1"/>
                <a:t>adalah</a:t>
              </a:r>
              <a:r>
                <a:rPr lang="en-ID" sz="2200" dirty="0"/>
                <a:t> </a:t>
              </a:r>
              <a:r>
                <a:rPr lang="en-ID" sz="2200" dirty="0" err="1"/>
                <a:t>dasar</a:t>
              </a:r>
              <a:r>
                <a:rPr lang="en-ID" sz="2200" dirty="0"/>
                <a:t> negara Indonesia.</a:t>
              </a:r>
            </a:p>
            <a:p>
              <a:pPr>
                <a:spcAft>
                  <a:spcPts val="1200"/>
                </a:spcAft>
              </a:pPr>
              <a:r>
                <a:rPr lang="en-ID" sz="2200" dirty="0"/>
                <a:t>Pancasila </a:t>
              </a:r>
              <a:r>
                <a:rPr lang="en-ID" sz="2200" dirty="0" err="1"/>
                <a:t>merupakan</a:t>
              </a:r>
              <a:r>
                <a:rPr lang="en-ID" sz="2200" dirty="0"/>
                <a:t> </a:t>
              </a:r>
              <a:r>
                <a:rPr lang="en-ID" sz="2200" dirty="0" err="1"/>
                <a:t>sumber</a:t>
              </a:r>
              <a:r>
                <a:rPr lang="en-ID" sz="2200" dirty="0"/>
                <a:t> </a:t>
              </a:r>
              <a:r>
                <a:rPr lang="en-ID" sz="2200" dirty="0" err="1"/>
                <a:t>dari</a:t>
              </a:r>
              <a:r>
                <a:rPr lang="en-ID" sz="2200" dirty="0"/>
                <a:t> </a:t>
              </a:r>
              <a:r>
                <a:rPr lang="en-ID" sz="2200" dirty="0" err="1"/>
                <a:t>segala</a:t>
              </a:r>
              <a:r>
                <a:rPr lang="en-ID" sz="2200" dirty="0"/>
                <a:t> </a:t>
              </a:r>
              <a:r>
                <a:rPr lang="en-ID" sz="2200" dirty="0" err="1"/>
                <a:t>sumber</a:t>
              </a:r>
              <a:r>
                <a:rPr lang="en-ID" sz="2200" dirty="0"/>
                <a:t> </a:t>
              </a:r>
              <a:r>
                <a:rPr lang="en-ID" sz="2200" dirty="0" err="1"/>
                <a:t>hukum</a:t>
              </a:r>
              <a:r>
                <a:rPr lang="en-ID" sz="2200" dirty="0"/>
                <a:t> di Indonesia. </a:t>
              </a:r>
            </a:p>
            <a:p>
              <a:pPr>
                <a:spcAft>
                  <a:spcPts val="1200"/>
                </a:spcAft>
              </a:pPr>
              <a:r>
                <a:rPr lang="en-ID" sz="2200" dirty="0" err="1"/>
                <a:t>Artinya</a:t>
              </a:r>
              <a:r>
                <a:rPr lang="en-ID" sz="2200" dirty="0"/>
                <a:t>, </a:t>
              </a:r>
              <a:r>
                <a:rPr lang="en-ID" sz="2200" dirty="0" err="1"/>
                <a:t>setiap</a:t>
              </a:r>
              <a:r>
                <a:rPr lang="en-ID" sz="2200" dirty="0"/>
                <a:t> </a:t>
              </a:r>
              <a:r>
                <a:rPr lang="en-ID" sz="2200" dirty="0" err="1"/>
                <a:t>peraturan</a:t>
              </a:r>
              <a:r>
                <a:rPr lang="en-ID" sz="2200" dirty="0"/>
                <a:t> di Indonesia </a:t>
              </a:r>
              <a:r>
                <a:rPr lang="en-ID" sz="2200" dirty="0" err="1"/>
                <a:t>harus</a:t>
              </a:r>
              <a:r>
                <a:rPr lang="en-ID" sz="2200" dirty="0"/>
                <a:t> </a:t>
              </a:r>
              <a:r>
                <a:rPr lang="en-ID" sz="2200" dirty="0" err="1"/>
                <a:t>bersumber</a:t>
              </a:r>
              <a:r>
                <a:rPr lang="en-ID" sz="2200" dirty="0"/>
                <a:t> </a:t>
              </a:r>
              <a:r>
                <a:rPr lang="en-ID" sz="2200" dirty="0" err="1"/>
                <a:t>kepada</a:t>
              </a:r>
              <a:r>
                <a:rPr lang="en-ID" sz="2200" dirty="0"/>
                <a:t> Pancasila. </a:t>
              </a: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9D59799B-BB41-4BA5-A5E6-135210F3AA7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1462" y="983725"/>
            <a:ext cx="3630036" cy="3340625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-1" y="0"/>
            <a:ext cx="5105401" cy="666750"/>
            <a:chOff x="-1" y="0"/>
            <a:chExt cx="5105401" cy="666750"/>
          </a:xfrm>
        </p:grpSpPr>
        <p:pic>
          <p:nvPicPr>
            <p:cNvPr id="12" name="Picture 11" descr="E:\ELISA\PPT ESPS\2016\ESPS edisi kurnas\PERINTILAN ESPS KURNAS\pita label 5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" y="0"/>
              <a:ext cx="5105401" cy="666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Rectangle 17"/>
            <p:cNvSpPr/>
            <p:nvPr/>
          </p:nvSpPr>
          <p:spPr>
            <a:xfrm>
              <a:off x="228600" y="44904"/>
              <a:ext cx="472440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200" dirty="0" err="1">
                  <a:solidFill>
                    <a:schemeClr val="bg1"/>
                  </a:solidFill>
                  <a:latin typeface="Arial Rounded MT Bold" pitchFamily="34" charset="0"/>
                </a:rPr>
                <a:t>Materi</a:t>
              </a:r>
              <a:r>
                <a:rPr lang="en-US" sz="3200" dirty="0">
                  <a:solidFill>
                    <a:schemeClr val="bg1"/>
                  </a:solidFill>
                  <a:latin typeface="Arial Rounded MT Bold" pitchFamily="34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Arial Rounded MT Bold" pitchFamily="34" charset="0"/>
                </a:rPr>
                <a:t>Inti</a:t>
              </a:r>
              <a:r>
                <a:rPr lang="en-US" sz="3200" dirty="0">
                  <a:solidFill>
                    <a:schemeClr val="bg1"/>
                  </a:solidFill>
                  <a:latin typeface="Arial Rounded MT Bold" pitchFamily="34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Arial Rounded MT Bold" pitchFamily="34" charset="0"/>
                </a:rPr>
                <a:t>Subtema</a:t>
              </a:r>
              <a:r>
                <a:rPr lang="en-US" sz="3200" dirty="0">
                  <a:solidFill>
                    <a:schemeClr val="bg1"/>
                  </a:solidFill>
                  <a:latin typeface="Arial Rounded MT Bold" pitchFamily="34" charset="0"/>
                </a:rPr>
                <a:t> 1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7779606" y="206636"/>
            <a:ext cx="1143000" cy="417731"/>
            <a:chOff x="7772400" y="57150"/>
            <a:chExt cx="1143000" cy="417731"/>
          </a:xfrm>
        </p:grpSpPr>
        <p:sp>
          <p:nvSpPr>
            <p:cNvPr id="20" name="Rounded Rectangle 19"/>
            <p:cNvSpPr/>
            <p:nvPr/>
          </p:nvSpPr>
          <p:spPr>
            <a:xfrm>
              <a:off x="7772400" y="57150"/>
              <a:ext cx="1143000" cy="417731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7852716" y="81864"/>
              <a:ext cx="9967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KD 3.1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31658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E87C576-B725-40CD-A364-5DE2864C6B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" y="0"/>
            <a:ext cx="9142647" cy="51435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075D1E2-0C6A-4DDA-8119-DF9FF299C94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30" r="14263"/>
          <a:stretch/>
        </p:blipFill>
        <p:spPr>
          <a:xfrm>
            <a:off x="5689913" y="1292897"/>
            <a:ext cx="3319272" cy="316646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2" descr="E:\ELISA\ERLANGGA LISA\2017\TEMPLATE PPT\SD Buping Tematik Terpadu K13N\SD Buping Tematik Terpadu K13N bann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9" y="4339265"/>
            <a:ext cx="9144000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ACC4827-46A6-48FA-AB16-A49AC78163B1}"/>
              </a:ext>
            </a:extLst>
          </p:cNvPr>
          <p:cNvSpPr txBox="1"/>
          <p:nvPr/>
        </p:nvSpPr>
        <p:spPr>
          <a:xfrm>
            <a:off x="457200" y="1933945"/>
            <a:ext cx="5051778" cy="19082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ID" sz="2200" dirty="0" err="1"/>
              <a:t>Kepercayaan</a:t>
            </a:r>
            <a:r>
              <a:rPr lang="en-ID" sz="2200" dirty="0"/>
              <a:t> dan rasa </a:t>
            </a:r>
            <a:r>
              <a:rPr lang="en-ID" sz="2200" dirty="0" err="1"/>
              <a:t>syukur</a:t>
            </a:r>
            <a:r>
              <a:rPr lang="en-ID" sz="2200" dirty="0"/>
              <a:t> </a:t>
            </a:r>
            <a:r>
              <a:rPr lang="en-ID" sz="2200" dirty="0" err="1"/>
              <a:t>kepada</a:t>
            </a:r>
            <a:r>
              <a:rPr lang="en-ID" sz="2200" dirty="0"/>
              <a:t> </a:t>
            </a:r>
            <a:r>
              <a:rPr lang="en-ID" sz="2200" dirty="0" err="1"/>
              <a:t>Tuhan</a:t>
            </a:r>
            <a:r>
              <a:rPr lang="en-ID" sz="2200" dirty="0"/>
              <a:t> Yang </a:t>
            </a:r>
            <a:r>
              <a:rPr lang="en-ID" sz="2200" dirty="0" err="1"/>
              <a:t>Maha</a:t>
            </a:r>
            <a:r>
              <a:rPr lang="en-ID" sz="2200" dirty="0"/>
              <a:t> </a:t>
            </a:r>
            <a:r>
              <a:rPr lang="en-ID" sz="2200" dirty="0" err="1"/>
              <a:t>Esa</a:t>
            </a:r>
            <a:r>
              <a:rPr lang="en-ID" sz="2200" dirty="0"/>
              <a:t>.</a:t>
            </a: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ID" sz="2200" dirty="0" err="1"/>
              <a:t>Toleransi</a:t>
            </a:r>
            <a:r>
              <a:rPr lang="en-ID" sz="2200" dirty="0"/>
              <a:t> </a:t>
            </a:r>
            <a:r>
              <a:rPr lang="en-ID" sz="2200" dirty="0" err="1"/>
              <a:t>beragama</a:t>
            </a:r>
            <a:r>
              <a:rPr lang="en-ID" sz="2200" dirty="0"/>
              <a:t>.</a:t>
            </a: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ID" sz="2200" dirty="0" err="1"/>
              <a:t>Kerukunan</a:t>
            </a:r>
            <a:r>
              <a:rPr lang="en-ID" sz="2200" dirty="0"/>
              <a:t> </a:t>
            </a:r>
            <a:r>
              <a:rPr lang="en-ID" sz="2200" dirty="0" err="1"/>
              <a:t>antarumat</a:t>
            </a:r>
            <a:r>
              <a:rPr lang="en-ID" sz="2200" dirty="0"/>
              <a:t> </a:t>
            </a:r>
            <a:r>
              <a:rPr lang="en-ID" sz="2200" dirty="0" err="1"/>
              <a:t>beragama</a:t>
            </a:r>
            <a:r>
              <a:rPr lang="en-ID" sz="2200" dirty="0"/>
              <a:t>. 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0CF0C34-E976-4B36-B1AD-6BA87C277802}"/>
              </a:ext>
            </a:extLst>
          </p:cNvPr>
          <p:cNvGrpSpPr/>
          <p:nvPr/>
        </p:nvGrpSpPr>
        <p:grpSpPr>
          <a:xfrm>
            <a:off x="152400" y="285750"/>
            <a:ext cx="5638800" cy="1295399"/>
            <a:chOff x="152400" y="438150"/>
            <a:chExt cx="5638800" cy="129539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BE8E303E-C2E1-480E-985C-87A20D3CD2B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0" y="438150"/>
              <a:ext cx="5638800" cy="1295399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BE30542-2A8C-40B5-8175-AC2386DDD199}"/>
                </a:ext>
              </a:extLst>
            </p:cNvPr>
            <p:cNvSpPr txBox="1"/>
            <p:nvPr/>
          </p:nvSpPr>
          <p:spPr>
            <a:xfrm>
              <a:off x="685800" y="723840"/>
              <a:ext cx="5105400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</a:rPr>
                <a:t>Nilai </a:t>
              </a:r>
              <a:r>
                <a:rPr lang="en-US" sz="2400" b="1" dirty="0" err="1">
                  <a:solidFill>
                    <a:schemeClr val="bg1"/>
                  </a:solidFill>
                </a:rPr>
                <a:t>luhur</a:t>
              </a:r>
              <a:r>
                <a:rPr lang="en-US" sz="2400" b="1" dirty="0">
                  <a:solidFill>
                    <a:schemeClr val="bg1"/>
                  </a:solidFill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</a:rPr>
                <a:t>dalam</a:t>
              </a:r>
              <a:r>
                <a:rPr lang="en-US" sz="2400" b="1" dirty="0">
                  <a:solidFill>
                    <a:schemeClr val="bg1"/>
                  </a:solidFill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</a:rPr>
                <a:t>sila</a:t>
              </a:r>
              <a:r>
                <a:rPr lang="en-US" sz="2400" b="1" dirty="0">
                  <a:solidFill>
                    <a:schemeClr val="bg1"/>
                  </a:solidFill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</a:rPr>
                <a:t>pertama</a:t>
              </a:r>
              <a:r>
                <a:rPr lang="en-US" sz="2400" b="1" dirty="0">
                  <a:solidFill>
                    <a:schemeClr val="bg1"/>
                  </a:solidFill>
                </a:rPr>
                <a:t> Pancasila</a:t>
              </a:r>
              <a:endParaRPr lang="en-ID" sz="24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38740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6" presetClass="emph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979F20B-18E7-4CB5-BA8F-4252201C11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A618FA1-67BB-4F50-9D4B-E92CF9C32B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7132" y="1657350"/>
            <a:ext cx="4106868" cy="2903371"/>
          </a:xfrm>
          <a:prstGeom prst="rect">
            <a:avLst/>
          </a:prstGeom>
        </p:spPr>
      </p:pic>
      <p:pic>
        <p:nvPicPr>
          <p:cNvPr id="15" name="Picture 2" descr="E:\ELISA\ERLANGGA LISA\2017\TEMPLATE PPT\SD Buping Tematik Terpadu K13N\SD Buping Tematik Terpadu K13N bann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18608"/>
            <a:ext cx="9144000" cy="83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E54D985-DFF1-420C-A6BE-AF1E67165B96}"/>
              </a:ext>
            </a:extLst>
          </p:cNvPr>
          <p:cNvSpPr txBox="1"/>
          <p:nvPr/>
        </p:nvSpPr>
        <p:spPr>
          <a:xfrm>
            <a:off x="505178" y="2076597"/>
            <a:ext cx="512515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ID" sz="2200" dirty="0" err="1"/>
              <a:t>Persamaan</a:t>
            </a:r>
            <a:r>
              <a:rPr lang="en-ID" sz="2200" dirty="0"/>
              <a:t> </a:t>
            </a:r>
            <a:r>
              <a:rPr lang="en-ID" sz="2200" dirty="0" err="1"/>
              <a:t>derajat</a:t>
            </a:r>
            <a:r>
              <a:rPr lang="en-ID" sz="2200" dirty="0"/>
              <a:t>, </a:t>
            </a:r>
            <a:r>
              <a:rPr lang="en-ID" sz="2200" dirty="0" err="1"/>
              <a:t>hak</a:t>
            </a:r>
            <a:r>
              <a:rPr lang="en-ID" sz="2200" dirty="0"/>
              <a:t>, dan </a:t>
            </a:r>
            <a:r>
              <a:rPr lang="en-ID" sz="2200" dirty="0" err="1"/>
              <a:t>kewajiban</a:t>
            </a:r>
            <a:endParaRPr lang="en-ID" sz="2200" dirty="0"/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ID" sz="2200" dirty="0" err="1"/>
              <a:t>Tenggang</a:t>
            </a:r>
            <a:r>
              <a:rPr lang="en-ID" sz="2200" dirty="0"/>
              <a:t> rasa. 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ID" sz="2200" dirty="0"/>
              <a:t>Rasa </a:t>
            </a:r>
            <a:r>
              <a:rPr lang="en-ID" sz="2200" dirty="0" err="1"/>
              <a:t>peduli</a:t>
            </a:r>
            <a:r>
              <a:rPr lang="en-ID" sz="2200" dirty="0"/>
              <a:t> </a:t>
            </a:r>
            <a:r>
              <a:rPr lang="en-ID" sz="2200" dirty="0" err="1"/>
              <a:t>kepada</a:t>
            </a:r>
            <a:r>
              <a:rPr lang="en-ID" sz="2200" dirty="0"/>
              <a:t> orang lain. 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7AC4585-2790-4FAA-ADC2-168A82514DBE}"/>
              </a:ext>
            </a:extLst>
          </p:cNvPr>
          <p:cNvGrpSpPr/>
          <p:nvPr/>
        </p:nvGrpSpPr>
        <p:grpSpPr>
          <a:xfrm>
            <a:off x="248356" y="438150"/>
            <a:ext cx="5638800" cy="1280011"/>
            <a:chOff x="248356" y="438150"/>
            <a:chExt cx="5638800" cy="1280011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807BEDC1-5171-4C74-A591-C8DF99E5B9C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356" y="438150"/>
              <a:ext cx="5638800" cy="1280011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FB46648-88B5-49B3-8C62-FF540D90DEFC}"/>
                </a:ext>
              </a:extLst>
            </p:cNvPr>
            <p:cNvSpPr txBox="1"/>
            <p:nvPr/>
          </p:nvSpPr>
          <p:spPr>
            <a:xfrm>
              <a:off x="934156" y="644186"/>
              <a:ext cx="4572000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spcBef>
                  <a:spcPts val="800"/>
                </a:spcBef>
              </a:pPr>
              <a:r>
                <a:rPr lang="en-US" sz="2400" b="1" dirty="0">
                  <a:solidFill>
                    <a:schemeClr val="bg1"/>
                  </a:solidFill>
                </a:rPr>
                <a:t>Nilai </a:t>
              </a:r>
              <a:r>
                <a:rPr lang="en-US" sz="2400" b="1" dirty="0" err="1">
                  <a:solidFill>
                    <a:schemeClr val="bg1"/>
                  </a:solidFill>
                </a:rPr>
                <a:t>luhur</a:t>
              </a:r>
              <a:r>
                <a:rPr lang="en-US" sz="2400" b="1" dirty="0">
                  <a:solidFill>
                    <a:schemeClr val="bg1"/>
                  </a:solidFill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</a:rPr>
                <a:t>dalam</a:t>
              </a:r>
              <a:r>
                <a:rPr lang="en-US" sz="2400" b="1" dirty="0">
                  <a:solidFill>
                    <a:schemeClr val="bg1"/>
                  </a:solidFill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</a:rPr>
                <a:t>sila</a:t>
              </a:r>
              <a:r>
                <a:rPr lang="en-US" sz="2400" b="1" dirty="0">
                  <a:solidFill>
                    <a:schemeClr val="bg1"/>
                  </a:solidFill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</a:rPr>
                <a:t>kedua</a:t>
              </a:r>
              <a:r>
                <a:rPr lang="en-US" sz="2400" b="1" dirty="0">
                  <a:solidFill>
                    <a:schemeClr val="bg1"/>
                  </a:solidFill>
                </a:rPr>
                <a:t> Pancasila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18036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75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75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50"/>
                            </p:stCondLst>
                            <p:childTnLst>
                              <p:par>
                                <p:cTn id="19" presetID="32" presetClass="emph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F71B0FB-2F8F-4E1C-BEBC-90C2886A32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" y="0"/>
            <a:ext cx="9142647" cy="51435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2C93899-1D7B-42DF-8DAD-0DA9F425B229}"/>
              </a:ext>
            </a:extLst>
          </p:cNvPr>
          <p:cNvSpPr txBox="1"/>
          <p:nvPr/>
        </p:nvSpPr>
        <p:spPr>
          <a:xfrm>
            <a:off x="723900" y="1912634"/>
            <a:ext cx="422910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ID" sz="2200" dirty="0" err="1"/>
              <a:t>Mengutamakan</a:t>
            </a:r>
            <a:r>
              <a:rPr lang="en-ID" sz="2200" dirty="0"/>
              <a:t> </a:t>
            </a:r>
            <a:r>
              <a:rPr lang="en-ID" sz="2200" dirty="0" err="1"/>
              <a:t>kepentingan</a:t>
            </a:r>
            <a:r>
              <a:rPr lang="en-ID" sz="2200" dirty="0"/>
              <a:t> </a:t>
            </a:r>
            <a:r>
              <a:rPr lang="en-ID" sz="2200" dirty="0" err="1"/>
              <a:t>bersama</a:t>
            </a:r>
            <a:r>
              <a:rPr lang="en-ID" sz="2200" dirty="0"/>
              <a:t>.</a:t>
            </a: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ID" sz="2200" dirty="0" err="1"/>
              <a:t>Menjalin</a:t>
            </a:r>
            <a:r>
              <a:rPr lang="en-ID" sz="2200" dirty="0"/>
              <a:t> </a:t>
            </a:r>
            <a:r>
              <a:rPr lang="en-ID" sz="2200" dirty="0" err="1"/>
              <a:t>persatuan</a:t>
            </a:r>
            <a:r>
              <a:rPr lang="en-ID" sz="2200" dirty="0"/>
              <a:t> dan </a:t>
            </a:r>
            <a:r>
              <a:rPr lang="en-ID" sz="2200" dirty="0" err="1"/>
              <a:t>kesatuan</a:t>
            </a:r>
            <a:r>
              <a:rPr lang="en-ID" sz="2200" dirty="0"/>
              <a:t>.</a:t>
            </a: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ID" sz="2200" dirty="0" err="1"/>
              <a:t>Cinta</a:t>
            </a:r>
            <a:r>
              <a:rPr lang="en-ID" sz="2200" dirty="0"/>
              <a:t> </a:t>
            </a:r>
            <a:r>
              <a:rPr lang="en-ID" sz="2200" dirty="0" err="1"/>
              <a:t>tanah</a:t>
            </a:r>
            <a:r>
              <a:rPr lang="en-ID" sz="2200" dirty="0"/>
              <a:t> air. 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9A3977A-D0BB-4A99-93FA-0821E35F852F}"/>
              </a:ext>
            </a:extLst>
          </p:cNvPr>
          <p:cNvGrpSpPr/>
          <p:nvPr/>
        </p:nvGrpSpPr>
        <p:grpSpPr>
          <a:xfrm>
            <a:off x="533400" y="285750"/>
            <a:ext cx="5638800" cy="1219200"/>
            <a:chOff x="533400" y="285750"/>
            <a:chExt cx="5638800" cy="121920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0272BC16-3874-4491-BC67-6ADA75698AB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400" y="285750"/>
              <a:ext cx="5638800" cy="1219200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92F5CB4-5684-4808-AFE7-33F866308B67}"/>
                </a:ext>
              </a:extLst>
            </p:cNvPr>
            <p:cNvSpPr txBox="1"/>
            <p:nvPr/>
          </p:nvSpPr>
          <p:spPr>
            <a:xfrm>
              <a:off x="1143000" y="480223"/>
              <a:ext cx="4572000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spcBef>
                  <a:spcPts val="800"/>
                </a:spcBef>
              </a:pPr>
              <a:r>
                <a:rPr lang="en-US" sz="2400" b="1" dirty="0">
                  <a:solidFill>
                    <a:schemeClr val="bg1"/>
                  </a:solidFill>
                </a:rPr>
                <a:t>Nilai </a:t>
              </a:r>
              <a:r>
                <a:rPr lang="en-US" sz="2400" b="1" dirty="0" err="1">
                  <a:solidFill>
                    <a:schemeClr val="bg1"/>
                  </a:solidFill>
                </a:rPr>
                <a:t>luhur</a:t>
              </a:r>
              <a:r>
                <a:rPr lang="en-US" sz="2400" b="1" dirty="0">
                  <a:solidFill>
                    <a:schemeClr val="bg1"/>
                  </a:solidFill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</a:rPr>
                <a:t>dalam</a:t>
              </a:r>
              <a:r>
                <a:rPr lang="en-US" sz="2400" b="1" dirty="0">
                  <a:solidFill>
                    <a:schemeClr val="bg1"/>
                  </a:solidFill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</a:rPr>
                <a:t>sila</a:t>
              </a:r>
              <a:r>
                <a:rPr lang="en-US" sz="2400" b="1" dirty="0">
                  <a:solidFill>
                    <a:schemeClr val="bg1"/>
                  </a:solidFill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</a:rPr>
                <a:t>ketiga</a:t>
              </a:r>
              <a:r>
                <a:rPr lang="en-US" sz="2400" b="1" dirty="0">
                  <a:solidFill>
                    <a:schemeClr val="bg1"/>
                  </a:solidFill>
                </a:rPr>
                <a:t> Pancasila</a:t>
              </a: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85E35EF9-88AD-4EC7-890F-0999EF7C051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4425" y="1584332"/>
            <a:ext cx="4127173" cy="2903371"/>
          </a:xfrm>
          <a:prstGeom prst="rect">
            <a:avLst/>
          </a:prstGeom>
        </p:spPr>
      </p:pic>
      <p:pic>
        <p:nvPicPr>
          <p:cNvPr id="12" name="Picture 2" descr="E:\ELISA\ERLANGGA LISA\2017\TEMPLATE PPT\SD Buping Tematik Terpadu K13N\SD Buping Tematik Terpadu K13N banner.png">
            <a:extLst>
              <a:ext uri="{FF2B5EF4-FFF2-40B4-BE49-F238E27FC236}">
                <a16:creationId xmlns:a16="http://schemas.microsoft.com/office/drawing/2014/main" id="{357908B9-691B-4662-96F7-D953E48EF8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18608"/>
            <a:ext cx="9144000" cy="83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6937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50"/>
                            </p:stCondLst>
                            <p:childTnLst>
                              <p:par>
                                <p:cTn id="19" presetID="32" presetClass="emph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B54442D-12DD-451B-82D4-F41A462BCA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8" y="0"/>
            <a:ext cx="9144000" cy="173881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6ED83B5-1163-4B4B-82FB-05F6ADC1D0C5}"/>
              </a:ext>
            </a:extLst>
          </p:cNvPr>
          <p:cNvSpPr txBox="1"/>
          <p:nvPr/>
        </p:nvSpPr>
        <p:spPr>
          <a:xfrm>
            <a:off x="533400" y="2013928"/>
            <a:ext cx="48006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ID" sz="2200" dirty="0" err="1"/>
              <a:t>Mengutamakan</a:t>
            </a:r>
            <a:r>
              <a:rPr lang="en-ID" sz="2200" dirty="0"/>
              <a:t> </a:t>
            </a:r>
            <a:r>
              <a:rPr lang="en-ID" sz="2200" dirty="0" err="1"/>
              <a:t>musyawarah</a:t>
            </a:r>
            <a:r>
              <a:rPr lang="en-ID" sz="2200" dirty="0"/>
              <a:t> </a:t>
            </a:r>
            <a:r>
              <a:rPr lang="en-ID" sz="2200" dirty="0" err="1"/>
              <a:t>dalam</a:t>
            </a:r>
            <a:r>
              <a:rPr lang="en-ID" sz="2200" dirty="0"/>
              <a:t> </a:t>
            </a:r>
            <a:r>
              <a:rPr lang="en-ID" sz="2200" dirty="0" err="1"/>
              <a:t>membuat</a:t>
            </a:r>
            <a:r>
              <a:rPr lang="en-ID" sz="2200" dirty="0"/>
              <a:t> </a:t>
            </a:r>
            <a:r>
              <a:rPr lang="en-ID" sz="2200" dirty="0" err="1"/>
              <a:t>keputusan</a:t>
            </a:r>
            <a:r>
              <a:rPr lang="en-ID" sz="2200" dirty="0"/>
              <a:t> </a:t>
            </a:r>
            <a:r>
              <a:rPr lang="en-ID" sz="2200" dirty="0" err="1"/>
              <a:t>bersama</a:t>
            </a:r>
            <a:r>
              <a:rPr lang="en-ID" sz="2200" dirty="0"/>
              <a:t>. 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ID" sz="2200" dirty="0" err="1"/>
              <a:t>Menghormati</a:t>
            </a:r>
            <a:r>
              <a:rPr lang="en-ID" sz="2200" dirty="0"/>
              <a:t> </a:t>
            </a:r>
            <a:r>
              <a:rPr lang="en-ID" sz="2200" dirty="0" err="1"/>
              <a:t>perbedaan</a:t>
            </a:r>
            <a:r>
              <a:rPr lang="en-ID" sz="2200" dirty="0"/>
              <a:t> </a:t>
            </a:r>
            <a:r>
              <a:rPr lang="en-ID" sz="2200" dirty="0" err="1"/>
              <a:t>pendapat</a:t>
            </a:r>
            <a:r>
              <a:rPr lang="en-ID" sz="2200" dirty="0"/>
              <a:t>. 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A72B6F2-6931-4972-8164-A872455E914A}"/>
              </a:ext>
            </a:extLst>
          </p:cNvPr>
          <p:cNvGrpSpPr/>
          <p:nvPr/>
        </p:nvGrpSpPr>
        <p:grpSpPr>
          <a:xfrm>
            <a:off x="381000" y="285750"/>
            <a:ext cx="5638800" cy="1203811"/>
            <a:chOff x="381000" y="438150"/>
            <a:chExt cx="5638800" cy="1203811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7B055124-C582-465F-BBC5-3A7A804E970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000" y="438150"/>
              <a:ext cx="5638800" cy="1203811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1063FFA-DA63-43F5-9293-92EFE59D51FF}"/>
                </a:ext>
              </a:extLst>
            </p:cNvPr>
            <p:cNvSpPr txBox="1"/>
            <p:nvPr/>
          </p:nvSpPr>
          <p:spPr>
            <a:xfrm>
              <a:off x="1066800" y="586456"/>
              <a:ext cx="4267200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spcBef>
                  <a:spcPts val="800"/>
                </a:spcBef>
              </a:pPr>
              <a:r>
                <a:rPr lang="en-US" sz="2400" b="1" dirty="0">
                  <a:solidFill>
                    <a:schemeClr val="bg1"/>
                  </a:solidFill>
                </a:rPr>
                <a:t>Nilai </a:t>
              </a:r>
              <a:r>
                <a:rPr lang="en-US" sz="2400" b="1" dirty="0" err="1">
                  <a:solidFill>
                    <a:schemeClr val="bg1"/>
                  </a:solidFill>
                </a:rPr>
                <a:t>luhur</a:t>
              </a:r>
              <a:r>
                <a:rPr lang="en-US" sz="2400" b="1" dirty="0">
                  <a:solidFill>
                    <a:schemeClr val="bg1"/>
                  </a:solidFill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</a:rPr>
                <a:t>dalam</a:t>
              </a:r>
              <a:r>
                <a:rPr lang="en-US" sz="2400" b="1" dirty="0">
                  <a:solidFill>
                    <a:schemeClr val="bg1"/>
                  </a:solidFill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</a:rPr>
                <a:t>sila</a:t>
              </a:r>
              <a:r>
                <a:rPr lang="en-US" sz="2400" b="1" dirty="0">
                  <a:solidFill>
                    <a:schemeClr val="bg1"/>
                  </a:solidFill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</a:rPr>
                <a:t>keempat</a:t>
              </a:r>
              <a:r>
                <a:rPr lang="en-US" sz="2400" b="1" dirty="0">
                  <a:solidFill>
                    <a:schemeClr val="bg1"/>
                  </a:solidFill>
                </a:rPr>
                <a:t> Pancasila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05673280-8D79-4004-AAB4-5853FABA244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1586188"/>
            <a:ext cx="4106867" cy="2903371"/>
          </a:xfrm>
          <a:prstGeom prst="rect">
            <a:avLst/>
          </a:prstGeom>
        </p:spPr>
      </p:pic>
      <p:pic>
        <p:nvPicPr>
          <p:cNvPr id="2" name="Picture 2" descr="E:\ELISA\ERLANGGA LISA\2017\TEMPLATE PPT\SD Buping Tematik Terpadu K13N\SD Buping Tematik Terpadu K13N banner.png">
            <a:extLst>
              <a:ext uri="{FF2B5EF4-FFF2-40B4-BE49-F238E27FC236}">
                <a16:creationId xmlns:a16="http://schemas.microsoft.com/office/drawing/2014/main" id="{463E13B8-CD09-4E5B-A2CA-8D4EF6AA81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18608"/>
            <a:ext cx="9144000" cy="83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7447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75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75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375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ACDA1BD-AD44-4167-BE4E-E2F3B8DD11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" y="0"/>
            <a:ext cx="9142647" cy="51435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AB30F2E-EF4C-481E-A259-A8780965A3A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6" t="15602" r="13599" b="6268"/>
          <a:stretch/>
        </p:blipFill>
        <p:spPr>
          <a:xfrm>
            <a:off x="5105399" y="1885950"/>
            <a:ext cx="3886201" cy="267109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7CF589D-E9AA-4A48-9C9B-7A423A374155}"/>
              </a:ext>
            </a:extLst>
          </p:cNvPr>
          <p:cNvSpPr txBox="1"/>
          <p:nvPr/>
        </p:nvSpPr>
        <p:spPr>
          <a:xfrm>
            <a:off x="609600" y="2019573"/>
            <a:ext cx="4319171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ID" sz="2200" dirty="0" err="1"/>
              <a:t>Bersikap</a:t>
            </a:r>
            <a:r>
              <a:rPr lang="en-ID" sz="2200" dirty="0"/>
              <a:t> </a:t>
            </a:r>
            <a:r>
              <a:rPr lang="en-ID" sz="2200" dirty="0" err="1"/>
              <a:t>adil</a:t>
            </a:r>
            <a:r>
              <a:rPr lang="en-ID" sz="2200" dirty="0"/>
              <a:t> </a:t>
            </a:r>
            <a:r>
              <a:rPr lang="en-ID" sz="2200" dirty="0" err="1"/>
              <a:t>dengan</a:t>
            </a:r>
            <a:r>
              <a:rPr lang="en-ID" sz="2200" dirty="0"/>
              <a:t> </a:t>
            </a:r>
            <a:r>
              <a:rPr lang="en-ID" sz="2200" dirty="0" err="1"/>
              <a:t>menjaga</a:t>
            </a:r>
            <a:r>
              <a:rPr lang="en-ID" sz="2200" dirty="0"/>
              <a:t> </a:t>
            </a:r>
            <a:r>
              <a:rPr lang="en-ID" sz="2200" dirty="0" err="1"/>
              <a:t>keseimbangan</a:t>
            </a:r>
            <a:r>
              <a:rPr lang="en-ID" sz="2200" dirty="0"/>
              <a:t> </a:t>
            </a:r>
            <a:r>
              <a:rPr lang="en-ID" sz="2200" dirty="0" err="1"/>
              <a:t>antara</a:t>
            </a:r>
            <a:r>
              <a:rPr lang="en-ID" sz="2200" dirty="0"/>
              <a:t> </a:t>
            </a:r>
            <a:r>
              <a:rPr lang="en-ID" sz="2200" dirty="0" err="1"/>
              <a:t>hak</a:t>
            </a:r>
            <a:r>
              <a:rPr lang="en-ID" sz="2200" dirty="0"/>
              <a:t> dan </a:t>
            </a:r>
            <a:r>
              <a:rPr lang="en-ID" sz="2200" dirty="0" err="1"/>
              <a:t>kewajiban</a:t>
            </a:r>
            <a:r>
              <a:rPr lang="en-ID" sz="2200" dirty="0"/>
              <a:t>. 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ID" sz="2200" dirty="0" err="1"/>
              <a:t>Menghargai</a:t>
            </a:r>
            <a:r>
              <a:rPr lang="en-ID" sz="2200" dirty="0"/>
              <a:t> </a:t>
            </a:r>
            <a:r>
              <a:rPr lang="en-ID" sz="2200" dirty="0" err="1"/>
              <a:t>hasil</a:t>
            </a:r>
            <a:r>
              <a:rPr lang="en-ID" sz="2200" dirty="0"/>
              <a:t> </a:t>
            </a:r>
            <a:r>
              <a:rPr lang="en-ID" sz="2200" dirty="0" err="1"/>
              <a:t>karya</a:t>
            </a:r>
            <a:r>
              <a:rPr lang="en-ID" sz="2200" dirty="0"/>
              <a:t> orang lain.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D417E1E-9834-435E-ABBB-AB2F3F5403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38150"/>
            <a:ext cx="5638800" cy="1143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2D2B2E3-D000-49C3-BB6D-0E2559110B63}"/>
              </a:ext>
            </a:extLst>
          </p:cNvPr>
          <p:cNvSpPr txBox="1"/>
          <p:nvPr/>
        </p:nvSpPr>
        <p:spPr>
          <a:xfrm>
            <a:off x="1066800" y="586456"/>
            <a:ext cx="42672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800"/>
              </a:spcBef>
            </a:pPr>
            <a:r>
              <a:rPr lang="en-US" sz="2400" b="1" dirty="0">
                <a:solidFill>
                  <a:schemeClr val="bg1"/>
                </a:solidFill>
              </a:rPr>
              <a:t>Nilai </a:t>
            </a:r>
            <a:r>
              <a:rPr lang="en-US" sz="2400" b="1" dirty="0" err="1">
                <a:solidFill>
                  <a:schemeClr val="bg1"/>
                </a:solidFill>
              </a:rPr>
              <a:t>luhur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dalam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sila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kelima</a:t>
            </a:r>
            <a:r>
              <a:rPr lang="en-US" sz="2400" b="1" dirty="0">
                <a:solidFill>
                  <a:schemeClr val="bg1"/>
                </a:solidFill>
              </a:rPr>
              <a:t> Pancasila</a:t>
            </a:r>
          </a:p>
        </p:txBody>
      </p:sp>
      <p:pic>
        <p:nvPicPr>
          <p:cNvPr id="2" name="Picture 2" descr="E:\ELISA\ERLANGGA LISA\2017\TEMPLATE PPT\SD Buping Tematik Terpadu K13N\SD Buping Tematik Terpadu K13N banner.png">
            <a:extLst>
              <a:ext uri="{FF2B5EF4-FFF2-40B4-BE49-F238E27FC236}">
                <a16:creationId xmlns:a16="http://schemas.microsoft.com/office/drawing/2014/main" id="{536A1F91-91F3-4D61-A9A5-61CA582985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18608"/>
            <a:ext cx="9144000" cy="83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peech Bubble: Oval 4">
            <a:extLst>
              <a:ext uri="{FF2B5EF4-FFF2-40B4-BE49-F238E27FC236}">
                <a16:creationId xmlns:a16="http://schemas.microsoft.com/office/drawing/2014/main" id="{220A0FEB-DB9F-4ED2-AB3A-2BEAFEBCF454}"/>
              </a:ext>
            </a:extLst>
          </p:cNvPr>
          <p:cNvSpPr/>
          <p:nvPr/>
        </p:nvSpPr>
        <p:spPr>
          <a:xfrm>
            <a:off x="6334357" y="1162138"/>
            <a:ext cx="1891129" cy="835025"/>
          </a:xfrm>
          <a:prstGeom prst="wedgeEllipseCallout">
            <a:avLst>
              <a:gd name="adj1" fmla="val 23801"/>
              <a:gd name="adj2" fmla="val 79610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Wah, </a:t>
            </a:r>
            <a:r>
              <a:rPr lang="en-US" sz="1600" dirty="0" err="1"/>
              <a:t>kamu</a:t>
            </a:r>
            <a:r>
              <a:rPr lang="en-US" sz="1600" dirty="0"/>
              <a:t> </a:t>
            </a:r>
            <a:r>
              <a:rPr lang="en-US" sz="1600" dirty="0" err="1"/>
              <a:t>hebat</a:t>
            </a:r>
            <a:r>
              <a:rPr lang="en-US" sz="1600" dirty="0"/>
              <a:t> </a:t>
            </a:r>
            <a:r>
              <a:rPr lang="en-US" sz="1600" dirty="0" err="1"/>
              <a:t>sekali</a:t>
            </a:r>
            <a:r>
              <a:rPr lang="en-US" sz="1600" dirty="0"/>
              <a:t>.</a:t>
            </a:r>
            <a:endParaRPr lang="en-ID" sz="1600" dirty="0"/>
          </a:p>
        </p:txBody>
      </p:sp>
    </p:spTree>
    <p:extLst>
      <p:ext uri="{BB962C8B-B14F-4D97-AF65-F5344CB8AC3E}">
        <p14:creationId xmlns:p14="http://schemas.microsoft.com/office/powerpoint/2010/main" val="3331737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5F95268-9062-404C-876F-3476DCFA23C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666750"/>
            <a:ext cx="1875845" cy="3864387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-1" y="0"/>
            <a:ext cx="5105401" cy="666750"/>
            <a:chOff x="-1" y="0"/>
            <a:chExt cx="5105401" cy="666750"/>
          </a:xfrm>
        </p:grpSpPr>
        <p:pic>
          <p:nvPicPr>
            <p:cNvPr id="16" name="Picture 15" descr="E:\ELISA\PPT ESPS\2016\ESPS edisi kurnas\PERINTILAN ESPS KURNAS\pita label 5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" y="0"/>
              <a:ext cx="5105401" cy="666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Rectangle 16"/>
            <p:cNvSpPr/>
            <p:nvPr/>
          </p:nvSpPr>
          <p:spPr>
            <a:xfrm>
              <a:off x="228600" y="44904"/>
              <a:ext cx="472440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200" dirty="0" err="1">
                  <a:solidFill>
                    <a:schemeClr val="bg1"/>
                  </a:solidFill>
                  <a:latin typeface="Arial Rounded MT Bold" pitchFamily="34" charset="0"/>
                </a:rPr>
                <a:t>Materi</a:t>
              </a:r>
              <a:r>
                <a:rPr lang="en-US" sz="3200" dirty="0">
                  <a:solidFill>
                    <a:schemeClr val="bg1"/>
                  </a:solidFill>
                  <a:latin typeface="Arial Rounded MT Bold" pitchFamily="34" charset="0"/>
                </a:rPr>
                <a:t> Inti </a:t>
              </a:r>
              <a:r>
                <a:rPr lang="en-US" sz="3200" dirty="0" err="1">
                  <a:solidFill>
                    <a:schemeClr val="bg1"/>
                  </a:solidFill>
                  <a:latin typeface="Arial Rounded MT Bold" pitchFamily="34" charset="0"/>
                </a:rPr>
                <a:t>Subtema</a:t>
              </a:r>
              <a:r>
                <a:rPr lang="en-US" sz="3200" dirty="0">
                  <a:solidFill>
                    <a:schemeClr val="bg1"/>
                  </a:solidFill>
                  <a:latin typeface="Arial Rounded MT Bold" pitchFamily="34" charset="0"/>
                </a:rPr>
                <a:t> 2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7779606" y="206636"/>
            <a:ext cx="1143000" cy="417731"/>
            <a:chOff x="7772400" y="57150"/>
            <a:chExt cx="1143000" cy="417731"/>
          </a:xfrm>
        </p:grpSpPr>
        <p:sp>
          <p:nvSpPr>
            <p:cNvPr id="19" name="Rounded Rectangle 18"/>
            <p:cNvSpPr/>
            <p:nvPr/>
          </p:nvSpPr>
          <p:spPr>
            <a:xfrm>
              <a:off x="7772400" y="57150"/>
              <a:ext cx="1143000" cy="417731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7852716" y="81864"/>
              <a:ext cx="9967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KD 3.1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DFA53845-AAF4-44D8-884A-1FAA5F73C8BE}"/>
              </a:ext>
            </a:extLst>
          </p:cNvPr>
          <p:cNvGrpSpPr/>
          <p:nvPr/>
        </p:nvGrpSpPr>
        <p:grpSpPr>
          <a:xfrm>
            <a:off x="381000" y="1123950"/>
            <a:ext cx="5257800" cy="3074837"/>
            <a:chOff x="381000" y="1123950"/>
            <a:chExt cx="5257800" cy="3074837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888A0362-B803-41AC-AB2A-4BAB2D57E7B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3150" b="49660"/>
            <a:stretch/>
          </p:blipFill>
          <p:spPr>
            <a:xfrm>
              <a:off x="381000" y="1123950"/>
              <a:ext cx="5254860" cy="3074837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718A45F-4D11-4AED-ACB4-B59EB1A733EA}"/>
                </a:ext>
              </a:extLst>
            </p:cNvPr>
            <p:cNvSpPr txBox="1"/>
            <p:nvPr/>
          </p:nvSpPr>
          <p:spPr>
            <a:xfrm>
              <a:off x="533399" y="1657350"/>
              <a:ext cx="5105401" cy="224676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spcAft>
                  <a:spcPts val="2400"/>
                </a:spcAft>
              </a:pPr>
              <a:r>
                <a:rPr lang="en-ID" sz="2400" dirty="0"/>
                <a:t>Pancasila </a:t>
              </a:r>
              <a:r>
                <a:rPr lang="en-ID" sz="2400" dirty="0" err="1"/>
                <a:t>merupakan</a:t>
              </a:r>
              <a:r>
                <a:rPr lang="en-ID" sz="2400" dirty="0"/>
                <a:t> </a:t>
              </a:r>
              <a:r>
                <a:rPr lang="en-ID" sz="2400" dirty="0" err="1"/>
                <a:t>pedoman</a:t>
              </a:r>
              <a:r>
                <a:rPr lang="en-ID" sz="2400" dirty="0"/>
                <a:t> </a:t>
              </a:r>
              <a:r>
                <a:rPr lang="en-ID" sz="2400" dirty="0" err="1"/>
                <a:t>hidup</a:t>
              </a:r>
              <a:r>
                <a:rPr lang="en-ID" sz="2400" dirty="0"/>
                <a:t> </a:t>
              </a:r>
              <a:r>
                <a:rPr lang="en-ID" sz="2400" dirty="0" err="1"/>
                <a:t>bangsa</a:t>
              </a:r>
              <a:r>
                <a:rPr lang="en-ID" sz="2400" dirty="0"/>
                <a:t> Indonesia. </a:t>
              </a:r>
            </a:p>
            <a:p>
              <a:pPr>
                <a:spcAft>
                  <a:spcPts val="2400"/>
                </a:spcAft>
              </a:pPr>
              <a:r>
                <a:rPr lang="en-ID" sz="2400" dirty="0" err="1"/>
                <a:t>Perilaku</a:t>
              </a:r>
              <a:r>
                <a:rPr lang="en-ID" sz="2400" dirty="0"/>
                <a:t> dan </a:t>
              </a:r>
              <a:r>
                <a:rPr lang="en-ID" sz="2400" dirty="0" err="1"/>
                <a:t>sikap</a:t>
              </a:r>
              <a:r>
                <a:rPr lang="en-ID" sz="2400" dirty="0"/>
                <a:t> </a:t>
              </a:r>
              <a:r>
                <a:rPr lang="en-ID" sz="2400" dirty="0" err="1"/>
                <a:t>masyarakatnya</a:t>
              </a:r>
              <a:r>
                <a:rPr lang="en-ID" sz="2400" dirty="0"/>
                <a:t> </a:t>
              </a:r>
              <a:r>
                <a:rPr lang="en-ID" sz="2400" dirty="0" err="1"/>
                <a:t>harus</a:t>
              </a:r>
              <a:r>
                <a:rPr lang="en-ID" sz="2400" dirty="0"/>
                <a:t> </a:t>
              </a:r>
              <a:r>
                <a:rPr lang="en-ID" sz="2400" dirty="0" err="1"/>
                <a:t>mencerminkan</a:t>
              </a:r>
              <a:r>
                <a:rPr lang="en-ID" sz="2400" dirty="0"/>
                <a:t> </a:t>
              </a:r>
              <a:r>
                <a:rPr lang="en-ID" sz="2400" dirty="0" err="1"/>
                <a:t>nilai-nilai</a:t>
              </a:r>
              <a:r>
                <a:rPr lang="en-ID" sz="2400" dirty="0"/>
                <a:t> </a:t>
              </a:r>
              <a:r>
                <a:rPr lang="en-ID" sz="2400" dirty="0" err="1"/>
                <a:t>luhur</a:t>
              </a:r>
              <a:r>
                <a:rPr lang="en-ID" sz="2400" dirty="0"/>
                <a:t> Pancasila.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41129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Custom 1">
      <a:majorFont>
        <a:latin typeface="Berlin Sans FB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1114</TotalTime>
  <Words>416</Words>
  <Application>Microsoft Office PowerPoint</Application>
  <PresentationFormat>On-screen Show (16:9)</PresentationFormat>
  <Paragraphs>69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Arial Rounded MT Bold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Elisa Putri Andini</dc:creator>
  <cp:lastModifiedBy>Alo-Putra_Yudha</cp:lastModifiedBy>
  <cp:revision>201</cp:revision>
  <cp:lastPrinted>2017-01-26T08:40:59Z</cp:lastPrinted>
  <dcterms:created xsi:type="dcterms:W3CDTF">2016-06-25T05:09:46Z</dcterms:created>
  <dcterms:modified xsi:type="dcterms:W3CDTF">2020-09-27T14:16:33Z</dcterms:modified>
</cp:coreProperties>
</file>