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08/08/2021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08/08/2021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08/08/2021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08/08/2021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08/08/2021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F931100-EDE5-45A2-B76A-F581E8419CBF}" type="datetimeFigureOut">
              <a:rPr lang="id-ID" smtClean="0"/>
              <a:t>08/08/2021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08/08/2021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08/08/2021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08/08/2021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08/08/2021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F931100-EDE5-45A2-B76A-F581E8419CBF}" type="datetimeFigureOut">
              <a:rPr lang="id-ID" smtClean="0"/>
              <a:t>08/08/2021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F931100-EDE5-45A2-B76A-F581E8419CBF}" type="datetimeFigureOut">
              <a:rPr lang="id-ID" smtClean="0"/>
              <a:t>08/08/2021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4000" dirty="0" smtClean="0"/>
              <a:t>KD 3.2 Dan 4.2</a:t>
            </a:r>
            <a:endParaRPr lang="id-ID" sz="4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SPdP Kelas 4 Tema 2 Subtema 2 dan 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6753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Lagu Birama 4/4</a:t>
            </a:r>
            <a:endParaRPr lang="id-ID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337520"/>
            <a:ext cx="5184576" cy="5259832"/>
          </a:xfrm>
        </p:spPr>
      </p:pic>
    </p:spTree>
    <p:extLst>
      <p:ext uri="{BB962C8B-B14F-4D97-AF65-F5344CB8AC3E}">
        <p14:creationId xmlns:p14="http://schemas.microsoft.com/office/powerpoint/2010/main" val="4027538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08920"/>
            <a:ext cx="8534400" cy="1046984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rgbClr val="FF0000"/>
                </a:solidFill>
              </a:rPr>
              <a:t>Tema 2 Subtema 3</a:t>
            </a:r>
            <a:endParaRPr lang="id-ID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360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Menyanyi Secara Berkelompok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b="1" dirty="0"/>
              <a:t>Bernyanyi dapat dilakukan sendiri atau berkelompok.</a:t>
            </a:r>
            <a:endParaRPr lang="id-ID" dirty="0"/>
          </a:p>
          <a:p>
            <a:pPr marL="265113" indent="-265113"/>
            <a:r>
              <a:rPr lang="id-ID" b="1" dirty="0"/>
              <a:t>Dalam bernyanyi secara berkelompok </a:t>
            </a:r>
            <a:r>
              <a:rPr lang="id-ID" b="1" dirty="0" smtClean="0"/>
              <a:t>harus memperhatikan hal-hal berikut:</a:t>
            </a:r>
            <a:endParaRPr lang="id-ID" dirty="0"/>
          </a:p>
          <a:p>
            <a:pPr marL="633413" indent="-368300" fontAlgn="base"/>
            <a:r>
              <a:rPr lang="id-ID" b="1" dirty="0"/>
              <a:t>Memperhatikan tinggi rendah nada.</a:t>
            </a:r>
          </a:p>
          <a:p>
            <a:pPr marL="633413" indent="-368300" fontAlgn="base"/>
            <a:r>
              <a:rPr lang="id-ID" b="1" dirty="0"/>
              <a:t>Memperhatikan tempo.</a:t>
            </a:r>
          </a:p>
          <a:p>
            <a:pPr marL="633413" indent="-368300" fontAlgn="base"/>
            <a:r>
              <a:rPr lang="id-ID" b="1" dirty="0"/>
              <a:t>Memperhatikan dinamika lagu.</a:t>
            </a:r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74521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pPr algn="just"/>
            <a:r>
              <a:rPr lang="id-ID" dirty="0" smtClean="0">
                <a:solidFill>
                  <a:srgbClr val="FF0000"/>
                </a:solidFill>
              </a:rPr>
              <a:t>Paduan suara merupakan salah satu contoh bernyanyi secara berkelompok</a:t>
            </a:r>
            <a:endParaRPr lang="id-ID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39266"/>
            <a:ext cx="6879849" cy="416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88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Bernyanyi dengan Baik dan Benar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/>
          <a:lstStyle/>
          <a:p>
            <a:pPr algn="just"/>
            <a:r>
              <a:rPr lang="id-ID" dirty="0" smtClean="0"/>
              <a:t>Dalam bernyanyi kita perlu mengetahui teknik bernyanyi yang baik dan benar.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476500"/>
            <a:ext cx="4680519" cy="383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070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Hal-hal yang harus diperhatikan saat bernyanyi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dirty="0" smtClean="0"/>
              <a:t>Lakukan pemanasan.</a:t>
            </a:r>
          </a:p>
          <a:p>
            <a:pPr algn="just"/>
            <a:r>
              <a:rPr lang="id-ID" dirty="0" smtClean="0"/>
              <a:t>Mengatur teknik pernapasan.</a:t>
            </a:r>
          </a:p>
          <a:p>
            <a:pPr algn="just"/>
            <a:r>
              <a:rPr lang="id-ID" dirty="0"/>
              <a:t>Ada tiga jenis teknik pernapasan dalam bernyanyi yaitu pernapasan dada, </a:t>
            </a:r>
            <a:r>
              <a:rPr lang="id-ID" dirty="0" smtClean="0"/>
              <a:t>perut </a:t>
            </a:r>
            <a:r>
              <a:rPr lang="id-ID" dirty="0"/>
              <a:t>dan diafragma</a:t>
            </a:r>
            <a:r>
              <a:rPr lang="id-ID" dirty="0" smtClean="0"/>
              <a:t>.</a:t>
            </a:r>
          </a:p>
          <a:p>
            <a:pPr marL="354013" indent="0" algn="just">
              <a:buNone/>
            </a:pPr>
            <a:r>
              <a:rPr lang="id-ID" dirty="0" smtClean="0"/>
              <a:t>Teknik </a:t>
            </a:r>
            <a:r>
              <a:rPr lang="id-ID" dirty="0"/>
              <a:t>pernapasan yang baiksaat bernyanyi adalah </a:t>
            </a:r>
            <a:r>
              <a:rPr lang="id-ID" dirty="0">
                <a:solidFill>
                  <a:srgbClr val="FF0000"/>
                </a:solidFill>
              </a:rPr>
              <a:t>pernapasan diafragma</a:t>
            </a:r>
            <a:r>
              <a:rPr lang="id-ID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id-ID" dirty="0" smtClean="0"/>
              <a:t>Sikap tubuh berdiri tegap.</a:t>
            </a:r>
          </a:p>
          <a:p>
            <a:pPr algn="just"/>
            <a:r>
              <a:rPr lang="id-ID" dirty="0" smtClean="0"/>
              <a:t>Menguasai artikulasi </a:t>
            </a:r>
            <a:r>
              <a:rPr lang="id-ID" i="1" dirty="0" smtClean="0"/>
              <a:t>(mengucapkan huruf a, i, u, e, o).</a:t>
            </a:r>
          </a:p>
          <a:p>
            <a:pPr algn="just"/>
            <a:r>
              <a:rPr lang="id-ID" dirty="0" smtClean="0"/>
              <a:t>Minum air hangat dan tidak terlalu banyak mengonsumsi gorengan.</a:t>
            </a:r>
          </a:p>
          <a:p>
            <a:pPr algn="just"/>
            <a:endParaRPr lang="id-ID" i="1" dirty="0"/>
          </a:p>
          <a:p>
            <a:pPr algn="just"/>
            <a:endParaRPr lang="id-ID" dirty="0"/>
          </a:p>
          <a:p>
            <a:pPr algn="just"/>
            <a:endParaRPr lang="id-ID" dirty="0" smtClean="0"/>
          </a:p>
          <a:p>
            <a:pPr algn="just"/>
            <a:endParaRPr lang="id-ID" dirty="0" smtClean="0"/>
          </a:p>
          <a:p>
            <a:pPr marL="366713" indent="0" algn="just">
              <a:buNone/>
            </a:pPr>
            <a:endParaRPr lang="id-ID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70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420888"/>
            <a:ext cx="8534400" cy="936104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rgbClr val="FF0000"/>
                </a:solidFill>
              </a:rPr>
              <a:t>Tema 2 Subtema 2</a:t>
            </a:r>
            <a:endParaRPr lang="id-ID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808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Menyanyi Dengan Notasi Angka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d-ID" sz="3300" dirty="0"/>
              <a:t>Dalam menyanyikan sebuah lagu, simbol nada tidak hanya diwujudkan dengan not angka, tetapi juga dapat dengan not balok.</a:t>
            </a:r>
          </a:p>
          <a:p>
            <a:pPr algn="just"/>
            <a:r>
              <a:rPr lang="id-ID" sz="3300" b="1" dirty="0"/>
              <a:t>Not angka </a:t>
            </a:r>
            <a:r>
              <a:rPr lang="id-ID" sz="3300" dirty="0"/>
              <a:t>adalah not yang dilambangkan dengan </a:t>
            </a:r>
            <a:r>
              <a:rPr lang="id-ID" sz="3300" dirty="0" smtClean="0"/>
              <a:t>angka-angka.</a:t>
            </a:r>
          </a:p>
          <a:p>
            <a:pPr algn="just"/>
            <a:r>
              <a:rPr lang="id-ID" sz="3300" b="1" dirty="0"/>
              <a:t>N</a:t>
            </a:r>
            <a:r>
              <a:rPr lang="id-ID" sz="3300" b="1" dirty="0" smtClean="0"/>
              <a:t>ot </a:t>
            </a:r>
            <a:r>
              <a:rPr lang="id-ID" sz="3300" b="1" dirty="0"/>
              <a:t>balok </a:t>
            </a:r>
            <a:r>
              <a:rPr lang="id-ID" sz="3300" dirty="0"/>
              <a:t>adalah not yang dilambangkan dengan </a:t>
            </a:r>
            <a:r>
              <a:rPr lang="id-ID" sz="3300" dirty="0" smtClean="0"/>
              <a:t>gambar.</a:t>
            </a:r>
          </a:p>
          <a:p>
            <a:pPr algn="just"/>
            <a:r>
              <a:rPr lang="id-ID" sz="3300" dirty="0"/>
              <a:t>Pada dasarnya, baik not angka atau not balok berfungsi untuk mempermudah dalam mempelajari sebuah lagu.</a:t>
            </a:r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3607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224736"/>
          </a:xfrm>
        </p:spPr>
        <p:txBody>
          <a:bodyPr>
            <a:normAutofit/>
          </a:bodyPr>
          <a:lstStyle/>
          <a:p>
            <a:r>
              <a:rPr lang="id-ID" dirty="0" smtClean="0"/>
              <a:t>Perhatikan not angka dan not balok berikut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786" y="1609683"/>
            <a:ext cx="7405638" cy="318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524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Pola Irama dan Ketukan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pPr algn="just" fontAlgn="base"/>
            <a:r>
              <a:rPr lang="id-ID" sz="2800" dirty="0" smtClean="0"/>
              <a:t>Irama adalah </a:t>
            </a:r>
            <a:r>
              <a:rPr lang="id-ID" sz="2800" dirty="0"/>
              <a:t>rangkaian bunyi yang teratur.</a:t>
            </a:r>
          </a:p>
          <a:p>
            <a:pPr algn="just" fontAlgn="base"/>
            <a:r>
              <a:rPr lang="id-ID" sz="2800" dirty="0"/>
              <a:t>Pola </a:t>
            </a:r>
            <a:r>
              <a:rPr lang="id-ID" sz="2800" dirty="0" smtClean="0"/>
              <a:t>irama adalah </a:t>
            </a:r>
            <a:r>
              <a:rPr lang="id-ID" sz="2800" dirty="0"/>
              <a:t>panjang pendeknya bunyi sebuah lagu. </a:t>
            </a:r>
          </a:p>
          <a:p>
            <a:pPr algn="just" fontAlgn="base"/>
            <a:r>
              <a:rPr lang="id-ID" sz="2800" dirty="0"/>
              <a:t>Pola </a:t>
            </a:r>
            <a:r>
              <a:rPr lang="id-ID" sz="2800" dirty="0" smtClean="0"/>
              <a:t>terbentuk dari </a:t>
            </a:r>
            <a:r>
              <a:rPr lang="id-ID" sz="2800" dirty="0"/>
              <a:t>bunyi nada yang teratur dan berulang-ulang. </a:t>
            </a:r>
          </a:p>
          <a:p>
            <a:pPr algn="just" fontAlgn="base"/>
            <a:r>
              <a:rPr lang="id-ID" sz="2800" dirty="0"/>
              <a:t>Panjang pendek </a:t>
            </a:r>
            <a:r>
              <a:rPr lang="id-ID" sz="2800" dirty="0" smtClean="0"/>
              <a:t>bunyi</a:t>
            </a:r>
            <a:r>
              <a:rPr lang="id-ID" sz="2800" dirty="0"/>
              <a:t> </a:t>
            </a:r>
            <a:r>
              <a:rPr lang="id-ID" sz="2800" dirty="0" smtClean="0"/>
              <a:t>atau nada </a:t>
            </a:r>
            <a:r>
              <a:rPr lang="id-ID" sz="2800" dirty="0"/>
              <a:t>dihitung berdasarkan ketukan.</a:t>
            </a:r>
          </a:p>
          <a:p>
            <a:r>
              <a:rPr lang="id-ID" sz="2800" dirty="0" smtClean="0"/>
              <a:t>Ketukan-ketukan tersebut disajikan dalam bentuk birama.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49573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d-ID" dirty="0"/>
              <a:t>Biasanya birama ditempatkan pada awal musik serta tanda birama berisi dua angka atas dan </a:t>
            </a:r>
            <a:r>
              <a:rPr lang="id-ID" dirty="0" smtClean="0"/>
              <a:t>bawah.</a:t>
            </a:r>
          </a:p>
          <a:p>
            <a:pPr algn="just"/>
            <a:r>
              <a:rPr lang="id-ID" dirty="0" smtClean="0"/>
              <a:t>Angka </a:t>
            </a:r>
            <a:r>
              <a:rPr lang="id-ID" dirty="0"/>
              <a:t>yang di atas </a:t>
            </a:r>
            <a:r>
              <a:rPr lang="id-ID" dirty="0" smtClean="0"/>
              <a:t>menunjukkan jumlah ketukan pada tiap ruas birama, sedangkan angka yang dibawah menunjukkan satuan nilai not yang dijadikan sebagai patokan tempo.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911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/>
          </a:bodyPr>
          <a:lstStyle/>
          <a:p>
            <a:pPr algn="l"/>
            <a:r>
              <a:rPr lang="id-ID" dirty="0" smtClean="0"/>
              <a:t>Pola Irama dalam lagu umumnya 2/4, 3/4, 4/4, 6/8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182216"/>
          </a:xfrm>
        </p:spPr>
        <p:txBody>
          <a:bodyPr>
            <a:normAutofit/>
          </a:bodyPr>
          <a:lstStyle/>
          <a:p>
            <a:r>
              <a:rPr lang="id-ID" dirty="0"/>
              <a:t>Birama </a:t>
            </a:r>
            <a:r>
              <a:rPr lang="id-ID" dirty="0" smtClean="0"/>
              <a:t>2/4, artinya tiap birama </a:t>
            </a:r>
            <a:r>
              <a:rPr lang="id-ID" dirty="0"/>
              <a:t>memiliki 2 </a:t>
            </a:r>
            <a:r>
              <a:rPr lang="id-ID" dirty="0" smtClean="0"/>
              <a:t>ketukan. Contoh </a:t>
            </a:r>
            <a:r>
              <a:rPr lang="id-ID" dirty="0"/>
              <a:t>: | 3  5 | 3  2 </a:t>
            </a:r>
            <a:r>
              <a:rPr lang="id-ID" dirty="0" smtClean="0"/>
              <a:t>|</a:t>
            </a:r>
          </a:p>
          <a:p>
            <a:r>
              <a:rPr lang="id-ID" dirty="0"/>
              <a:t>Birama </a:t>
            </a:r>
            <a:r>
              <a:rPr lang="id-ID" dirty="0" smtClean="0"/>
              <a:t>3/4, artinya </a:t>
            </a:r>
            <a:r>
              <a:rPr lang="id-ID" dirty="0"/>
              <a:t>tiap birama memiliki </a:t>
            </a:r>
            <a:r>
              <a:rPr lang="id-ID" dirty="0" smtClean="0"/>
              <a:t>3 ketukan. Contoh </a:t>
            </a:r>
            <a:r>
              <a:rPr lang="id-ID" dirty="0"/>
              <a:t>: | 1  7  7 | 1  7  6 |</a:t>
            </a:r>
          </a:p>
          <a:p>
            <a:r>
              <a:rPr lang="id-ID" dirty="0" smtClean="0"/>
              <a:t>Birama 4/4, artinya </a:t>
            </a:r>
            <a:r>
              <a:rPr lang="id-ID" dirty="0"/>
              <a:t>tiap birama memiliki </a:t>
            </a:r>
            <a:r>
              <a:rPr lang="id-ID" dirty="0" smtClean="0"/>
              <a:t>4 </a:t>
            </a:r>
            <a:r>
              <a:rPr lang="id-ID" dirty="0"/>
              <a:t>ketukan.</a:t>
            </a:r>
            <a:r>
              <a:rPr lang="id-ID" dirty="0" smtClean="0"/>
              <a:t> Contoh </a:t>
            </a:r>
            <a:r>
              <a:rPr lang="id-ID" dirty="0"/>
              <a:t>: | 5  3  4  5 | 3  1  1  7 |</a:t>
            </a:r>
          </a:p>
          <a:p>
            <a:r>
              <a:rPr lang="id-ID" dirty="0" smtClean="0"/>
              <a:t>Birama 6/8 artinya tiap birama terdiri atas 6 ketukan.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6733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lagu dengan biramanya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pPr algn="just"/>
            <a:r>
              <a:rPr lang="id-ID" sz="2800" dirty="0" smtClean="0"/>
              <a:t>Birama 2/4, contohnya Hari Merdeka (Lagu Nasional) dan Cik Cik Periok dari Kalimantan Barat.</a:t>
            </a:r>
          </a:p>
          <a:p>
            <a:pPr algn="just"/>
            <a:r>
              <a:rPr lang="id-ID" sz="2800" dirty="0" smtClean="0"/>
              <a:t>Birama ¾ , contohnya Burung Kakatua dari Maluku dan Tumpi Wahyu dari Kalimantan Tengah.</a:t>
            </a:r>
          </a:p>
          <a:p>
            <a:pPr algn="just"/>
            <a:r>
              <a:rPr lang="id-ID" sz="2800" dirty="0" smtClean="0"/>
              <a:t>Birama 4/4, contohnya Bungong Jeumpa dari Aceh.</a:t>
            </a:r>
          </a:p>
          <a:p>
            <a:pPr algn="just"/>
            <a:r>
              <a:rPr lang="id-ID" sz="2800" dirty="0" smtClean="0"/>
              <a:t>Birama 6/8, contohnya Naik-naik Ke Puncak Gunung dari Maluku.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141362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Bunyi Internal dan Bunyi Eksternal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4231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d-ID" dirty="0" smtClean="0"/>
              <a:t>Suatu ketukan dapat kamu tentukan dengan bunyi-bunyi tertentu.</a:t>
            </a:r>
          </a:p>
          <a:p>
            <a:pPr algn="just"/>
            <a:r>
              <a:rPr lang="id-ID" dirty="0" smtClean="0"/>
              <a:t>Bunyi yang dihasilkan dapat berasal dari Internal dan Eksternal.</a:t>
            </a:r>
          </a:p>
          <a:p>
            <a:pPr algn="just"/>
            <a:r>
              <a:rPr lang="id-ID" b="1" dirty="0"/>
              <a:t>Bunyi internal: </a:t>
            </a:r>
            <a:r>
              <a:rPr lang="id-ID" dirty="0"/>
              <a:t>dihasilkan dari tubuh </a:t>
            </a:r>
            <a:r>
              <a:rPr lang="id-ID" dirty="0" smtClean="0"/>
              <a:t>kita seperti bertepuk </a:t>
            </a:r>
            <a:r>
              <a:rPr lang="id-ID" dirty="0"/>
              <a:t>tangan, menepuk paha, dan menghentakkan kaki ke lantai. </a:t>
            </a:r>
            <a:endParaRPr lang="id-ID" dirty="0" smtClean="0"/>
          </a:p>
          <a:p>
            <a:pPr marL="265113" indent="0" algn="just">
              <a:buNone/>
            </a:pPr>
            <a:r>
              <a:rPr lang="id-ID" i="1" dirty="0">
                <a:solidFill>
                  <a:srgbClr val="FF0000"/>
                </a:solidFill>
              </a:rPr>
              <a:t>Lama bunyi tepuk tangan disesuaikan dengan nilai nadanya. Satu tepuk tangan dapat bernilai setengah ketuk, satu ketuk, dua ketuk, tiga ketuk, dan empat ketuk.</a:t>
            </a:r>
          </a:p>
          <a:p>
            <a:pPr algn="just"/>
            <a:r>
              <a:rPr lang="id-ID" b="1" dirty="0"/>
              <a:t>Bunyi eksternal: </a:t>
            </a:r>
            <a:r>
              <a:rPr lang="id-ID" dirty="0"/>
              <a:t>dihasilkan oleh alat </a:t>
            </a:r>
            <a:r>
              <a:rPr lang="id-ID" dirty="0" smtClean="0"/>
              <a:t>musik seperti gendang</a:t>
            </a:r>
            <a:r>
              <a:rPr lang="id-ID" dirty="0"/>
              <a:t>, suling, gitar, tamborin, dan drum</a:t>
            </a:r>
            <a:r>
              <a:rPr lang="id-ID" dirty="0" smtClean="0"/>
              <a:t>.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655514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222</TotalTime>
  <Words>405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SPdP Kelas 4 Tema 2 Subtema 2 dan 3</vt:lpstr>
      <vt:lpstr>Tema 2 Subtema 2</vt:lpstr>
      <vt:lpstr>Menyanyi Dengan Notasi Angka</vt:lpstr>
      <vt:lpstr>Perhatikan not angka dan not balok berikut           </vt:lpstr>
      <vt:lpstr>Pola Irama dan Ketukan</vt:lpstr>
      <vt:lpstr>PowerPoint Presentation</vt:lpstr>
      <vt:lpstr>Pola Irama dalam lagu umumnya 2/4, 3/4, 4/4, 6/8</vt:lpstr>
      <vt:lpstr>Contoh lagu dengan biramanya</vt:lpstr>
      <vt:lpstr>Bunyi Internal dan Bunyi Eksternal</vt:lpstr>
      <vt:lpstr>Contoh Lagu Birama 4/4</vt:lpstr>
      <vt:lpstr>Tema 2 Subtema 3</vt:lpstr>
      <vt:lpstr>Menyanyi Secara Berkelompok</vt:lpstr>
      <vt:lpstr>Paduan suara merupakan salah satu contoh bernyanyi secara berkelompok</vt:lpstr>
      <vt:lpstr>Bernyanyi dengan Baik dan Benar</vt:lpstr>
      <vt:lpstr>Hal-hal yang harus diperhatikan saat bernyanyi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SPdP Kelas 4 Tema 2 Subtema 2 dan 3</dc:title>
  <dc:creator>acer</dc:creator>
  <cp:lastModifiedBy>acer</cp:lastModifiedBy>
  <cp:revision>18</cp:revision>
  <dcterms:created xsi:type="dcterms:W3CDTF">2021-08-07T12:11:32Z</dcterms:created>
  <dcterms:modified xsi:type="dcterms:W3CDTF">2021-08-08T14:11:14Z</dcterms:modified>
</cp:coreProperties>
</file>