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8" r:id="rId2"/>
    <p:sldId id="265" r:id="rId3"/>
    <p:sldId id="257" r:id="rId4"/>
    <p:sldId id="291" r:id="rId5"/>
    <p:sldId id="262" r:id="rId6"/>
    <p:sldId id="289" r:id="rId7"/>
    <p:sldId id="29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940DA47-B8E1-41F8-8E8E-2C84E416438F}" type="datetimeFigureOut">
              <a:rPr lang="en-ID" smtClean="0"/>
              <a:t>27/07/2021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77CF6ED-EB10-43D6-A3FB-CF877A70D0B3}" type="slidenum">
              <a:rPr lang="en-ID" smtClean="0"/>
              <a:t>‹#›</a:t>
            </a:fld>
            <a:endParaRPr lang="en-ID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021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0DA47-B8E1-41F8-8E8E-2C84E416438F}" type="datetimeFigureOut">
              <a:rPr lang="en-ID" smtClean="0"/>
              <a:t>27/07/2021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CF6ED-EB10-43D6-A3FB-CF877A70D0B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03880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0DA47-B8E1-41F8-8E8E-2C84E416438F}" type="datetimeFigureOut">
              <a:rPr lang="en-ID" smtClean="0"/>
              <a:t>27/07/2021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CF6ED-EB10-43D6-A3FB-CF877A70D0B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01489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0DA47-B8E1-41F8-8E8E-2C84E416438F}" type="datetimeFigureOut">
              <a:rPr lang="en-ID" smtClean="0"/>
              <a:t>27/07/2021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CF6ED-EB10-43D6-A3FB-CF877A70D0B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19136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0DA47-B8E1-41F8-8E8E-2C84E416438F}" type="datetimeFigureOut">
              <a:rPr lang="en-ID" smtClean="0"/>
              <a:t>27/07/2021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CF6ED-EB10-43D6-A3FB-CF877A70D0B3}" type="slidenum">
              <a:rPr lang="en-ID" smtClean="0"/>
              <a:t>‹#›</a:t>
            </a:fld>
            <a:endParaRPr lang="en-ID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0542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0DA47-B8E1-41F8-8E8E-2C84E416438F}" type="datetimeFigureOut">
              <a:rPr lang="en-ID" smtClean="0"/>
              <a:t>27/07/2021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CF6ED-EB10-43D6-A3FB-CF877A70D0B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5711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0DA47-B8E1-41F8-8E8E-2C84E416438F}" type="datetimeFigureOut">
              <a:rPr lang="en-ID" smtClean="0"/>
              <a:t>27/07/2021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CF6ED-EB10-43D6-A3FB-CF877A70D0B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67696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0DA47-B8E1-41F8-8E8E-2C84E416438F}" type="datetimeFigureOut">
              <a:rPr lang="en-ID" smtClean="0"/>
              <a:t>27/07/2021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CF6ED-EB10-43D6-A3FB-CF877A70D0B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3078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0DA47-B8E1-41F8-8E8E-2C84E416438F}" type="datetimeFigureOut">
              <a:rPr lang="en-ID" smtClean="0"/>
              <a:t>27/07/2021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CF6ED-EB10-43D6-A3FB-CF877A70D0B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9430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0DA47-B8E1-41F8-8E8E-2C84E416438F}" type="datetimeFigureOut">
              <a:rPr lang="en-ID" smtClean="0"/>
              <a:t>27/07/2021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CF6ED-EB10-43D6-A3FB-CF877A70D0B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11287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0DA47-B8E1-41F8-8E8E-2C84E416438F}" type="datetimeFigureOut">
              <a:rPr lang="en-ID" smtClean="0"/>
              <a:t>27/07/2021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CF6ED-EB10-43D6-A3FB-CF877A70D0B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85134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F940DA47-B8E1-41F8-8E8E-2C84E416438F}" type="datetimeFigureOut">
              <a:rPr lang="en-ID" smtClean="0"/>
              <a:t>27/07/2021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77CF6ED-EB10-43D6-A3FB-CF877A70D0B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831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8955" y="863621"/>
            <a:ext cx="8451240" cy="5634159"/>
          </a:xfrm>
          <a:prstGeom prst="parallelogram">
            <a:avLst>
              <a:gd name="adj" fmla="val 1723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77421" y="360220"/>
            <a:ext cx="51725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ln w="1016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Bab 1    </a:t>
            </a:r>
            <a:r>
              <a:rPr lang="en-US" sz="5400" b="1" dirty="0" err="1">
                <a:ln w="1016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Pecahan</a:t>
            </a:r>
            <a:endParaRPr lang="en-US" sz="5400" b="1" dirty="0">
              <a:ln w="10160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" y="1388094"/>
            <a:ext cx="4949924" cy="3130911"/>
            <a:chOff x="0" y="1098883"/>
            <a:chExt cx="4949924" cy="3130911"/>
          </a:xfrm>
        </p:grpSpPr>
        <p:sp>
          <p:nvSpPr>
            <p:cNvPr id="7" name="TextBox 6"/>
            <p:cNvSpPr txBox="1"/>
            <p:nvPr/>
          </p:nvSpPr>
          <p:spPr>
            <a:xfrm>
              <a:off x="604713" y="1598304"/>
              <a:ext cx="4345211" cy="2631490"/>
            </a:xfrm>
            <a:prstGeom prst="rect">
              <a:avLst/>
            </a:prstGeom>
            <a:solidFill>
              <a:srgbClr val="FF9933"/>
            </a:solidFill>
          </p:spPr>
          <p:txBody>
            <a:bodyPr wrap="square" rtlCol="0">
              <a:spAutoFit/>
            </a:bodyPr>
            <a:lstStyle/>
            <a:p>
              <a:pPr marL="342900" lvl="0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 err="1">
                  <a:solidFill>
                    <a:prstClr val="black"/>
                  </a:solidFill>
                </a:rPr>
                <a:t>Menjelaskan</a:t>
              </a:r>
              <a:r>
                <a:rPr lang="en-US" sz="2000" dirty="0">
                  <a:solidFill>
                    <a:prstClr val="black"/>
                  </a:solidFill>
                </a:rPr>
                <a:t>, </a:t>
              </a:r>
              <a:r>
                <a:rPr lang="en-US" sz="2000" dirty="0" err="1">
                  <a:solidFill>
                    <a:prstClr val="black"/>
                  </a:solidFill>
                </a:rPr>
                <a:t>melakukan</a:t>
              </a:r>
              <a:r>
                <a:rPr lang="en-US" sz="2000" dirty="0">
                  <a:solidFill>
                    <a:prstClr val="black"/>
                  </a:solidFill>
                </a:rPr>
                <a:t>, </a:t>
              </a:r>
              <a:r>
                <a:rPr lang="en-US" sz="2000" dirty="0" err="1">
                  <a:solidFill>
                    <a:prstClr val="black"/>
                  </a:solidFill>
                </a:rPr>
                <a:t>dan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menyelesaikan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masalah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penjumlahan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dan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pengurangan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dua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pecahan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dengan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penyebut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berbeda</a:t>
              </a:r>
              <a:r>
                <a:rPr lang="en-US" sz="2000" dirty="0">
                  <a:solidFill>
                    <a:prstClr val="black"/>
                  </a:solidFill>
                </a:rPr>
                <a:t>.</a:t>
              </a:r>
            </a:p>
            <a:p>
              <a:pPr marL="342900" lvl="0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 err="1">
                  <a:solidFill>
                    <a:prstClr val="black"/>
                  </a:solidFill>
                </a:rPr>
                <a:t>Menjelaskan</a:t>
              </a:r>
              <a:r>
                <a:rPr lang="en-US" sz="2000" dirty="0">
                  <a:solidFill>
                    <a:prstClr val="black"/>
                  </a:solidFill>
                </a:rPr>
                <a:t>, </a:t>
              </a:r>
              <a:r>
                <a:rPr lang="en-US" sz="2000" dirty="0" err="1">
                  <a:solidFill>
                    <a:prstClr val="black"/>
                  </a:solidFill>
                </a:rPr>
                <a:t>melakukan</a:t>
              </a:r>
              <a:r>
                <a:rPr lang="en-US" sz="2000" dirty="0">
                  <a:solidFill>
                    <a:prstClr val="black"/>
                  </a:solidFill>
                </a:rPr>
                <a:t>, </a:t>
              </a:r>
              <a:r>
                <a:rPr lang="en-US" sz="2000" dirty="0" err="1">
                  <a:solidFill>
                    <a:prstClr val="black"/>
                  </a:solidFill>
                </a:rPr>
                <a:t>dan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menyelesaikan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masalah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perkalian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dan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pembagian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pecahan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dan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desimal</a:t>
              </a:r>
              <a:r>
                <a:rPr lang="en-US" sz="2000" dirty="0">
                  <a:solidFill>
                    <a:prstClr val="black"/>
                  </a:solidFill>
                </a:rPr>
                <a:t>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0" y="1098883"/>
              <a:ext cx="3975035" cy="523220"/>
            </a:xfrm>
            <a:prstGeom prst="rect">
              <a:avLst/>
            </a:prstGeom>
            <a:solidFill>
              <a:srgbClr val="CC00CC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FF00"/>
                  </a:solidFill>
                  <a:cs typeface="Arial" panose="020B0604020202020204" pitchFamily="34" charset="0"/>
                </a:rPr>
                <a:t>Tujuan</a:t>
              </a:r>
              <a:r>
                <a:rPr lang="en-US" sz="2800" b="1" dirty="0">
                  <a:solidFill>
                    <a:srgbClr val="FFFF0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cs typeface="Arial" panose="020B0604020202020204" pitchFamily="34" charset="0"/>
                </a:rPr>
                <a:t>Pembelajaran</a:t>
              </a:r>
              <a:r>
                <a:rPr lang="en-US" sz="2800" b="1" dirty="0">
                  <a:solidFill>
                    <a:srgbClr val="FFFF00"/>
                  </a:solidFill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C967F62-3EBE-4FE4-BACF-00B4A3D12EBB}"/>
              </a:ext>
            </a:extLst>
          </p:cNvPr>
          <p:cNvSpPr/>
          <p:nvPr/>
        </p:nvSpPr>
        <p:spPr>
          <a:xfrm>
            <a:off x="1563757" y="5671930"/>
            <a:ext cx="3538330" cy="415140"/>
          </a:xfrm>
          <a:prstGeom prst="roundRect">
            <a:avLst>
              <a:gd name="adj" fmla="val 5000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Black" panose="020B0A04020102020204" pitchFamily="34" charset="0"/>
              </a:rPr>
              <a:t>HENI NURHAENI, </a:t>
            </a:r>
            <a:r>
              <a:rPr lang="en-US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M,Pd</a:t>
            </a:r>
            <a:endParaRPr lang="en-ID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775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8295" y="331304"/>
            <a:ext cx="8786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Penjumlahan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Berbagai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Bentuk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2782" y="1012627"/>
            <a:ext cx="8480603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Ubahlah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semua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menjadi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bentuk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sama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92325" y="1996555"/>
            <a:ext cx="4140747" cy="1304118"/>
            <a:chOff x="592325" y="1996555"/>
            <a:chExt cx="4140747" cy="1304118"/>
          </a:xfrm>
        </p:grpSpPr>
        <p:sp>
          <p:nvSpPr>
            <p:cNvPr id="6" name="TextBox 5"/>
            <p:cNvSpPr txBox="1"/>
            <p:nvPr/>
          </p:nvSpPr>
          <p:spPr>
            <a:xfrm>
              <a:off x="614280" y="2162890"/>
              <a:ext cx="15632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Contoh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2119856" y="1996555"/>
                  <a:ext cx="2613216" cy="874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25%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= . . . .</a:t>
                  </a: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9856" y="1996555"/>
                  <a:ext cx="2613216" cy="87466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4907" r="-3972" b="-139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/>
            <p:cNvSpPr txBox="1"/>
            <p:nvPr/>
          </p:nvSpPr>
          <p:spPr>
            <a:xfrm>
              <a:off x="592325" y="2839008"/>
              <a:ext cx="21210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Penyelesaian</a:t>
              </a:r>
              <a:r>
                <a:rPr lang="en-US" sz="2400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365520" y="3568956"/>
                <a:ext cx="2268570" cy="7877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25%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. . . 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5520" y="3568956"/>
                <a:ext cx="2268570" cy="787716"/>
              </a:xfrm>
              <a:prstGeom prst="rect">
                <a:avLst/>
              </a:prstGeom>
              <a:blipFill rotWithShape="0">
                <a:blip r:embed="rId5"/>
                <a:stretch>
                  <a:fillRect l="-4032" r="-3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2796224" y="3161855"/>
            <a:ext cx="2365828" cy="1391157"/>
            <a:chOff x="2796224" y="3161855"/>
            <a:chExt cx="2365828" cy="1391157"/>
          </a:xfrm>
        </p:grpSpPr>
        <p:sp>
          <p:nvSpPr>
            <p:cNvPr id="11" name="Bent-Up Arrow 10"/>
            <p:cNvSpPr/>
            <p:nvPr/>
          </p:nvSpPr>
          <p:spPr>
            <a:xfrm flipH="1" flipV="1">
              <a:off x="2796224" y="3925919"/>
              <a:ext cx="2365828" cy="627093"/>
            </a:xfrm>
            <a:prstGeom prst="bentUp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33300" y="3161855"/>
              <a:ext cx="19973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ubah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menjadi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pecahan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837558" y="3167785"/>
            <a:ext cx="2365828" cy="1380678"/>
            <a:chOff x="7837558" y="3167785"/>
            <a:chExt cx="2365828" cy="1380678"/>
          </a:xfrm>
        </p:grpSpPr>
        <p:sp>
          <p:nvSpPr>
            <p:cNvPr id="10" name="Bent-Up Arrow 9"/>
            <p:cNvSpPr/>
            <p:nvPr/>
          </p:nvSpPr>
          <p:spPr>
            <a:xfrm flipV="1">
              <a:off x="7837558" y="3921370"/>
              <a:ext cx="2365828" cy="627093"/>
            </a:xfrm>
            <a:prstGeom prst="bentUp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876067" y="3167785"/>
              <a:ext cx="19973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ubah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menjadi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persen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57352" y="4641116"/>
            <a:ext cx="4314001" cy="1202867"/>
            <a:chOff x="857352" y="4641116"/>
            <a:chExt cx="4314001" cy="12028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857352" y="4641116"/>
                  <a:ext cx="4314001" cy="7838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25%+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352" y="4641116"/>
                  <a:ext cx="4314001" cy="78380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Curved Up Arrow 15"/>
            <p:cNvSpPr/>
            <p:nvPr/>
          </p:nvSpPr>
          <p:spPr>
            <a:xfrm>
              <a:off x="1338232" y="5424920"/>
              <a:ext cx="1457992" cy="419063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25066" y="4641116"/>
            <a:ext cx="4427815" cy="1226621"/>
            <a:chOff x="7425066" y="4641116"/>
            <a:chExt cx="4427815" cy="12266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7425066" y="4641116"/>
                  <a:ext cx="4427815" cy="7838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25%+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5%+50%=75%</m:t>
                        </m:r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5066" y="4641116"/>
                  <a:ext cx="4427815" cy="783804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Curved Up Arrow 17"/>
            <p:cNvSpPr/>
            <p:nvPr/>
          </p:nvSpPr>
          <p:spPr>
            <a:xfrm>
              <a:off x="8602631" y="5448674"/>
              <a:ext cx="1717025" cy="419063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885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2209" y="702365"/>
            <a:ext cx="8653669" cy="643361"/>
          </a:xfrm>
          <a:solidFill>
            <a:srgbClr val="00B050"/>
          </a:solidFill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2800" dirty="0" err="1">
                <a:solidFill>
                  <a:schemeClr val="tx1"/>
                </a:solidFill>
                <a:latin typeface="Arial Black" panose="020B0A04020102020204" pitchFamily="34" charset="0"/>
              </a:rPr>
              <a:t>Mengubah</a:t>
            </a: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 Black" panose="020B0A04020102020204" pitchFamily="34" charset="0"/>
              </a:rPr>
              <a:t>pecahan</a:t>
            </a: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 Black" panose="020B0A04020102020204" pitchFamily="34" charset="0"/>
              </a:rPr>
              <a:t>biasa</a:t>
            </a: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 Black" panose="020B0A04020102020204" pitchFamily="34" charset="0"/>
              </a:rPr>
              <a:t>menjadi</a:t>
            </a: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 Black" panose="020B0A04020102020204" pitchFamily="34" charset="0"/>
              </a:rPr>
              <a:t>desimal</a:t>
            </a:r>
            <a:endParaRPr lang="en-US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351584" y="2348880"/>
                <a:ext cx="1512168" cy="61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= 0.2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584" y="2348880"/>
                <a:ext cx="1512168" cy="616194"/>
              </a:xfrm>
              <a:prstGeom prst="rect">
                <a:avLst/>
              </a:prstGeom>
              <a:blipFill>
                <a:blip r:embed="rId2"/>
                <a:stretch>
                  <a:fillRect b="-9901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 flipV="1">
                <a:off x="3431704" y="2348880"/>
                <a:ext cx="8640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  <a:ea typeface="Cambria Math"/>
                        </a:rPr>
                        <m:t>~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V="1">
                <a:off x="3431704" y="2348880"/>
                <a:ext cx="86409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475272" y="2213087"/>
                <a:ext cx="864096" cy="636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i="1">
                              <a:latin typeface="Cambria Math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272" y="2213087"/>
                <a:ext cx="864096" cy="6365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591944" y="2213087"/>
                <a:ext cx="864096" cy="636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i="1">
                              <a:latin typeface="Cambria Math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944" y="2213087"/>
                <a:ext cx="864096" cy="6365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456040" y="2213088"/>
                <a:ext cx="1224136" cy="636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i="1">
                              <a:latin typeface="Cambria Math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0" y="2213088"/>
                <a:ext cx="1224136" cy="6365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423592" y="3717033"/>
                <a:ext cx="7344816" cy="529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dirty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2000" i="1" dirty="0">
                            <a:latin typeface="Cambria Math"/>
                          </a:rPr>
                          <m:t>10</m:t>
                        </m:r>
                      </m:den>
                    </m:f>
                    <m:r>
                      <a:rPr lang="en-US" sz="2000" dirty="0">
                        <a:latin typeface="Cambria Math"/>
                      </a:rPr>
                      <m:t>     </m:t>
                    </m:r>
                    <m:r>
                      <m:rPr>
                        <m:sty m:val="p"/>
                      </m:rPr>
                      <a:rPr lang="en-US" sz="2000" dirty="0">
                        <a:latin typeface="Cambria Math"/>
                      </a:rPr>
                      <m:t>karena</m:t>
                    </m:r>
                    <m:r>
                      <a:rPr lang="en-US" sz="2000" dirty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dirty="0">
                        <a:latin typeface="Cambria Math"/>
                      </a:rPr>
                      <m:t>jika</m:t>
                    </m:r>
                    <m:r>
                      <a:rPr lang="en-US" sz="2000" dirty="0">
                        <a:latin typeface="Cambria Math"/>
                      </a:rPr>
                      <m:t> 5</m:t>
                    </m:r>
                    <m:r>
                      <m:rPr>
                        <m:sty m:val="p"/>
                      </m:rPr>
                      <a:rPr lang="en-US" sz="2000" dirty="0">
                        <a:latin typeface="Cambria Math"/>
                      </a:rPr>
                      <m:t>x</m:t>
                    </m:r>
                    <m:r>
                      <a:rPr lang="en-US" sz="2000" dirty="0">
                        <a:latin typeface="Cambria Math"/>
                      </a:rPr>
                      <m:t>2=10 </m:t>
                    </m:r>
                    <m:r>
                      <m:rPr>
                        <m:sty m:val="p"/>
                      </m:rPr>
                      <a:rPr lang="en-US" sz="2000" dirty="0">
                        <a:latin typeface="Cambria Math"/>
                      </a:rPr>
                      <m:t>berarti</m:t>
                    </m:r>
                    <m:r>
                      <a:rPr lang="en-US" sz="2000" dirty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dirty="0">
                        <a:latin typeface="Cambria Math"/>
                      </a:rPr>
                      <m:t>atas</m:t>
                    </m:r>
                    <m:r>
                      <a:rPr lang="en-US" sz="2000" dirty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dirty="0">
                        <a:latin typeface="Cambria Math"/>
                      </a:rPr>
                      <m:t>dikali</m:t>
                    </m:r>
                    <m:r>
                      <a:rPr lang="en-US" sz="2000" dirty="0">
                        <a:latin typeface="Cambria Math"/>
                      </a:rPr>
                      <m:t> 2 </m:t>
                    </m:r>
                    <m:r>
                      <m:rPr>
                        <m:sty m:val="p"/>
                      </m:rPr>
                      <a:rPr lang="en-US" sz="2000" dirty="0">
                        <a:latin typeface="Cambria Math"/>
                      </a:rPr>
                      <m:t>yaitu</m:t>
                    </m:r>
                    <m:r>
                      <a:rPr lang="en-US" sz="2000" dirty="0">
                        <a:latin typeface="Cambria Math"/>
                      </a:rPr>
                      <m:t> 1</m:t>
                    </m:r>
                    <m:r>
                      <m:rPr>
                        <m:sty m:val="p"/>
                      </m:rPr>
                      <a:rPr lang="en-US" sz="2000" dirty="0">
                        <a:latin typeface="Cambria Math"/>
                      </a:rPr>
                      <m:t>x</m:t>
                    </m:r>
                    <m:r>
                      <a:rPr lang="en-US" sz="2000" dirty="0">
                        <a:latin typeface="Cambria Math"/>
                      </a:rPr>
                      <m:t>2=2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592" y="3717033"/>
                <a:ext cx="7344816" cy="529504"/>
              </a:xfrm>
              <a:prstGeom prst="rect">
                <a:avLst/>
              </a:prstGeom>
              <a:blipFill>
                <a:blip r:embed="rId7"/>
                <a:stretch>
                  <a:fillRect b="-8046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603513" y="4518991"/>
                <a:ext cx="7948871" cy="528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000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dirty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sz="2000" i="1" dirty="0">
                            <a:latin typeface="Cambria Math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000" dirty="0"/>
                  <a:t>= 0.4 </a:t>
                </a:r>
                <a:r>
                  <a:rPr lang="en-US" sz="2000" dirty="0" err="1"/>
                  <a:t>karena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jika</a:t>
                </a:r>
                <a:r>
                  <a:rPr lang="en-US" sz="2000" dirty="0"/>
                  <a:t>  25x4 = 100 </a:t>
                </a:r>
                <a:r>
                  <a:rPr lang="en-US" sz="2000" dirty="0" err="1"/>
                  <a:t>berarti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atas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dikali</a:t>
                </a:r>
                <a:r>
                  <a:rPr lang="en-US" sz="2000" dirty="0"/>
                  <a:t> 4 </a:t>
                </a:r>
                <a:r>
                  <a:rPr lang="en-US" sz="2000" dirty="0" err="1"/>
                  <a:t>yaitu</a:t>
                </a:r>
                <a:r>
                  <a:rPr lang="en-US" sz="2000" dirty="0"/>
                  <a:t> 1x4 = 4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3513" y="4518991"/>
                <a:ext cx="7948871" cy="528863"/>
              </a:xfrm>
              <a:prstGeom prst="rect">
                <a:avLst/>
              </a:prstGeom>
              <a:blipFill>
                <a:blip r:embed="rId8"/>
                <a:stretch>
                  <a:fillRect b="-8046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603513" y="5459896"/>
                <a:ext cx="8492548" cy="533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125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1000</m:t>
                        </m:r>
                      </m:den>
                    </m:f>
                  </m:oMath>
                </a14:m>
                <a:r>
                  <a:rPr lang="en-US" sz="2000" dirty="0"/>
                  <a:t>= 1,25 </a:t>
                </a:r>
                <a:r>
                  <a:rPr lang="en-US" sz="2000" dirty="0" err="1"/>
                  <a:t>karena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jika</a:t>
                </a:r>
                <a:r>
                  <a:rPr lang="en-US" sz="2000" dirty="0"/>
                  <a:t> 8x125 = 1000 </a:t>
                </a:r>
                <a:r>
                  <a:rPr lang="en-US" sz="2000" dirty="0" err="1"/>
                  <a:t>berarti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atas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dikali</a:t>
                </a:r>
                <a:r>
                  <a:rPr lang="en-US" sz="2000" dirty="0"/>
                  <a:t> 125 </a:t>
                </a:r>
                <a:r>
                  <a:rPr lang="en-US" sz="2000" dirty="0" err="1"/>
                  <a:t>yaitu</a:t>
                </a:r>
                <a:r>
                  <a:rPr lang="en-US" sz="2000" dirty="0"/>
                  <a:t> 1x125=125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3513" y="5459896"/>
                <a:ext cx="8492548" cy="533929"/>
              </a:xfrm>
              <a:prstGeom prst="rect">
                <a:avLst/>
              </a:prstGeom>
              <a:blipFill>
                <a:blip r:embed="rId9"/>
                <a:stretch>
                  <a:fillRect b="-8046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555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104" y="490330"/>
            <a:ext cx="10252290" cy="798873"/>
          </a:xfr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CONTOH MENGUBAH PECAHAN MENJADI PERSEN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91544" y="1965960"/>
                <a:ext cx="8219256" cy="704295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x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50</m:t>
                        </m:r>
                      </m:num>
                      <m:den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50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50</m:t>
                        </m:r>
                      </m:num>
                      <m:den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= 50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%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karena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x 100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%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=50 %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91544" y="1965960"/>
                <a:ext cx="8219256" cy="70429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991544" y="2852937"/>
                <a:ext cx="7704856" cy="798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/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/>
                          </a:rPr>
                          <m:t>25</m:t>
                        </m:r>
                      </m:num>
                      <m:den>
                        <m:r>
                          <a:rPr lang="en-US" sz="3200" i="1">
                            <a:latin typeface="Cambria Math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32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/>
                          </a:rPr>
                          <m:t>25</m:t>
                        </m:r>
                      </m:num>
                      <m:den>
                        <m:r>
                          <a:rPr lang="en-US" sz="3200" i="1">
                            <a:latin typeface="Cambria Math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dirty="0"/>
                  <a:t>= 25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  <a:ea typeface="Cambria Math"/>
                      </a:rPr>
                      <m:t>%</m:t>
                    </m:r>
                  </m:oMath>
                </a14:m>
                <a:r>
                  <a:rPr lang="en-US" sz="3200" dirty="0"/>
                  <a:t> </a:t>
                </a:r>
                <a:r>
                  <a:rPr lang="en-US" sz="3200" dirty="0" err="1"/>
                  <a:t>karena</a:t>
                </a:r>
                <a:r>
                  <a:rPr lang="en-US" sz="3200" dirty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sz="320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3200">
                        <a:latin typeface="Cambria Math"/>
                      </a:rPr>
                      <m:t>x</m:t>
                    </m:r>
                    <m:r>
                      <a:rPr lang="en-US" sz="3200">
                        <a:latin typeface="Cambria Math"/>
                      </a:rPr>
                      <m:t> 100</m:t>
                    </m:r>
                    <m:r>
                      <a:rPr lang="en-US" sz="3200" i="1">
                        <a:latin typeface="Cambria Math"/>
                        <a:ea typeface="Cambria Math"/>
                      </a:rPr>
                      <m:t>%=25 %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544" y="2852937"/>
                <a:ext cx="7704856" cy="798873"/>
              </a:xfrm>
              <a:prstGeom prst="rect">
                <a:avLst/>
              </a:prstGeom>
              <a:blipFill>
                <a:blip r:embed="rId3"/>
                <a:stretch>
                  <a:fillRect b="-12214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79576" y="4005065"/>
                <a:ext cx="7416824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/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20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dirty="0">
                            <a:latin typeface="Cambria Math"/>
                          </a:rPr>
                          <m:t>20</m:t>
                        </m:r>
                      </m:num>
                      <m:den>
                        <m:r>
                          <a:rPr lang="en-US" sz="2800" i="1" dirty="0">
                            <a:latin typeface="Cambria Math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800" dirty="0"/>
                  <a:t>= 20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/>
                        <a:ea typeface="Cambria Math"/>
                      </a:rPr>
                      <m:t>%</m:t>
                    </m:r>
                    <m:r>
                      <a:rPr lang="en-US" sz="2800" dirty="0"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dirty="0">
                        <a:latin typeface="Cambria Math"/>
                        <a:ea typeface="Cambria Math"/>
                      </a:rPr>
                      <m:t>karena</m:t>
                    </m:r>
                    <m:r>
                      <a:rPr lang="en-US" sz="2800" dirty="0">
                        <a:latin typeface="Cambria Math"/>
                        <a:ea typeface="Cambria Math"/>
                      </a:rPr>
                      <m:t> </m:t>
                    </m:r>
                    <m:f>
                      <m:fPr>
                        <m:ctrlPr>
                          <a:rPr lang="en-US" sz="2800" i="1" dirty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2800" i="1" dirty="0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en-US" sz="2800" i="1" dirty="0">
                            <a:latin typeface="Cambria Math"/>
                            <a:ea typeface="Cambria Math"/>
                          </a:rPr>
                          <m:t>5</m:t>
                        </m:r>
                      </m:den>
                    </m:f>
                    <m:r>
                      <a:rPr lang="en-US" sz="2800" dirty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800" dirty="0"/>
                  <a:t> x 100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ea typeface="Cambria Math"/>
                      </a:rPr>
                      <m:t>%=50 %  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9576" y="4005065"/>
                <a:ext cx="7416824" cy="704295"/>
              </a:xfrm>
              <a:prstGeom prst="rect">
                <a:avLst/>
              </a:prstGeom>
              <a:blipFill>
                <a:blip r:embed="rId4"/>
                <a:stretch>
                  <a:fillRect b="-11207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826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046" y="657072"/>
            <a:ext cx="10044332" cy="477884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Contoh</a:t>
            </a:r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soal</a:t>
            </a:r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Latihan</a:t>
            </a:r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Berbagai</a:t>
            </a:r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Bentuk</a:t>
            </a:r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Pecahan</a:t>
            </a:r>
            <a:endParaRPr lang="en-US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25216" y="1484785"/>
                <a:ext cx="2170584" cy="622222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1. </a:t>
                </a:r>
                <a:r>
                  <a:rPr lang="en-US" sz="2800" dirty="0">
                    <a:solidFill>
                      <a:schemeClr val="tx1"/>
                    </a:solidFill>
                  </a:rPr>
                  <a:t>75 %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=…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25216" y="1484785"/>
                <a:ext cx="2170584" cy="622222"/>
              </a:xfrm>
              <a:blipFill>
                <a:blip r:embed="rId2"/>
                <a:stretch>
                  <a:fillRect l="-3652" t="-9804" r="-3371" b="-11765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99856" y="1484784"/>
                <a:ext cx="2952328" cy="62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75%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/>
                          </a:rPr>
                          <m:t>75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400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dirty="0">
                            <a:latin typeface="Cambria Math"/>
                          </a:rPr>
                          <m:t>75</m:t>
                        </m:r>
                      </m:num>
                      <m:den>
                        <m:r>
                          <a:rPr lang="en-US" sz="2400" i="1" dirty="0">
                            <a:latin typeface="Cambria Math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400" dirty="0"/>
                  <a:t>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dirty="0">
                            <a:latin typeface="Cambria Math"/>
                          </a:rPr>
                          <m:t>25</m:t>
                        </m:r>
                      </m:num>
                      <m:den>
                        <m:r>
                          <a:rPr lang="en-US" sz="2400" i="1" dirty="0">
                            <a:latin typeface="Cambria Math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dirty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400" i="1" dirty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856" y="1484784"/>
                <a:ext cx="2952328" cy="622222"/>
              </a:xfrm>
              <a:prstGeom prst="rect">
                <a:avLst/>
              </a:prstGeom>
              <a:blipFill>
                <a:blip r:embed="rId3"/>
                <a:stretch>
                  <a:fillRect l="-3093" b="-9804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423592" y="2636913"/>
                <a:ext cx="3024336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dirty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800" i="1" dirty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19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20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592" y="2636913"/>
                <a:ext cx="3024336" cy="710451"/>
              </a:xfrm>
              <a:prstGeom prst="rect">
                <a:avLst/>
              </a:prstGeom>
              <a:blipFill>
                <a:blip r:embed="rId4"/>
                <a:stretch>
                  <a:fillRect b="-12069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23992" y="2636913"/>
                <a:ext cx="4248472" cy="1134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/>
                  <a:t> X 100 % = 20 %</a:t>
                </a:r>
              </a:p>
              <a:p>
                <a:r>
                  <a:rPr lang="en-US" sz="2800" dirty="0" err="1"/>
                  <a:t>Jadi</a:t>
                </a:r>
                <a:r>
                  <a:rPr lang="en-US" sz="2800" dirty="0"/>
                  <a:t> 75 % + 20 % = 95 %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3992" y="2636913"/>
                <a:ext cx="4248472" cy="1134285"/>
              </a:xfrm>
              <a:prstGeom prst="rect">
                <a:avLst/>
              </a:prstGeom>
              <a:blipFill>
                <a:blip r:embed="rId5"/>
                <a:stretch>
                  <a:fillRect l="-2869" b="-14516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919536" y="4175078"/>
                <a:ext cx="2736304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2.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den>
                    </m:f>
                    <m:r>
                      <a:rPr lang="en-US" sz="2800">
                        <a:latin typeface="Cambria Math"/>
                      </a:rPr>
                      <m:t>+0,35= ….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536" y="4175078"/>
                <a:ext cx="2736304" cy="704295"/>
              </a:xfrm>
              <a:prstGeom prst="rect">
                <a:avLst/>
              </a:prstGeom>
              <a:blipFill>
                <a:blip r:embed="rId6"/>
                <a:stretch>
                  <a:fillRect l="-4677" b="-12174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655840" y="4296393"/>
                <a:ext cx="2232248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 2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/>
                  <a:t> x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dirty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2800" i="1" dirty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/>
                  <a:t>= 0,4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5840" y="4296393"/>
                <a:ext cx="2232248" cy="704295"/>
              </a:xfrm>
              <a:prstGeom prst="rect">
                <a:avLst/>
              </a:prstGeom>
              <a:blipFill>
                <a:blip r:embed="rId7"/>
                <a:stretch>
                  <a:fillRect b="-12174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7104112" y="4296393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0,4 + 0,35 = 0,75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423592" y="5229201"/>
                <a:ext cx="2376264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0,35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35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800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dirty="0">
                            <a:latin typeface="Cambria Math"/>
                          </a:rPr>
                          <m:t>7</m:t>
                        </m:r>
                      </m:num>
                      <m:den>
                        <m:r>
                          <a:rPr lang="en-US" sz="2800" i="1" dirty="0">
                            <a:latin typeface="Cambria Math"/>
                          </a:rPr>
                          <m:t>20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592" y="5229201"/>
                <a:ext cx="2376264" cy="710451"/>
              </a:xfrm>
              <a:prstGeom prst="rect">
                <a:avLst/>
              </a:prstGeom>
              <a:blipFill>
                <a:blip r:embed="rId8"/>
                <a:stretch>
                  <a:fillRect l="-5398" b="-12069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868064" y="5373217"/>
                <a:ext cx="3604200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den>
                    </m:f>
                    <m:r>
                      <a:rPr lang="en-US" sz="2800">
                        <a:latin typeface="Cambria Math"/>
                      </a:rPr>
                      <m:t> </m:t>
                    </m:r>
                  </m:oMath>
                </a14:m>
                <a:r>
                  <a:rPr lang="en-US" sz="2800" dirty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20 </m:t>
                        </m:r>
                      </m:den>
                    </m:f>
                  </m:oMath>
                </a14:m>
                <a:r>
                  <a:rPr lang="en-US" sz="28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dirty="0">
                            <a:latin typeface="Cambria Math"/>
                          </a:rPr>
                          <m:t>8</m:t>
                        </m:r>
                      </m:num>
                      <m:den>
                        <m:r>
                          <a:rPr lang="en-US" sz="2800" i="1" dirty="0">
                            <a:latin typeface="Cambria Math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dirty="0">
                            <a:latin typeface="Cambria Math"/>
                          </a:rPr>
                          <m:t>15</m:t>
                        </m:r>
                      </m:num>
                      <m:den>
                        <m:r>
                          <a:rPr lang="en-US" sz="2800" i="1" dirty="0">
                            <a:latin typeface="Cambria Math"/>
                          </a:rPr>
                          <m:t>20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8064" y="5373217"/>
                <a:ext cx="3604200" cy="710451"/>
              </a:xfrm>
              <a:prstGeom prst="rect">
                <a:avLst/>
              </a:prstGeom>
              <a:blipFill>
                <a:blip r:embed="rId9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661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5B743B-A782-4574-A842-B78278A0CE1F}"/>
              </a:ext>
            </a:extLst>
          </p:cNvPr>
          <p:cNvSpPr txBox="1"/>
          <p:nvPr/>
        </p:nvSpPr>
        <p:spPr>
          <a:xfrm>
            <a:off x="795130" y="768627"/>
            <a:ext cx="780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Soal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Latihan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Berbagai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bentuk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DA937C1-5EF6-421F-B2F5-34B6FF36A941}"/>
                  </a:ext>
                </a:extLst>
              </p:cNvPr>
              <p:cNvSpPr txBox="1"/>
              <p:nvPr/>
            </p:nvSpPr>
            <p:spPr>
              <a:xfrm>
                <a:off x="1308295" y="1589649"/>
                <a:ext cx="4178105" cy="4004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+0, 5</m:t>
                    </m:r>
                    <m:r>
                      <a:rPr lang="en-US" sz="28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. . .</m:t>
                    </m:r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Tx/>
                  <a:buAutoNum type="arabicPeriod"/>
                </a:pP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28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,25= . . . .</m:t>
                    </m:r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Tx/>
                  <a:buAutoNum type="arabicPeriod"/>
                </a:pPr>
                <a:r>
                  <a:rPr lang="en-US" sz="2800" b="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,4+2</m:t>
                    </m:r>
                    <m:f>
                      <m:fPr>
                        <m:ctrlP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sz="28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. . .</m:t>
                    </m:r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Tx/>
                  <a:buAutoNum type="arabicPeriod"/>
                </a:pP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sz="28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. . .</m:t>
                    </m:r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Tx/>
                  <a:buAutoNum type="arabicPeriod"/>
                </a:pP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,05+</m:t>
                    </m:r>
                    <m:f>
                      <m:fPr>
                        <m:ctrlP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8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. . .</m:t>
                    </m:r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AutoNum type="arabicPeriod"/>
                </a:pP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ID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DA937C1-5EF6-421F-B2F5-34B6FF36A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295" y="1589649"/>
                <a:ext cx="4178105" cy="4004558"/>
              </a:xfrm>
              <a:prstGeom prst="rect">
                <a:avLst/>
              </a:prstGeom>
              <a:blipFill>
                <a:blip r:embed="rId2"/>
                <a:stretch>
                  <a:fillRect l="-3066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55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512579-7385-441C-A58C-0527617CC5E0}"/>
              </a:ext>
            </a:extLst>
          </p:cNvPr>
          <p:cNvSpPr txBox="1"/>
          <p:nvPr/>
        </p:nvSpPr>
        <p:spPr>
          <a:xfrm>
            <a:off x="1060173" y="585256"/>
            <a:ext cx="4704522" cy="46166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Soal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cerita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endParaRPr lang="en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681CE51-3B5D-4A7E-8B5F-077ABEBB8CEF}"/>
                  </a:ext>
                </a:extLst>
              </p:cNvPr>
              <p:cNvSpPr txBox="1"/>
              <p:nvPr/>
            </p:nvSpPr>
            <p:spPr>
              <a:xfrm>
                <a:off x="647113" y="1294227"/>
                <a:ext cx="10832124" cy="2195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 pasar,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ibu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membeli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f>
                      <m:fPr>
                        <m:ctrlPr>
                          <a:rPr lang="en-US" sz="20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𝑘𝑔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𝑗𝑒𝑟𝑢𝑘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𝑑𝑎𝑛</m:t>
                    </m:r>
                    <m:r>
                      <a:rPr lang="en-US" sz="2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2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D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Apel</a:t>
                </a:r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ID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Berapa</a:t>
                </a:r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kg </a:t>
                </a:r>
                <a:r>
                  <a:rPr lang="en-ID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berat</a:t>
                </a:r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D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buah-buahan</a:t>
                </a:r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yang </a:t>
                </a:r>
                <a:r>
                  <a:rPr lang="en-ID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dibeli</a:t>
                </a:r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D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ibu</a:t>
                </a:r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</a:p>
              <a:p>
                <a:pPr marL="342900" indent="-342900">
                  <a:buAutoNum type="arabicPeriod"/>
                </a:pPr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Ayah </a:t>
                </a:r>
                <a:r>
                  <a:rPr lang="en-ID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membeli</a:t>
                </a:r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D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alpuket</a:t>
                </a:r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dan </a:t>
                </a:r>
                <a:r>
                  <a:rPr lang="en-ID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semangka.Berat</a:t>
                </a:r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D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semangka</a:t>
                </a:r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yang </a:t>
                </a:r>
                <a:r>
                  <a:rPr lang="en-ID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dibeli</a:t>
                </a:r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Ayah 4,5 </a:t>
                </a:r>
                <a:r>
                  <a:rPr lang="en-ID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kg.Sementara</a:t>
                </a:r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D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itu,berat</a:t>
                </a:r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D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alpuket</a:t>
                </a:r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yang </a:t>
                </a:r>
                <a:r>
                  <a:rPr lang="en-ID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dibeli</a:t>
                </a:r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ayah 1,75 kg. </a:t>
                </a:r>
                <a:r>
                  <a:rPr lang="en-ID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Berapa</a:t>
                </a:r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Kg </a:t>
                </a:r>
                <a:r>
                  <a:rPr lang="en-ID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berat</a:t>
                </a:r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D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buah</a:t>
                </a:r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yang </a:t>
                </a:r>
                <a:r>
                  <a:rPr lang="en-ID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dibeli</a:t>
                </a:r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Ayah </a:t>
                </a:r>
                <a:r>
                  <a:rPr lang="en-ID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seluruhnya</a:t>
                </a:r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</a:p>
              <a:p>
                <a:pPr marL="342900" indent="-342900">
                  <a:buAutoNum type="arabicPeriod"/>
                </a:pPr>
                <a:r>
                  <a:rPr lang="en-ID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Seekor</a:t>
                </a:r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D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ubur-ubur</a:t>
                </a:r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D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berenang</a:t>
                </a:r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 </a:t>
                </a:r>
                <a:r>
                  <a:rPr lang="en-ID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kedalaman</a:t>
                </a:r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</m:t>
                    </m:r>
                    <m:f>
                      <m:fPr>
                        <m:ctrlPr>
                          <a:rPr lang="en-US" sz="20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  <m:r>
                      <a:rPr lang="en-US" sz="2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meter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dari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permukaan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air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laut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Setelah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itu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ubur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ubur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tersebut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menyelam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lagi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sejauh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2,3 </m:t>
                    </m:r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</m:t>
                    </m:r>
                  </m:oMath>
                </a14:m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ID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Berapa</a:t>
                </a:r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D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jarak</a:t>
                </a:r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D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ubur-ubur</a:t>
                </a:r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D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tersebut</a:t>
                </a:r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D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dari</a:t>
                </a:r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D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permukaan</a:t>
                </a:r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air </a:t>
                </a:r>
                <a:r>
                  <a:rPr lang="en-ID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laut</a:t>
                </a:r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D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sekarang</a:t>
                </a:r>
                <a:r>
                  <a:rPr lang="en-ID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681CE51-3B5D-4A7E-8B5F-077ABEBB8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13" y="1294227"/>
                <a:ext cx="10832124" cy="2195216"/>
              </a:xfrm>
              <a:prstGeom prst="rect">
                <a:avLst/>
              </a:prstGeom>
              <a:blipFill>
                <a:blip r:embed="rId2"/>
                <a:stretch>
                  <a:fillRect l="-450" r="-225" b="-4167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415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6A07655-DC14-4944-A4BD-266E6D30C679}"/>
              </a:ext>
            </a:extLst>
          </p:cNvPr>
          <p:cNvSpPr/>
          <p:nvPr/>
        </p:nvSpPr>
        <p:spPr>
          <a:xfrm>
            <a:off x="3657600" y="1444487"/>
            <a:ext cx="6692348" cy="3313044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lgerian" panose="04020705040A02060702" pitchFamily="82" charset="0"/>
              </a:rPr>
              <a:t>SELAMAT BELAJAR DAN TETAP SEMANGAT</a:t>
            </a:r>
            <a:endParaRPr lang="en-ID" sz="3200" b="1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pic>
        <p:nvPicPr>
          <p:cNvPr id="3" name="Picture 2" descr="D:\PROJECT 2017\4a.st2.p2.3 bu guru.jpg">
            <a:extLst>
              <a:ext uri="{FF2B5EF4-FFF2-40B4-BE49-F238E27FC236}">
                <a16:creationId xmlns:a16="http://schemas.microsoft.com/office/drawing/2014/main" id="{F2D70DAE-FD72-4225-A0CF-A82043550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2" b="30422"/>
          <a:stretch>
            <a:fillRect/>
          </a:stretch>
        </p:blipFill>
        <p:spPr bwMode="auto">
          <a:xfrm>
            <a:off x="990303" y="1146313"/>
            <a:ext cx="3029184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563D498-6568-4BEE-A09A-0F947795CD44}"/>
              </a:ext>
            </a:extLst>
          </p:cNvPr>
          <p:cNvSpPr/>
          <p:nvPr/>
        </p:nvSpPr>
        <p:spPr>
          <a:xfrm>
            <a:off x="5388749" y="5519530"/>
            <a:ext cx="4235908" cy="567540"/>
          </a:xfrm>
          <a:prstGeom prst="roundRect">
            <a:avLst>
              <a:gd name="adj" fmla="val 5000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Black" panose="020B0A04020102020204" pitchFamily="34" charset="0"/>
              </a:rPr>
              <a:t>HENI NURHAENI, </a:t>
            </a:r>
            <a:r>
              <a:rPr lang="en-US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M,Pd</a:t>
            </a:r>
            <a:endParaRPr lang="en-ID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91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theme/theme1.xml><?xml version="1.0" encoding="utf-8"?>
<a:theme xmlns:a="http://schemas.openxmlformats.org/drawingml/2006/main" name="Basis">
  <a:themeElements>
    <a:clrScheme name="Basis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DF53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246</TotalTime>
  <Words>457</Words>
  <Application>Microsoft Office PowerPoint</Application>
  <PresentationFormat>Widescreen</PresentationFormat>
  <Paragraphs>51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Algerian</vt:lpstr>
      <vt:lpstr>Arial</vt:lpstr>
      <vt:lpstr>Arial Black</vt:lpstr>
      <vt:lpstr>Cambria Math</vt:lpstr>
      <vt:lpstr>Corbel</vt:lpstr>
      <vt:lpstr>Times New Roman</vt:lpstr>
      <vt:lpstr>Basis</vt:lpstr>
      <vt:lpstr>PowerPoint Presentation</vt:lpstr>
      <vt:lpstr>PowerPoint Presentation</vt:lpstr>
      <vt:lpstr>PowerPoint Presentation</vt:lpstr>
      <vt:lpstr>CONTOH MENGUBAH PECAHAN MENJADI PERSEN</vt:lpstr>
      <vt:lpstr>Contoh soal Latihan Berbagai Bentuk Pecahan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heni hp</dc:creator>
  <cp:lastModifiedBy>heni hp</cp:lastModifiedBy>
  <cp:revision>6</cp:revision>
  <dcterms:created xsi:type="dcterms:W3CDTF">2021-07-24T08:47:15Z</dcterms:created>
  <dcterms:modified xsi:type="dcterms:W3CDTF">2021-07-27T14:09:56Z</dcterms:modified>
</cp:coreProperties>
</file>