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56" r:id="rId4"/>
    <p:sldId id="269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us450C" initials="A" lastIdx="4" clrIdx="0">
    <p:extLst>
      <p:ext uri="{19B8F6BF-5375-455C-9EA6-DF929625EA0E}">
        <p15:presenceInfo xmlns:p15="http://schemas.microsoft.com/office/powerpoint/2012/main" userId="Asus450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3321" autoAdjust="0"/>
  </p:normalViewPr>
  <p:slideViewPr>
    <p:cSldViewPr>
      <p:cViewPr varScale="1">
        <p:scale>
          <a:sx n="81" d="100"/>
          <a:sy n="81" d="100"/>
        </p:scale>
        <p:origin x="788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77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397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994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6154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754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56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060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565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70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19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99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7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9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899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5.jpe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536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416942" y="1237988"/>
            <a:ext cx="3687227" cy="2677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Media </a:t>
            </a:r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Mengajar</a:t>
            </a:r>
            <a:endParaRPr lang="en-US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Buku</a:t>
            </a: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Pendamping</a:t>
            </a:r>
            <a:endParaRPr lang="en-US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Teks</a:t>
            </a:r>
            <a:endParaRPr lang="en-US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Matematika</a:t>
            </a:r>
            <a:endParaRPr lang="en-US" sz="3200" b="1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3200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untuk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SD/MI </a:t>
            </a:r>
            <a:r>
              <a:rPr lang="en-US" sz="3200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Kelas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id-ID" sz="32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V</a:t>
            </a:r>
            <a:endParaRPr lang="en-US" sz="3200" b="1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17" y="707475"/>
            <a:ext cx="2929607" cy="37386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6664"/>
            <a:ext cx="9143245" cy="83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94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3795713" y="133350"/>
            <a:ext cx="5257800" cy="4329113"/>
            <a:chOff x="3795402" y="133350"/>
            <a:chExt cx="5257800" cy="4328802"/>
          </a:xfrm>
        </p:grpSpPr>
        <p:sp>
          <p:nvSpPr>
            <p:cNvPr id="11" name="Oval 10"/>
            <p:cNvSpPr/>
            <p:nvPr/>
          </p:nvSpPr>
          <p:spPr>
            <a:xfrm>
              <a:off x="4190689" y="133350"/>
              <a:ext cx="4329113" cy="432880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Rectangle 1"/>
            <p:cNvSpPr>
              <a:spLocks noChangeArrowheads="1"/>
            </p:cNvSpPr>
            <p:nvPr/>
          </p:nvSpPr>
          <p:spPr bwMode="auto">
            <a:xfrm>
              <a:off x="4862202" y="2024564"/>
              <a:ext cx="3657600" cy="1323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id-ID" sz="4000" b="1" dirty="0" smtClean="0"/>
                <a:t>Denah dan Skala</a:t>
              </a:r>
              <a:endParaRPr lang="en-US" sz="40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795402" y="1352462"/>
              <a:ext cx="5257800" cy="70797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d-ID" sz="4000" dirty="0" smtClean="0">
                  <a:solidFill>
                    <a:schemeClr val="accent1">
                      <a:lumMod val="50000"/>
                    </a:schemeClr>
                  </a:solidFill>
                  <a:latin typeface="Arial Rounded MT Bold" pitchFamily="34" charset="0"/>
                </a:rPr>
                <a:t>Bab 3</a:t>
              </a:r>
              <a:endParaRPr lang="en-US" sz="4000" dirty="0">
                <a:solidFill>
                  <a:schemeClr val="accent1">
                    <a:lumMod val="50000"/>
                  </a:schemeClr>
                </a:solidFill>
                <a:latin typeface="Arial Rounded MT Bold" pitchFamily="34" charset="0"/>
              </a:endParaRPr>
            </a:p>
          </p:txBody>
        </p:sp>
      </p:grpSp>
      <p:pic>
        <p:nvPicPr>
          <p:cNvPr id="8" name="Picture 2" descr="C:\Users\P1846\Desktop\Koreksi BUPING PPKN 1\gbr opening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1000" y="208009"/>
            <a:ext cx="4953000" cy="4629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6664"/>
            <a:ext cx="9143245" cy="83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04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"/>
            <a:ext cx="7772401" cy="504170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40" name="TextBox 39"/>
          <p:cNvSpPr txBox="1"/>
          <p:nvPr/>
        </p:nvSpPr>
        <p:spPr>
          <a:xfrm>
            <a:off x="181450" y="-19050"/>
            <a:ext cx="6371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Materi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Inti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id-ID" sz="2800" b="1" dirty="0" smtClean="0">
                <a:solidFill>
                  <a:schemeClr val="bg1"/>
                </a:solidFill>
              </a:rPr>
              <a:t>3</a:t>
            </a:r>
            <a:r>
              <a:rPr lang="en-US" sz="2800" b="1" dirty="0" smtClean="0">
                <a:solidFill>
                  <a:schemeClr val="bg1"/>
                </a:solidFill>
              </a:rPr>
              <a:t>: </a:t>
            </a:r>
            <a:r>
              <a:rPr lang="id-ID" sz="2800" b="1" dirty="0" smtClean="0">
                <a:solidFill>
                  <a:schemeClr val="bg1"/>
                </a:solidFill>
              </a:rPr>
              <a:t>Skala pada Denah</a:t>
            </a:r>
            <a:endParaRPr lang="en-US" sz="2800" b="1" dirty="0">
              <a:solidFill>
                <a:schemeClr val="bg1"/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6664"/>
            <a:ext cx="9143245" cy="835083"/>
          </a:xfrm>
          <a:prstGeom prst="rect">
            <a:avLst/>
          </a:prstGeom>
        </p:spPr>
      </p:pic>
      <p:pic>
        <p:nvPicPr>
          <p:cNvPr id="30" name="Picture 29" descr="D:\PROJECT 2017\4a.st2.p2.3 bu guru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40371" y="1218137"/>
            <a:ext cx="1743920" cy="3053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Rounded Rectangle 50"/>
          <p:cNvSpPr/>
          <p:nvPr/>
        </p:nvSpPr>
        <p:spPr>
          <a:xfrm>
            <a:off x="493867" y="807464"/>
            <a:ext cx="5746914" cy="75289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Skala menyatakan perbandingan </a:t>
            </a:r>
            <a:r>
              <a:rPr lang="id-ID" smtClean="0"/>
              <a:t>jarak antara </a:t>
            </a:r>
            <a:r>
              <a:rPr lang="id-ID" dirty="0" smtClean="0"/>
              <a:t>dua tempat pada denah atau peta dengan jarak sebenarnya.</a:t>
            </a:r>
            <a:endParaRPr lang="id-ID" dirty="0"/>
          </a:p>
        </p:txBody>
      </p:sp>
      <p:sp>
        <p:nvSpPr>
          <p:cNvPr id="52" name="Rounded Rectangle 51"/>
          <p:cNvSpPr/>
          <p:nvPr/>
        </p:nvSpPr>
        <p:spPr>
          <a:xfrm>
            <a:off x="1047390" y="1919023"/>
            <a:ext cx="4724400" cy="68579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Skala 1 : 100 artinya 1 cm pada peta atau denah mewakili 100 cm atau 1 m jarak sebenarnya.</a:t>
            </a:r>
            <a:endParaRPr lang="id-ID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Rounded Rectangle 32"/>
              <p:cNvSpPr/>
              <p:nvPr/>
            </p:nvSpPr>
            <p:spPr>
              <a:xfrm>
                <a:off x="762000" y="3023181"/>
                <a:ext cx="4953169" cy="941105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id-ID" sz="2400" dirty="0" smtClean="0"/>
                  <a:t>Skala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id-ID" sz="2400" b="0" i="0" smtClean="0">
                            <a:latin typeface="Cambria Math" panose="02040503050406030204" pitchFamily="18" charset="0"/>
                          </a:rPr>
                          <m:t>Jarak</m:t>
                        </m:r>
                        <m:r>
                          <a:rPr lang="id-ID" sz="24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id-ID" sz="2400" b="0" i="0" smtClean="0">
                            <a:latin typeface="Cambria Math" panose="02040503050406030204" pitchFamily="18" charset="0"/>
                          </a:rPr>
                          <m:t>pada</m:t>
                        </m:r>
                        <m:r>
                          <a:rPr lang="id-ID" sz="24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id-ID" sz="2400" b="0" i="0" smtClean="0">
                            <a:latin typeface="Cambria Math" panose="02040503050406030204" pitchFamily="18" charset="0"/>
                          </a:rPr>
                          <m:t>gambar</m:t>
                        </m:r>
                        <m:r>
                          <a:rPr lang="id-ID" sz="24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id-ID" sz="2400" b="0" i="0" smtClean="0">
                            <a:latin typeface="Cambria Math" panose="02040503050406030204" pitchFamily="18" charset="0"/>
                          </a:rPr>
                          <m:t>atau</m:t>
                        </m:r>
                        <m:r>
                          <a:rPr lang="id-ID" sz="24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id-ID" sz="2400" b="0" i="0" smtClean="0">
                            <a:latin typeface="Cambria Math" panose="02040503050406030204" pitchFamily="18" charset="0"/>
                          </a:rPr>
                          <m:t>denah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id-ID" sz="2400" b="0" i="0" smtClean="0">
                            <a:latin typeface="Cambria Math" panose="02040503050406030204" pitchFamily="18" charset="0"/>
                          </a:rPr>
                          <m:t>Jarak</m:t>
                        </m:r>
                        <m:r>
                          <a:rPr lang="id-ID" sz="24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id-ID" sz="2400" b="0" i="0" smtClean="0">
                            <a:latin typeface="Cambria Math" panose="02040503050406030204" pitchFamily="18" charset="0"/>
                          </a:rPr>
                          <m:t>sebenarnya</m:t>
                        </m:r>
                      </m:den>
                    </m:f>
                  </m:oMath>
                </a14:m>
                <a:endParaRPr lang="id-ID" sz="2400" dirty="0"/>
              </a:p>
            </p:txBody>
          </p:sp>
        </mc:Choice>
        <mc:Fallback>
          <p:sp>
            <p:nvSpPr>
              <p:cNvPr id="33" name="Rounded 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023181"/>
                <a:ext cx="4953169" cy="941105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571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"/>
            <a:ext cx="7772401" cy="504170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40" name="TextBox 39"/>
          <p:cNvSpPr txBox="1"/>
          <p:nvPr/>
        </p:nvSpPr>
        <p:spPr>
          <a:xfrm>
            <a:off x="181450" y="-19050"/>
            <a:ext cx="6371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Materi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Inti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id-ID" sz="2800" b="1" dirty="0" smtClean="0">
                <a:solidFill>
                  <a:schemeClr val="bg1"/>
                </a:solidFill>
              </a:rPr>
              <a:t>3</a:t>
            </a:r>
            <a:r>
              <a:rPr lang="en-US" sz="2800" b="1" dirty="0" smtClean="0">
                <a:solidFill>
                  <a:schemeClr val="bg1"/>
                </a:solidFill>
              </a:rPr>
              <a:t>: </a:t>
            </a:r>
            <a:r>
              <a:rPr lang="id-ID" sz="2800" b="1" dirty="0" smtClean="0">
                <a:solidFill>
                  <a:schemeClr val="bg1"/>
                </a:solidFill>
              </a:rPr>
              <a:t>Skala pada Denah</a:t>
            </a:r>
            <a:endParaRPr lang="en-US" sz="2800" b="1" dirty="0">
              <a:solidFill>
                <a:schemeClr val="bg1"/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27467"/>
            <a:ext cx="9143245" cy="835083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227167" y="598718"/>
            <a:ext cx="10101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dirty="0" smtClean="0"/>
              <a:t>Contoh:</a:t>
            </a:r>
            <a:endParaRPr lang="en-US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227166" y="962248"/>
            <a:ext cx="67450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Jarak rumah Bayu dan sekolah pada sebuah denah adalah 6 cm. Jika jarak sebenarnya rumah Bayu dan sekolah adalah 300 m, berapa skala denah tersebut?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227164" y="2032657"/>
            <a:ext cx="1869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lang="id-ID" sz="2000" b="0" i="1" dirty="0" smtClean="0"/>
              <a:t>Penyelesaian:</a:t>
            </a:r>
            <a:endParaRPr lang="en-US" sz="20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27165" y="2411789"/>
                <a:ext cx="3922464" cy="5822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4625" indent="-174625"/>
                <a:r>
                  <a:rPr lang="id-ID" sz="2000" dirty="0" smtClean="0"/>
                  <a:t>Skala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id-ID" sz="2000">
                            <a:latin typeface="Cambria Math" panose="02040503050406030204" pitchFamily="18" charset="0"/>
                          </a:rPr>
                          <m:t>Jarak</m:t>
                        </m:r>
                        <m:r>
                          <a:rPr lang="id-ID" sz="20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id-ID" sz="2000">
                            <a:latin typeface="Cambria Math" panose="02040503050406030204" pitchFamily="18" charset="0"/>
                          </a:rPr>
                          <m:t>pada</m:t>
                        </m:r>
                        <m:r>
                          <a:rPr lang="id-ID" sz="20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id-ID" sz="2000">
                            <a:latin typeface="Cambria Math" panose="02040503050406030204" pitchFamily="18" charset="0"/>
                          </a:rPr>
                          <m:t>gambar</m:t>
                        </m:r>
                        <m:r>
                          <a:rPr lang="id-ID" sz="20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id-ID" sz="2000">
                            <a:latin typeface="Cambria Math" panose="02040503050406030204" pitchFamily="18" charset="0"/>
                          </a:rPr>
                          <m:t>atau</m:t>
                        </m:r>
                        <m:r>
                          <a:rPr lang="id-ID" sz="20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id-ID" sz="2000">
                            <a:latin typeface="Cambria Math" panose="02040503050406030204" pitchFamily="18" charset="0"/>
                          </a:rPr>
                          <m:t>denah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id-ID" sz="2000">
                            <a:latin typeface="Cambria Math" panose="02040503050406030204" pitchFamily="18" charset="0"/>
                          </a:rPr>
                          <m:t>Jarak</m:t>
                        </m:r>
                        <m:r>
                          <a:rPr lang="id-ID" sz="20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id-ID" sz="2000">
                            <a:latin typeface="Cambria Math" panose="02040503050406030204" pitchFamily="18" charset="0"/>
                          </a:rPr>
                          <m:t>sebenarnya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165" y="2411789"/>
                <a:ext cx="3922464" cy="582275"/>
              </a:xfrm>
              <a:prstGeom prst="rect">
                <a:avLst/>
              </a:prstGeom>
              <a:blipFill rotWithShape="0">
                <a:blip r:embed="rId4"/>
                <a:stretch>
                  <a:fillRect l="-1553" b="-105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8" name="Picture 27" descr="D:\PROJECT 2017\4a.st2.p2.3 bu guru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239000" y="1090621"/>
            <a:ext cx="1743920" cy="3053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929610" y="3026583"/>
                <a:ext cx="3178301" cy="5340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4625" indent="-174625"/>
                <a:r>
                  <a:rPr lang="id-ID" sz="20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6 </m:t>
                        </m:r>
                        <m:r>
                          <m:rPr>
                            <m:sty m:val="p"/>
                          </m:rPr>
                          <a:rPr lang="id-ID" sz="2000" b="0" i="0" smtClean="0">
                            <a:latin typeface="Cambria Math" panose="02040503050406030204" pitchFamily="18" charset="0"/>
                          </a:rPr>
                          <m:t>cm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300 </m:t>
                        </m:r>
                        <m:r>
                          <m:rPr>
                            <m:sty m:val="p"/>
                          </m:rPr>
                          <a:rPr lang="id-ID" sz="2000" b="0" i="0" smtClean="0">
                            <a:latin typeface="Cambria Math" panose="02040503050406030204" pitchFamily="18" charset="0"/>
                          </a:rPr>
                          <m:t>m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610" y="3026583"/>
                <a:ext cx="3178301" cy="534057"/>
              </a:xfrm>
              <a:prstGeom prst="rect">
                <a:avLst/>
              </a:prstGeom>
              <a:blipFill rotWithShape="0">
                <a:blip r:embed="rId6"/>
                <a:stretch>
                  <a:fillRect l="-1916" b="-681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929609" y="3567241"/>
                <a:ext cx="3178301" cy="5340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4625" indent="-174625"/>
                <a:r>
                  <a:rPr lang="id-ID" sz="20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6 </m:t>
                        </m:r>
                        <m:r>
                          <m:rPr>
                            <m:sty m:val="p"/>
                          </m:rPr>
                          <a:rPr lang="id-ID" sz="2000" b="0" i="0" smtClean="0">
                            <a:latin typeface="Cambria Math" panose="02040503050406030204" pitchFamily="18" charset="0"/>
                          </a:rPr>
                          <m:t>cm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30.000 </m:t>
                        </m:r>
                        <m:r>
                          <m:rPr>
                            <m:sty m:val="p"/>
                          </m:rPr>
                          <a:rPr lang="id-ID" sz="2000" b="0" i="0" smtClean="0">
                            <a:latin typeface="Cambria Math" panose="02040503050406030204" pitchFamily="18" charset="0"/>
                          </a:rPr>
                          <m:t>cm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609" y="3567241"/>
                <a:ext cx="3178301" cy="534057"/>
              </a:xfrm>
              <a:prstGeom prst="rect">
                <a:avLst/>
              </a:prstGeom>
              <a:blipFill rotWithShape="0">
                <a:blip r:embed="rId7"/>
                <a:stretch>
                  <a:fillRect l="-1916" b="-681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29608" y="4054185"/>
                <a:ext cx="3178301" cy="5288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4625" indent="-174625"/>
                <a:r>
                  <a:rPr lang="id-ID" sz="20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5.000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608" y="4054185"/>
                <a:ext cx="3178301" cy="528863"/>
              </a:xfrm>
              <a:prstGeom prst="rect">
                <a:avLst/>
              </a:prstGeom>
              <a:blipFill rotWithShape="0">
                <a:blip r:embed="rId8"/>
                <a:stretch>
                  <a:fillRect l="-1916" b="-804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3599713" y="3582170"/>
            <a:ext cx="2953486" cy="78319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d-ID" sz="2000" dirty="0" smtClean="0"/>
              <a:t>Jadi, skala denah tersebut adalah 1 : 5.000.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7180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21" grpId="0"/>
      <p:bldP spid="20" grpId="0"/>
      <p:bldP spid="16" grpId="0"/>
      <p:bldP spid="25" grpId="0"/>
      <p:bldP spid="26" grpId="0"/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1389</TotalTime>
  <Words>113</Words>
  <Application>Microsoft Office PowerPoint</Application>
  <PresentationFormat>On-screen Show (16:9)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Adobe Gothic Std B</vt:lpstr>
      <vt:lpstr>Arial</vt:lpstr>
      <vt:lpstr>Arial Rounded MT Bold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Jannah</dc:creator>
  <cp:lastModifiedBy>ASUS</cp:lastModifiedBy>
  <cp:revision>141</cp:revision>
  <dcterms:created xsi:type="dcterms:W3CDTF">2018-08-29T02:57:23Z</dcterms:created>
  <dcterms:modified xsi:type="dcterms:W3CDTF">2021-01-05T07:03:32Z</dcterms:modified>
</cp:coreProperties>
</file>