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97" r:id="rId3"/>
    <p:sldId id="285" r:id="rId4"/>
    <p:sldId id="298" r:id="rId5"/>
    <p:sldId id="299" r:id="rId6"/>
    <p:sldId id="300" r:id="rId7"/>
    <p:sldId id="292" r:id="rId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5050"/>
    <a:srgbClr val="CC0066"/>
    <a:srgbClr val="006600"/>
    <a:srgbClr val="94D0AF"/>
    <a:srgbClr val="FFCC99"/>
    <a:srgbClr val="FF9966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18" autoAdjust="0"/>
    <p:restoredTop sz="94660"/>
  </p:normalViewPr>
  <p:slideViewPr>
    <p:cSldViewPr>
      <p:cViewPr>
        <p:scale>
          <a:sx n="90" d="100"/>
          <a:sy n="90" d="100"/>
        </p:scale>
        <p:origin x="-762" y="-438"/>
      </p:cViewPr>
      <p:guideLst>
        <p:guide orient="horz" pos="2160"/>
        <p:guide pos="288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2253A23-3BC1-45F6-B5DF-8448325BDC43}" type="datetimeFigureOut">
              <a:rPr lang="en-US"/>
              <a:pPr>
                <a:defRPr/>
              </a:pPr>
              <a:t>6/2/2017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4136976-9E70-4CA3-A9B4-4A56132AF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603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136976-9E70-4CA3-A9B4-4A56132AF75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76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8DE6E-D34B-4893-8914-32B9F7EA4926}" type="datetimeFigureOut">
              <a:rPr lang="en-US"/>
              <a:pPr>
                <a:defRPr/>
              </a:pPr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93683-BBE7-45D0-BC7F-C8A13ADF1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30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4A554-51AA-4414-9FEB-517EF29ACE15}" type="datetimeFigureOut">
              <a:rPr lang="en-US"/>
              <a:pPr>
                <a:defRPr/>
              </a:pPr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AECEF-D346-4EA0-B1A0-66849DC01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3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213" y="288928"/>
            <a:ext cx="2025650" cy="6143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9263" y="288928"/>
            <a:ext cx="5924550" cy="6143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792FC-E909-4C9F-A4D4-3601CFBAD06C}" type="datetimeFigureOut">
              <a:rPr lang="en-US"/>
              <a:pPr>
                <a:defRPr/>
              </a:pPr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40C37-20D8-4587-9DD9-48B449CD8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40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F7D16-6DF8-44BD-AFE0-FC371DBDB881}" type="datetimeFigureOut">
              <a:rPr lang="en-US"/>
              <a:pPr>
                <a:defRPr/>
              </a:pPr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3E27B-DD0D-484F-89CA-7D98C097D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58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FE8E2-9BB6-4D97-9674-F3430B92E0FC}" type="datetimeFigureOut">
              <a:rPr lang="en-US"/>
              <a:pPr>
                <a:defRPr/>
              </a:pPr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980CD-B3AB-4928-A1E6-DB9A4B095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7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263" y="1679575"/>
            <a:ext cx="39751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763" y="1679575"/>
            <a:ext cx="39751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10034-89E8-4E0C-8D0B-75FC168DDE1D}" type="datetimeFigureOut">
              <a:rPr lang="en-US"/>
              <a:pPr>
                <a:defRPr/>
              </a:pPr>
              <a:t>6/2/2017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B6B6F-F1F7-4DA1-AE81-36704ACBD6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5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4638"/>
            <a:ext cx="82296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20EF9-72A3-43EB-B8B5-5792C33AB9CC}" type="datetimeFigureOut">
              <a:rPr lang="en-US"/>
              <a:pPr>
                <a:defRPr/>
              </a:pPr>
              <a:t>6/2/2017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799CE-26EE-414D-A9C0-9E8CEB06E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9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DBB8B-8904-4BD3-86B6-B57DC355EED4}" type="datetimeFigureOut">
              <a:rPr lang="en-US"/>
              <a:pPr>
                <a:defRPr/>
              </a:pPr>
              <a:t>6/2/2017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E818E-1032-432E-9FAA-E06413B21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34E03-DE65-47AD-80BB-6AF247930FAB}" type="datetimeFigureOut">
              <a:rPr lang="en-US"/>
              <a:pPr>
                <a:defRPr/>
              </a:pPr>
              <a:t>6/2/2017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4A1B7-B706-4F70-BDDF-ECC035A3C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14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5B9A3-CF2E-4410-9F63-01F7764952F0}" type="datetimeFigureOut">
              <a:rPr lang="en-US"/>
              <a:pPr>
                <a:defRPr/>
              </a:pPr>
              <a:t>6/2/2017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0F5C0-CC8C-4795-BA01-6C7CE8210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10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B8043-CBB1-4BF4-AD06-82D5E5CF0279}" type="datetimeFigureOut">
              <a:rPr lang="en-US"/>
              <a:pPr>
                <a:defRPr/>
              </a:pPr>
              <a:t>6/2/2017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3A4B5-D61E-4C68-82D1-B57710F0E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22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E6F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8007" y="275167"/>
            <a:ext cx="82296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8007" y="1599596"/>
            <a:ext cx="8229601" cy="452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8007" y="6356048"/>
            <a:ext cx="2133601" cy="365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7ABA6B-66E3-48FB-8BDE-55593956FC08}" type="datetimeFigureOut">
              <a:rPr lang="en-US"/>
              <a:pPr>
                <a:defRPr/>
              </a:pPr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3798" y="6356048"/>
            <a:ext cx="2896406" cy="365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4007" y="6356048"/>
            <a:ext cx="2133601" cy="3658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D72CB4-C63B-4518-B0F3-22EC080F5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6" descr="C:\Users\user\Desktop\template presentasi tematik-6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6"/>
          <a:stretch>
            <a:fillRect/>
          </a:stretch>
        </p:blipFill>
        <p:spPr bwMode="auto">
          <a:xfrm>
            <a:off x="-35479" y="5976560"/>
            <a:ext cx="9214959" cy="93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1"/>
          <p:cNvSpPr>
            <a:spLocks noChangeArrowheads="1"/>
          </p:cNvSpPr>
          <p:nvPr/>
        </p:nvSpPr>
        <p:spPr bwMode="auto">
          <a:xfrm>
            <a:off x="109664" y="2506738"/>
            <a:ext cx="3256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26" name="Picture 2" descr="O:\hh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4" r="43719"/>
          <a:stretch/>
        </p:blipFill>
        <p:spPr bwMode="auto">
          <a:xfrm>
            <a:off x="-16769" y="16404"/>
            <a:ext cx="5874680" cy="655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ocuments\ENDAH\130018 Tematik terpadu 1a NEW\hasil\gambar\pem 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55"/>
          <a:stretch>
            <a:fillRect/>
          </a:stretch>
        </p:blipFill>
        <p:spPr bwMode="auto">
          <a:xfrm>
            <a:off x="-396552" y="65012"/>
            <a:ext cx="3825321" cy="68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2" name="Group 10"/>
          <p:cNvGrpSpPr>
            <a:grpSpLocks/>
          </p:cNvGrpSpPr>
          <p:nvPr/>
        </p:nvGrpSpPr>
        <p:grpSpPr bwMode="auto">
          <a:xfrm>
            <a:off x="323528" y="745540"/>
            <a:ext cx="3169530" cy="461665"/>
            <a:chOff x="157162" y="716461"/>
            <a:chExt cx="3119579" cy="482932"/>
          </a:xfrm>
        </p:grpSpPr>
        <p:sp>
          <p:nvSpPr>
            <p:cNvPr id="20" name="Rectangle 19"/>
            <p:cNvSpPr/>
            <p:nvPr/>
          </p:nvSpPr>
          <p:spPr>
            <a:xfrm>
              <a:off x="795020" y="716461"/>
              <a:ext cx="2481721" cy="4829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chemeClr val="accent3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id-ID" sz="24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Ayo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Mengamati</a:t>
              </a:r>
              <a:endParaRPr lang="id-ID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64" name="Picture 2" descr="C:\Users\user\Documents\ENDAH\130018 Tematik terpadu 1a NEW\hasil\gambar\abc.t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2" y="736508"/>
              <a:ext cx="777635" cy="445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857911" y="0"/>
            <a:ext cx="3286089" cy="6669360"/>
            <a:chOff x="5857911" y="0"/>
            <a:chExt cx="3286089" cy="6669360"/>
          </a:xfrm>
        </p:grpSpPr>
        <p:sp>
          <p:nvSpPr>
            <p:cNvPr id="3" name="Rectangle 2"/>
            <p:cNvSpPr/>
            <p:nvPr/>
          </p:nvSpPr>
          <p:spPr>
            <a:xfrm>
              <a:off x="5857911" y="0"/>
              <a:ext cx="3286089" cy="66693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5999025" y="3598601"/>
              <a:ext cx="3003860" cy="1785104"/>
            </a:xfrm>
            <a:prstGeom prst="rect">
              <a:avLst/>
            </a:prstGeom>
            <a:ln w="25400">
              <a:noFill/>
              <a:prstDash val="sysDash"/>
            </a:ln>
          </p:spPr>
          <p:txBody>
            <a:bodyPr wrap="square">
              <a:spAutoFit/>
            </a:bodyPr>
            <a:lstStyle/>
            <a:p>
              <a:r>
                <a:rPr lang="en-US" sz="2200" b="1" dirty="0" err="1">
                  <a:solidFill>
                    <a:srgbClr val="FF0000"/>
                  </a:solidFill>
                </a:rPr>
                <a:t>Coba</a:t>
              </a:r>
              <a:r>
                <a:rPr lang="en-US" sz="2200" b="1" dirty="0">
                  <a:solidFill>
                    <a:srgbClr val="FF0000"/>
                  </a:solidFill>
                </a:rPr>
                <a:t> </a:t>
              </a:r>
              <a:r>
                <a:rPr lang="en-US" sz="2200" b="1" dirty="0" err="1">
                  <a:solidFill>
                    <a:srgbClr val="FF0000"/>
                  </a:solidFill>
                </a:rPr>
                <a:t>tuliskan</a:t>
              </a:r>
              <a:r>
                <a:rPr lang="en-US" sz="2200" b="1" dirty="0">
                  <a:solidFill>
                    <a:srgbClr val="FF0000"/>
                  </a:solidFill>
                </a:rPr>
                <a:t> </a:t>
              </a:r>
              <a:r>
                <a:rPr lang="en-US" sz="2200" b="1" dirty="0" err="1" smtClean="0">
                  <a:solidFill>
                    <a:srgbClr val="FF0000"/>
                  </a:solidFill>
                </a:rPr>
                <a:t>kembali</a:t>
              </a:r>
              <a:r>
                <a:rPr lang="en-US" sz="2200" b="1" dirty="0">
                  <a:solidFill>
                    <a:srgbClr val="FF0000"/>
                  </a:solidFill>
                </a:rPr>
                <a:t> </a:t>
              </a:r>
              <a:r>
                <a:rPr lang="en-US" sz="2200" b="1" dirty="0" err="1" smtClean="0">
                  <a:solidFill>
                    <a:srgbClr val="FF0000"/>
                  </a:solidFill>
                </a:rPr>
                <a:t>kalimat</a:t>
              </a:r>
              <a:r>
                <a:rPr lang="en-US" sz="22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200" b="1" dirty="0" err="1">
                  <a:solidFill>
                    <a:srgbClr val="FF0000"/>
                  </a:solidFill>
                </a:rPr>
                <a:t>pemberitahuan</a:t>
              </a:r>
              <a:r>
                <a:rPr lang="en-US" sz="2200" b="1" dirty="0">
                  <a:solidFill>
                    <a:srgbClr val="FF0000"/>
                  </a:solidFill>
                </a:rPr>
                <a:t> yang </a:t>
              </a:r>
              <a:r>
                <a:rPr lang="en-US" sz="2200" b="1" dirty="0" err="1">
                  <a:solidFill>
                    <a:srgbClr val="FF0000"/>
                  </a:solidFill>
                </a:rPr>
                <a:t>terdapat</a:t>
              </a:r>
              <a:r>
                <a:rPr lang="en-US" sz="2200" b="1" dirty="0">
                  <a:solidFill>
                    <a:srgbClr val="FF0000"/>
                  </a:solidFill>
                </a:rPr>
                <a:t> </a:t>
              </a:r>
              <a:r>
                <a:rPr lang="en-US" sz="2200" b="1" dirty="0" err="1">
                  <a:solidFill>
                    <a:srgbClr val="FF0000"/>
                  </a:solidFill>
                </a:rPr>
                <a:t>pada</a:t>
              </a:r>
              <a:r>
                <a:rPr lang="en-US" sz="2200" b="1" dirty="0">
                  <a:solidFill>
                    <a:srgbClr val="FF0000"/>
                  </a:solidFill>
                </a:rPr>
                <a:t> </a:t>
              </a:r>
              <a:r>
                <a:rPr lang="en-US" sz="2200" b="1" dirty="0" err="1">
                  <a:solidFill>
                    <a:srgbClr val="FF0000"/>
                  </a:solidFill>
                </a:rPr>
                <a:t>teks</a:t>
              </a:r>
              <a:r>
                <a:rPr lang="en-US" sz="2200" b="1" dirty="0">
                  <a:solidFill>
                    <a:srgbClr val="FF0000"/>
                  </a:solidFill>
                </a:rPr>
                <a:t> </a:t>
              </a:r>
              <a:r>
                <a:rPr lang="en-US" sz="2200" b="1" dirty="0" smtClean="0">
                  <a:solidFill>
                    <a:srgbClr val="FF0000"/>
                  </a:solidFill>
                </a:rPr>
                <a:t>di </a:t>
              </a:r>
              <a:r>
                <a:rPr lang="en-US" sz="2200" b="1" dirty="0" err="1" smtClean="0">
                  <a:solidFill>
                    <a:srgbClr val="FF0000"/>
                  </a:solidFill>
                </a:rPr>
                <a:t>bukumu</a:t>
              </a:r>
              <a:r>
                <a:rPr lang="en-US" sz="2200" b="1" dirty="0" smtClean="0">
                  <a:solidFill>
                    <a:srgbClr val="FF0000"/>
                  </a:solidFill>
                </a:rPr>
                <a:t>!</a:t>
              </a:r>
              <a:endParaRPr lang="en-US" sz="2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12992" y="-152400"/>
            <a:ext cx="3935472" cy="2590800"/>
            <a:chOff x="5148064" y="-152400"/>
            <a:chExt cx="3935472" cy="2590800"/>
          </a:xfrm>
        </p:grpSpPr>
        <p:sp>
          <p:nvSpPr>
            <p:cNvPr id="17" name="Snip Same Side Corner Rectangle 16"/>
            <p:cNvSpPr/>
            <p:nvPr/>
          </p:nvSpPr>
          <p:spPr>
            <a:xfrm flipV="1">
              <a:off x="5216306" y="-152400"/>
              <a:ext cx="3768658" cy="2590800"/>
            </a:xfrm>
            <a:prstGeom prst="snip2Same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/>
            <p:cNvSpPr>
              <a:spLocks noChangeArrowheads="1"/>
            </p:cNvSpPr>
            <p:nvPr/>
          </p:nvSpPr>
          <p:spPr bwMode="auto">
            <a:xfrm>
              <a:off x="5148064" y="116632"/>
              <a:ext cx="3935472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dirty="0" err="1">
                  <a:solidFill>
                    <a:schemeClr val="bg1"/>
                  </a:solidFill>
                </a:rPr>
                <a:t>Bacalah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teks</a:t>
              </a:r>
              <a:r>
                <a:rPr lang="id-ID" altLang="en-US" sz="2400" dirty="0">
                  <a:solidFill>
                    <a:schemeClr val="bg1"/>
                  </a:solidFill>
                </a:rPr>
                <a:t> </a:t>
              </a:r>
              <a:endParaRPr lang="en-US" altLang="en-US" sz="2400" dirty="0">
                <a:solidFill>
                  <a:schemeClr val="bg1"/>
                </a:solidFill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</a:rPr>
                <a:t>“</a:t>
              </a:r>
              <a:r>
                <a:rPr lang="en-US" altLang="en-US" sz="2400" b="1" dirty="0">
                  <a:solidFill>
                    <a:schemeClr val="bg1"/>
                  </a:solidFill>
                </a:rPr>
                <a:t>Nina </a:t>
              </a:r>
              <a:r>
                <a:rPr lang="en-US" altLang="en-US" sz="2400" b="1" dirty="0" err="1">
                  <a:solidFill>
                    <a:schemeClr val="bg1"/>
                  </a:solidFill>
                </a:rPr>
                <a:t>dan</a:t>
              </a:r>
              <a:r>
                <a:rPr lang="en-US" alt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</a:rPr>
                <a:t>Keluarga</a:t>
              </a:r>
              <a:r>
                <a:rPr lang="en-US" alt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</a:rPr>
                <a:t>Berwisata</a:t>
              </a:r>
              <a:r>
                <a:rPr lang="en-US" altLang="en-US" sz="2400" b="1" dirty="0">
                  <a:solidFill>
                    <a:schemeClr val="bg1"/>
                  </a:solidFill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chemeClr val="bg1"/>
                  </a:solidFill>
                </a:rPr>
                <a:t>ke</a:t>
              </a:r>
              <a:r>
                <a:rPr lang="en-US" altLang="en-US" sz="2400" b="1" dirty="0">
                  <a:solidFill>
                    <a:schemeClr val="bg1"/>
                  </a:solidFill>
                </a:rPr>
                <a:t> Taman Safari</a:t>
              </a:r>
              <a:r>
                <a:rPr lang="en-US" altLang="en-US" sz="2400" dirty="0">
                  <a:solidFill>
                    <a:schemeClr val="bg1"/>
                  </a:solidFill>
                </a:rPr>
                <a:t>”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</a:rPr>
                <a:t>di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bukumu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dengan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saksama</a:t>
              </a:r>
              <a:r>
                <a:rPr lang="en-US" altLang="en-US" sz="2400" dirty="0">
                  <a:solidFill>
                    <a:schemeClr val="bg1"/>
                  </a:solidFill>
                </a:rPr>
                <a:t>!</a:t>
              </a:r>
            </a:p>
          </p:txBody>
        </p:sp>
      </p:grpSp>
      <p:pic>
        <p:nvPicPr>
          <p:cNvPr id="19" name="Picture 6" descr="C:\Users\user\Desktop\template presentasi tematik-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6"/>
          <a:stretch>
            <a:fillRect/>
          </a:stretch>
        </p:blipFill>
        <p:spPr bwMode="auto">
          <a:xfrm>
            <a:off x="-35479" y="5976560"/>
            <a:ext cx="9214959" cy="93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hh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3718"/>
          <a:stretch/>
        </p:blipFill>
        <p:spPr bwMode="auto">
          <a:xfrm>
            <a:off x="107504" y="1628800"/>
            <a:ext cx="4211960" cy="283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323528" y="97468"/>
            <a:ext cx="3761232" cy="523220"/>
            <a:chOff x="157162" y="716461"/>
            <a:chExt cx="3701954" cy="547323"/>
          </a:xfrm>
        </p:grpSpPr>
        <p:sp>
          <p:nvSpPr>
            <p:cNvPr id="6" name="Rectangle 5"/>
            <p:cNvSpPr/>
            <p:nvPr/>
          </p:nvSpPr>
          <p:spPr>
            <a:xfrm>
              <a:off x="795020" y="716461"/>
              <a:ext cx="3064096" cy="5473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chemeClr val="accent3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id-ID" sz="24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Ayo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Bermain</a:t>
              </a:r>
              <a:r>
                <a:rPr lang="en-US" sz="2400" b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Peran</a:t>
              </a:r>
              <a:endParaRPr lang="id-ID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" name="Picture 2" descr="C:\Users\user\Documents\ENDAH\130018 Tematik terpadu 1a NEW\hasil\gambar\abc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2" y="791786"/>
              <a:ext cx="777635" cy="445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2" descr="O:\hh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7" t="49469" r="18140"/>
          <a:stretch/>
        </p:blipFill>
        <p:spPr bwMode="auto">
          <a:xfrm>
            <a:off x="4283968" y="1844824"/>
            <a:ext cx="4070473" cy="273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5496" y="476672"/>
            <a:ext cx="3146528" cy="1944216"/>
            <a:chOff x="179512" y="548680"/>
            <a:chExt cx="3146528" cy="1944216"/>
          </a:xfrm>
        </p:grpSpPr>
        <p:pic>
          <p:nvPicPr>
            <p:cNvPr id="2052" name="Picture 4" descr="O:\yyy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253" b="74716"/>
            <a:stretch/>
          </p:blipFill>
          <p:spPr bwMode="auto">
            <a:xfrm>
              <a:off x="179512" y="548680"/>
              <a:ext cx="3146528" cy="1944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83568" y="860519"/>
              <a:ext cx="259228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Iya, Nina. Burung-burung di sini diberi makanan dan dirawat dengan baik, Nina.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43608" y="2924944"/>
            <a:ext cx="2165416" cy="2078596"/>
            <a:chOff x="1326464" y="3366628"/>
            <a:chExt cx="2165416" cy="2078596"/>
          </a:xfrm>
        </p:grpSpPr>
        <p:pic>
          <p:nvPicPr>
            <p:cNvPr id="14" name="Picture 4" descr="O:\yyy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" t="26479" r="76277" b="44474"/>
            <a:stretch/>
          </p:blipFill>
          <p:spPr bwMode="auto">
            <a:xfrm>
              <a:off x="1326464" y="3366628"/>
              <a:ext cx="2128608" cy="2078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656481" y="3879471"/>
              <a:ext cx="183539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/>
                <a:t>Lihat</a:t>
              </a:r>
              <a:r>
                <a:rPr lang="en-US" dirty="0"/>
                <a:t>, Ayah! </a:t>
              </a:r>
              <a:r>
                <a:rPr lang="en-US" dirty="0" err="1"/>
                <a:t>Burung-burung</a:t>
              </a:r>
              <a:r>
                <a:rPr lang="en-US" dirty="0"/>
                <a:t> </a:t>
              </a:r>
              <a:r>
                <a:rPr lang="en-US" dirty="0" err="1"/>
                <a:t>ini</a:t>
              </a:r>
              <a:r>
                <a:rPr lang="en-US" dirty="0"/>
                <a:t> </a:t>
              </a:r>
              <a:r>
                <a:rPr lang="en-US" dirty="0" err="1"/>
                <a:t>sedang</a:t>
              </a:r>
              <a:r>
                <a:rPr lang="en-US" dirty="0"/>
                <a:t> </a:t>
              </a:r>
              <a:r>
                <a:rPr lang="en-US" dirty="0" err="1"/>
                <a:t>diberi</a:t>
              </a:r>
              <a:r>
                <a:rPr lang="en-US" dirty="0"/>
                <a:t> </a:t>
              </a:r>
              <a:r>
                <a:rPr lang="en-US" dirty="0" err="1"/>
                <a:t>makan</a:t>
              </a:r>
              <a:r>
                <a:rPr lang="en-US" dirty="0"/>
                <a:t>.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31640" y="5013176"/>
            <a:ext cx="6356453" cy="1152128"/>
            <a:chOff x="1095867" y="5013176"/>
            <a:chExt cx="6356453" cy="1152128"/>
          </a:xfrm>
        </p:grpSpPr>
        <p:sp>
          <p:nvSpPr>
            <p:cNvPr id="13" name="Rectangle 12"/>
            <p:cNvSpPr/>
            <p:nvPr/>
          </p:nvSpPr>
          <p:spPr>
            <a:xfrm>
              <a:off x="1095867" y="5013176"/>
              <a:ext cx="6356453" cy="115212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06821" y="5157192"/>
              <a:ext cx="6001483" cy="923330"/>
            </a:xfrm>
            <a:prstGeom prst="rect">
              <a:avLst/>
            </a:prstGeom>
            <a:ln w="25400">
              <a:solidFill>
                <a:schemeClr val="accent1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r>
                <a:rPr lang="en-US" dirty="0" err="1"/>
                <a:t>Setelah</a:t>
              </a:r>
              <a:r>
                <a:rPr lang="en-US" dirty="0"/>
                <a:t> </a:t>
              </a:r>
              <a:r>
                <a:rPr lang="en-US" dirty="0" err="1"/>
                <a:t>bermain</a:t>
              </a:r>
              <a:r>
                <a:rPr lang="en-US" dirty="0"/>
                <a:t> </a:t>
              </a:r>
              <a:r>
                <a:rPr lang="en-US" dirty="0" err="1"/>
                <a:t>peran</a:t>
              </a:r>
              <a:r>
                <a:rPr lang="en-US" dirty="0"/>
                <a:t>, </a:t>
              </a:r>
              <a:r>
                <a:rPr lang="en-US" dirty="0" err="1"/>
                <a:t>coba</a:t>
              </a:r>
              <a:r>
                <a:rPr lang="en-US" dirty="0"/>
                <a:t> </a:t>
              </a:r>
              <a:r>
                <a:rPr lang="en-US" dirty="0" err="1"/>
                <a:t>tuliskan</a:t>
              </a:r>
              <a:endParaRPr lang="en-US" dirty="0"/>
            </a:p>
            <a:p>
              <a:r>
                <a:rPr lang="en-US" dirty="0" err="1"/>
                <a:t>aturan</a:t>
              </a:r>
              <a:r>
                <a:rPr lang="en-US" dirty="0"/>
                <a:t> </a:t>
              </a:r>
              <a:r>
                <a:rPr lang="en-US" dirty="0" err="1"/>
                <a:t>merawat</a:t>
              </a:r>
              <a:r>
                <a:rPr lang="en-US" dirty="0"/>
                <a:t> </a:t>
              </a:r>
              <a:r>
                <a:rPr lang="en-US" dirty="0" err="1"/>
                <a:t>burung</a:t>
              </a:r>
              <a:r>
                <a:rPr lang="en-US" dirty="0"/>
                <a:t> yang </a:t>
              </a:r>
              <a:r>
                <a:rPr lang="en-US" dirty="0" err="1"/>
                <a:t>diceritakan</a:t>
              </a:r>
              <a:r>
                <a:rPr lang="en-US" dirty="0"/>
                <a:t> ayah Nina!</a:t>
              </a:r>
            </a:p>
            <a:p>
              <a:r>
                <a:rPr lang="en-US" dirty="0" err="1"/>
                <a:t>Tuliskan</a:t>
              </a:r>
              <a:r>
                <a:rPr lang="en-US" dirty="0"/>
                <a:t> di </a:t>
              </a:r>
              <a:r>
                <a:rPr lang="en-US" dirty="0" err="1"/>
                <a:t>bukumu</a:t>
              </a:r>
              <a:r>
                <a:rPr lang="en-US" dirty="0"/>
                <a:t> </a:t>
              </a:r>
              <a:r>
                <a:rPr lang="en-US" dirty="0" err="1"/>
                <a:t>dengan</a:t>
              </a:r>
              <a:r>
                <a:rPr lang="en-US" dirty="0"/>
                <a:t> </a:t>
              </a:r>
              <a:r>
                <a:rPr lang="en-US" dirty="0" err="1"/>
                <a:t>rapi</a:t>
              </a:r>
              <a:r>
                <a:rPr lang="en-US" dirty="0"/>
                <a:t>!</a:t>
              </a:r>
            </a:p>
          </p:txBody>
        </p:sp>
      </p:grpSp>
      <p:pic>
        <p:nvPicPr>
          <p:cNvPr id="23" name="Picture 8" descr="C:\Users\user\Desktop\template presentasi tematik-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6"/>
          <a:stretch>
            <a:fillRect/>
          </a:stretch>
        </p:blipFill>
        <p:spPr bwMode="auto">
          <a:xfrm>
            <a:off x="-35479" y="5976560"/>
            <a:ext cx="9214959" cy="93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5004048" y="188640"/>
            <a:ext cx="4248472" cy="2107396"/>
            <a:chOff x="5004048" y="188640"/>
            <a:chExt cx="4248472" cy="2107396"/>
          </a:xfrm>
        </p:grpSpPr>
        <p:pic>
          <p:nvPicPr>
            <p:cNvPr id="16" name="Picture 4" descr="O:\yyy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53" t="1620" r="40938" b="76638"/>
            <a:stretch/>
          </p:blipFill>
          <p:spPr bwMode="auto">
            <a:xfrm>
              <a:off x="5004048" y="188640"/>
              <a:ext cx="4218348" cy="2107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5430216" y="511512"/>
              <a:ext cx="382230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/>
                <a:t>Tidak</a:t>
              </a:r>
              <a:r>
                <a:rPr lang="en-US" dirty="0"/>
                <a:t>, Nina. </a:t>
              </a:r>
              <a:r>
                <a:rPr lang="en-US" dirty="0" err="1" smtClean="0"/>
                <a:t>Jenis</a:t>
              </a:r>
              <a:r>
                <a:rPr lang="en-US" dirty="0" smtClean="0"/>
                <a:t> </a:t>
              </a:r>
              <a:r>
                <a:rPr lang="en-US" dirty="0" err="1"/>
                <a:t>makanannya</a:t>
              </a:r>
              <a:r>
                <a:rPr lang="en-US" dirty="0"/>
                <a:t> </a:t>
              </a:r>
              <a:r>
                <a:rPr lang="en-US" dirty="0" err="1"/>
                <a:t>berbeda</a:t>
              </a:r>
              <a:r>
                <a:rPr lang="en-US" dirty="0"/>
                <a:t>. </a:t>
              </a:r>
              <a:r>
                <a:rPr lang="en-US" dirty="0" err="1"/>
                <a:t>Burung</a:t>
              </a:r>
              <a:r>
                <a:rPr lang="en-US" dirty="0"/>
                <a:t> </a:t>
              </a:r>
              <a:r>
                <a:rPr lang="en-US" dirty="0" err="1"/>
                <a:t>harus</a:t>
              </a:r>
              <a:r>
                <a:rPr lang="en-US" dirty="0"/>
                <a:t> </a:t>
              </a:r>
              <a:r>
                <a:rPr lang="en-US" dirty="0" err="1"/>
                <a:t>dirawat</a:t>
              </a:r>
              <a:r>
                <a:rPr lang="en-US" dirty="0"/>
                <a:t> </a:t>
              </a:r>
              <a:r>
                <a:rPr lang="en-US" dirty="0" err="1"/>
                <a:t>dengan</a:t>
              </a:r>
              <a:r>
                <a:rPr lang="en-US" dirty="0"/>
                <a:t> </a:t>
              </a:r>
              <a:r>
                <a:rPr lang="en-US" dirty="0" err="1"/>
                <a:t>memberi</a:t>
              </a:r>
              <a:r>
                <a:rPr lang="en-US" dirty="0"/>
                <a:t> </a:t>
              </a:r>
              <a:r>
                <a:rPr lang="en-US" dirty="0" err="1"/>
                <a:t>pakan</a:t>
              </a:r>
              <a:r>
                <a:rPr lang="en-US" dirty="0"/>
                <a:t> yang </a:t>
              </a:r>
              <a:r>
                <a:rPr lang="en-US" dirty="0" err="1"/>
                <a:t>sesuai</a:t>
              </a:r>
              <a:r>
                <a:rPr lang="en-US" dirty="0"/>
                <a:t>. </a:t>
              </a:r>
              <a:r>
                <a:rPr lang="en-US" dirty="0" err="1"/>
                <a:t>Burung</a:t>
              </a:r>
              <a:r>
                <a:rPr lang="en-US" dirty="0"/>
                <a:t> yang </a:t>
              </a:r>
              <a:r>
                <a:rPr lang="en-US" dirty="0" err="1"/>
                <a:t>kita</a:t>
              </a:r>
              <a:r>
                <a:rPr lang="en-US" dirty="0"/>
                <a:t> </a:t>
              </a:r>
              <a:r>
                <a:rPr lang="en-US" dirty="0" err="1" smtClean="0"/>
                <a:t>pelihara</a:t>
              </a:r>
              <a:endParaRPr lang="en-US" dirty="0" smtClean="0"/>
            </a:p>
            <a:p>
              <a:r>
                <a:rPr lang="en-US" dirty="0" smtClean="0"/>
                <a:t>di </a:t>
              </a:r>
              <a:r>
                <a:rPr lang="en-US" dirty="0" err="1"/>
                <a:t>rumah</a:t>
              </a:r>
              <a:r>
                <a:rPr lang="en-US" dirty="0"/>
                <a:t> </a:t>
              </a:r>
              <a:r>
                <a:rPr lang="en-US" dirty="0" err="1"/>
                <a:t>makan</a:t>
              </a:r>
              <a:r>
                <a:rPr lang="en-US" dirty="0"/>
                <a:t> </a:t>
              </a:r>
              <a:r>
                <a:rPr lang="en-US" dirty="0" err="1"/>
                <a:t>biji-bijian</a:t>
              </a:r>
              <a:r>
                <a:rPr lang="en-US" dirty="0"/>
                <a:t>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372381" y="2996952"/>
            <a:ext cx="3664115" cy="2183860"/>
            <a:chOff x="5372381" y="2996952"/>
            <a:chExt cx="3664115" cy="2183860"/>
          </a:xfrm>
        </p:grpSpPr>
        <p:pic>
          <p:nvPicPr>
            <p:cNvPr id="17" name="Picture 4" descr="O:\yyyy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90" t="25285" r="41621" b="48290"/>
            <a:stretch/>
          </p:blipFill>
          <p:spPr bwMode="auto">
            <a:xfrm flipH="1">
              <a:off x="5372381" y="2996952"/>
              <a:ext cx="3664111" cy="2183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5796136" y="3573016"/>
              <a:ext cx="32403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/>
                <a:t>Apakah</a:t>
              </a:r>
              <a:r>
                <a:rPr lang="en-US" dirty="0"/>
                <a:t> </a:t>
              </a:r>
              <a:r>
                <a:rPr lang="en-US" dirty="0" err="1" smtClean="0"/>
                <a:t>burung</a:t>
              </a:r>
              <a:r>
                <a:rPr lang="en-US" dirty="0" smtClean="0"/>
                <a:t> </a:t>
              </a:r>
              <a:r>
                <a:rPr lang="en-US" dirty="0"/>
                <a:t>yang </a:t>
              </a:r>
              <a:r>
                <a:rPr lang="en-US" dirty="0" err="1"/>
                <a:t>kita</a:t>
              </a:r>
              <a:r>
                <a:rPr lang="en-US" dirty="0"/>
                <a:t> </a:t>
              </a:r>
              <a:r>
                <a:rPr lang="en-US" dirty="0" err="1"/>
                <a:t>pelihara</a:t>
              </a:r>
              <a:r>
                <a:rPr lang="en-US" dirty="0"/>
                <a:t> di </a:t>
              </a:r>
              <a:r>
                <a:rPr lang="en-US" dirty="0" err="1"/>
                <a:t>rumah</a:t>
              </a:r>
              <a:r>
                <a:rPr lang="en-US" dirty="0"/>
                <a:t> juga </a:t>
              </a:r>
              <a:r>
                <a:rPr lang="en-US" dirty="0" err="1"/>
                <a:t>diberi</a:t>
              </a:r>
              <a:r>
                <a:rPr lang="en-US" dirty="0"/>
                <a:t> </a:t>
              </a:r>
              <a:r>
                <a:rPr lang="en-US" dirty="0" err="1"/>
                <a:t>makan</a:t>
              </a:r>
              <a:r>
                <a:rPr lang="en-US" dirty="0"/>
                <a:t> </a:t>
              </a:r>
              <a:r>
                <a:rPr lang="en-US" dirty="0" err="1"/>
                <a:t>buah-buahan</a:t>
              </a:r>
              <a:r>
                <a:rPr lang="en-US" dirty="0"/>
                <a:t> </a:t>
              </a:r>
              <a:r>
                <a:rPr lang="en-US" dirty="0" err="1"/>
                <a:t>seperti</a:t>
              </a:r>
              <a:r>
                <a:rPr lang="en-US" dirty="0"/>
                <a:t> </a:t>
              </a:r>
              <a:r>
                <a:rPr lang="en-US" dirty="0" err="1"/>
                <a:t>itu</a:t>
              </a:r>
              <a:r>
                <a:rPr lang="en-US" dirty="0"/>
                <a:t>, Yah?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:\h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54"/>
          <a:stretch/>
        </p:blipFill>
        <p:spPr bwMode="auto">
          <a:xfrm>
            <a:off x="3887400" y="0"/>
            <a:ext cx="5292080" cy="661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2" name="Group 1"/>
          <p:cNvGrpSpPr>
            <a:grpSpLocks/>
          </p:cNvGrpSpPr>
          <p:nvPr/>
        </p:nvGrpSpPr>
        <p:grpSpPr bwMode="auto">
          <a:xfrm>
            <a:off x="179512" y="44624"/>
            <a:ext cx="3032013" cy="703036"/>
            <a:chOff x="225755" y="132829"/>
            <a:chExt cx="2985117" cy="737818"/>
          </a:xfrm>
        </p:grpSpPr>
        <p:sp>
          <p:nvSpPr>
            <p:cNvPr id="12" name="Rectangle 11"/>
            <p:cNvSpPr/>
            <p:nvPr/>
          </p:nvSpPr>
          <p:spPr bwMode="auto">
            <a:xfrm>
              <a:off x="881497" y="252888"/>
              <a:ext cx="2329375" cy="4845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chemeClr val="accent3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id-ID" sz="24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Ayo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Berhitung</a:t>
              </a:r>
              <a:endParaRPr lang="id-ID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130" name="Picture 13" descr="D:\DATA DINI\ERLANGGA PROJECT\2. FREELANCE PPT\project 6\MENTAHAN\Untitled-8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55" y="132829"/>
              <a:ext cx="862069" cy="737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467544" y="908720"/>
            <a:ext cx="2584611" cy="39703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91440"/>
            <a:r>
              <a:rPr lang="en-US" dirty="0" err="1" smtClean="0"/>
              <a:t>Perhatikan</a:t>
            </a:r>
            <a:r>
              <a:rPr lang="en-US" dirty="0" smtClean="0"/>
              <a:t> </a:t>
            </a:r>
            <a:r>
              <a:rPr lang="en-US" dirty="0" err="1"/>
              <a:t>gambar</a:t>
            </a:r>
            <a:r>
              <a:rPr lang="en-US" dirty="0"/>
              <a:t> di </a:t>
            </a:r>
            <a:r>
              <a:rPr lang="en-US" dirty="0" err="1" smtClean="0"/>
              <a:t>samping</a:t>
            </a:r>
            <a:r>
              <a:rPr lang="en-US" dirty="0" smtClean="0"/>
              <a:t>!</a:t>
            </a:r>
            <a:endParaRPr lang="en-US" dirty="0"/>
          </a:p>
          <a:p>
            <a:pPr marL="91440"/>
            <a:r>
              <a:rPr lang="en-US" dirty="0"/>
              <a:t>Ada </a:t>
            </a:r>
            <a:r>
              <a:rPr lang="en-US" dirty="0" err="1"/>
              <a:t>berapa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jerapah</a:t>
            </a:r>
            <a:r>
              <a:rPr lang="en-US" dirty="0" smtClean="0"/>
              <a:t>?</a:t>
            </a:r>
            <a:endParaRPr lang="en-US" dirty="0"/>
          </a:p>
          <a:p>
            <a:pPr marL="91440"/>
            <a:r>
              <a:rPr lang="en-US" dirty="0"/>
              <a:t>Ada </a:t>
            </a:r>
            <a:r>
              <a:rPr lang="en-US" dirty="0" err="1"/>
              <a:t>berapa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zebra</a:t>
            </a:r>
            <a:r>
              <a:rPr lang="en-US" dirty="0" smtClean="0"/>
              <a:t>?</a:t>
            </a:r>
            <a:endParaRPr lang="en-US" dirty="0"/>
          </a:p>
          <a:p>
            <a:pPr marL="91440"/>
            <a:r>
              <a:rPr lang="en-US" dirty="0"/>
              <a:t>Ada </a:t>
            </a:r>
            <a:r>
              <a:rPr lang="en-US" dirty="0" err="1"/>
              <a:t>berapa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rusa</a:t>
            </a:r>
            <a:r>
              <a:rPr lang="en-US" dirty="0" smtClean="0"/>
              <a:t>?</a:t>
            </a:r>
            <a:endParaRPr lang="en-US" dirty="0"/>
          </a:p>
          <a:p>
            <a:pPr marL="91440"/>
            <a:r>
              <a:rPr lang="en-US" dirty="0" err="1"/>
              <a:t>Hewan</a:t>
            </a:r>
            <a:r>
              <a:rPr lang="en-US" dirty="0"/>
              <a:t> </a:t>
            </a:r>
            <a:r>
              <a:rPr lang="en-US" dirty="0" err="1"/>
              <a:t>apakah</a:t>
            </a:r>
            <a:r>
              <a:rPr lang="en-US" dirty="0"/>
              <a:t> yang paling </a:t>
            </a:r>
            <a:r>
              <a:rPr lang="en-US" dirty="0" err="1"/>
              <a:t>banyak</a:t>
            </a:r>
            <a:r>
              <a:rPr lang="en-US" dirty="0"/>
              <a:t>?</a:t>
            </a:r>
          </a:p>
          <a:p>
            <a:pPr marL="91440"/>
            <a:r>
              <a:rPr lang="en-US" dirty="0" err="1"/>
              <a:t>Hewan</a:t>
            </a:r>
            <a:r>
              <a:rPr lang="en-US" dirty="0"/>
              <a:t> </a:t>
            </a:r>
            <a:r>
              <a:rPr lang="en-US" dirty="0" err="1"/>
              <a:t>apakah</a:t>
            </a:r>
            <a:r>
              <a:rPr lang="en-US" dirty="0"/>
              <a:t> yang paling </a:t>
            </a:r>
            <a:r>
              <a:rPr lang="en-US" dirty="0" err="1"/>
              <a:t>sedikit</a:t>
            </a:r>
            <a:r>
              <a:rPr lang="en-US" dirty="0"/>
              <a:t>?</a:t>
            </a:r>
          </a:p>
          <a:p>
            <a:pPr marL="91440"/>
            <a:r>
              <a:rPr lang="en-US" dirty="0" err="1"/>
              <a:t>Hitunglah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teliti</a:t>
            </a:r>
            <a:r>
              <a:rPr lang="en-US" dirty="0"/>
              <a:t>!</a:t>
            </a:r>
          </a:p>
        </p:txBody>
      </p:sp>
      <p:pic>
        <p:nvPicPr>
          <p:cNvPr id="8" name="Picture 6" descr="C:\Users\user\Desktop\template presentasi tematik-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6"/>
          <a:stretch>
            <a:fillRect/>
          </a:stretch>
        </p:blipFill>
        <p:spPr bwMode="auto">
          <a:xfrm>
            <a:off x="-35479" y="5976560"/>
            <a:ext cx="9214959" cy="93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162" y="116632"/>
            <a:ext cx="384970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b="1" dirty="0" smtClean="0"/>
              <a:t>Ayo, </a:t>
            </a:r>
            <a:r>
              <a:rPr lang="en-US" sz="1900" b="1" dirty="0" err="1" smtClean="0"/>
              <a:t>membandingkan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bilangan</a:t>
            </a:r>
            <a:r>
              <a:rPr lang="en-US" sz="1900" b="1" dirty="0"/>
              <a:t>!</a:t>
            </a:r>
            <a:endParaRPr lang="en-US" sz="1900" b="1" dirty="0" smtClean="0"/>
          </a:p>
          <a:p>
            <a:r>
              <a:rPr lang="en-US" sz="1900" b="1" dirty="0" err="1" smtClean="0"/>
              <a:t>Perhatikan</a:t>
            </a:r>
            <a:r>
              <a:rPr lang="en-US" sz="1900" b="1" dirty="0" smtClean="0"/>
              <a:t> </a:t>
            </a:r>
            <a:r>
              <a:rPr lang="en-US" sz="1900" b="1" dirty="0" err="1"/>
              <a:t>contoh</a:t>
            </a:r>
            <a:r>
              <a:rPr lang="en-US" sz="1900" b="1" dirty="0"/>
              <a:t> </a:t>
            </a:r>
            <a:r>
              <a:rPr lang="en-US" sz="1900" b="1" dirty="0" err="1"/>
              <a:t>berikut</a:t>
            </a:r>
            <a:r>
              <a:rPr lang="en-US" sz="1900" b="1" dirty="0"/>
              <a:t>!</a:t>
            </a:r>
          </a:p>
        </p:txBody>
      </p:sp>
      <p:sp>
        <p:nvSpPr>
          <p:cNvPr id="3" name="Rectangle 2"/>
          <p:cNvSpPr/>
          <p:nvPr/>
        </p:nvSpPr>
        <p:spPr>
          <a:xfrm>
            <a:off x="246406" y="3107576"/>
            <a:ext cx="4572000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Bandingkan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bilangan</a:t>
            </a:r>
            <a:r>
              <a:rPr lang="en-US" b="1" dirty="0">
                <a:solidFill>
                  <a:srgbClr val="C00000"/>
                </a:solidFill>
              </a:rPr>
              <a:t> 25, 40, </a:t>
            </a:r>
            <a:r>
              <a:rPr lang="en-US" b="1" dirty="0" err="1">
                <a:solidFill>
                  <a:srgbClr val="C00000"/>
                </a:solidFill>
              </a:rPr>
              <a:t>dan</a:t>
            </a:r>
            <a:r>
              <a:rPr lang="en-US" b="1" dirty="0">
                <a:solidFill>
                  <a:srgbClr val="C00000"/>
                </a:solidFill>
              </a:rPr>
              <a:t> 36.</a:t>
            </a:r>
          </a:p>
          <a:p>
            <a:r>
              <a:rPr lang="en-US" b="1" dirty="0" err="1">
                <a:solidFill>
                  <a:srgbClr val="C00000"/>
                </a:solidFill>
              </a:rPr>
              <a:t>Perhatikan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angka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puluhannya</a:t>
            </a:r>
            <a:r>
              <a:rPr lang="en-US" b="1" dirty="0">
                <a:solidFill>
                  <a:srgbClr val="C00000"/>
                </a:solidFill>
              </a:rPr>
              <a:t>!</a:t>
            </a:r>
          </a:p>
          <a:p>
            <a:endParaRPr lang="en-US" sz="1900" dirty="0">
              <a:solidFill>
                <a:srgbClr val="C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9512" y="694437"/>
            <a:ext cx="2520280" cy="2734563"/>
            <a:chOff x="179512" y="478413"/>
            <a:chExt cx="2520280" cy="2734563"/>
          </a:xfrm>
        </p:grpSpPr>
        <p:pic>
          <p:nvPicPr>
            <p:cNvPr id="4098" name="Picture 2" descr="O:\jj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571"/>
            <a:stretch/>
          </p:blipFill>
          <p:spPr bwMode="auto">
            <a:xfrm>
              <a:off x="179512" y="478413"/>
              <a:ext cx="2520280" cy="216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827584" y="2566645"/>
              <a:ext cx="14552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25 </a:t>
              </a:r>
              <a:r>
                <a:rPr lang="en-US" b="1" dirty="0" err="1" smtClean="0"/>
                <a:t>Kucing</a:t>
              </a:r>
              <a:endParaRPr lang="en-US" b="1" dirty="0"/>
            </a:p>
            <a:p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892330" y="694437"/>
            <a:ext cx="2759790" cy="2734563"/>
            <a:chOff x="2892330" y="478413"/>
            <a:chExt cx="2759790" cy="2734563"/>
          </a:xfrm>
        </p:grpSpPr>
        <p:pic>
          <p:nvPicPr>
            <p:cNvPr id="19" name="Picture 2" descr="O:\jj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17" t="5612" r="34643"/>
            <a:stretch/>
          </p:blipFill>
          <p:spPr bwMode="auto">
            <a:xfrm>
              <a:off x="2892330" y="478413"/>
              <a:ext cx="2759790" cy="2143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3707904" y="2566645"/>
              <a:ext cx="142488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40 </a:t>
              </a:r>
              <a:r>
                <a:rPr lang="en-US" b="1" dirty="0" err="1" smtClean="0"/>
                <a:t>Kelinci</a:t>
              </a:r>
              <a:endParaRPr lang="en-US" b="1" dirty="0"/>
            </a:p>
            <a:p>
              <a:endParaRPr lang="en-US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40294" y="622429"/>
            <a:ext cx="2492146" cy="2520280"/>
            <a:chOff x="6040294" y="406405"/>
            <a:chExt cx="2492146" cy="2520280"/>
          </a:xfrm>
        </p:grpSpPr>
        <p:pic>
          <p:nvPicPr>
            <p:cNvPr id="20" name="Picture 2" descr="O:\jj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24" t="5612"/>
            <a:stretch/>
          </p:blipFill>
          <p:spPr bwMode="auto">
            <a:xfrm>
              <a:off x="6040294" y="406405"/>
              <a:ext cx="2492146" cy="2143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6660232" y="2557353"/>
              <a:ext cx="15381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36 </a:t>
              </a:r>
              <a:r>
                <a:rPr lang="en-US" b="1" dirty="0" err="1" smtClean="0"/>
                <a:t>Burung</a:t>
              </a:r>
              <a:endParaRPr lang="en-US" b="1" dirty="0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430651" y="3717032"/>
            <a:ext cx="468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49099" y="3784293"/>
            <a:ext cx="234469" cy="234469"/>
          </a:xfrm>
          <a:prstGeom prst="ellipse">
            <a:avLst/>
          </a:prstGeom>
          <a:noFill/>
          <a:ln w="190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67544" y="4110171"/>
            <a:ext cx="468941" cy="670282"/>
            <a:chOff x="467544" y="4110171"/>
            <a:chExt cx="468941" cy="670282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611560" y="4110171"/>
              <a:ext cx="0" cy="288032"/>
            </a:xfrm>
            <a:prstGeom prst="straightConnector1">
              <a:avLst/>
            </a:prstGeom>
            <a:ln w="19050">
              <a:solidFill>
                <a:srgbClr val="FF5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467544" y="4411121"/>
              <a:ext cx="4689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1302369" y="3717032"/>
            <a:ext cx="468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1331640" y="3789040"/>
            <a:ext cx="234469" cy="234469"/>
          </a:xfrm>
          <a:prstGeom prst="ellipse">
            <a:avLst/>
          </a:prstGeom>
          <a:noFill/>
          <a:ln w="190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331640" y="4098491"/>
            <a:ext cx="468941" cy="673620"/>
            <a:chOff x="1331640" y="4098491"/>
            <a:chExt cx="468941" cy="673620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1501089" y="4098491"/>
              <a:ext cx="0" cy="288032"/>
            </a:xfrm>
            <a:prstGeom prst="straightConnector1">
              <a:avLst/>
            </a:prstGeom>
            <a:ln w="19050">
              <a:solidFill>
                <a:srgbClr val="FF5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1331640" y="4402779"/>
              <a:ext cx="4689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4</a:t>
              </a:r>
              <a:endParaRPr lang="en-US" dirty="0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2158843" y="3721608"/>
            <a:ext cx="468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36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2158843" y="3789040"/>
            <a:ext cx="234469" cy="234469"/>
          </a:xfrm>
          <a:prstGeom prst="ellipse">
            <a:avLst/>
          </a:prstGeom>
          <a:noFill/>
          <a:ln w="190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227184" y="4080974"/>
            <a:ext cx="468941" cy="657364"/>
            <a:chOff x="2227184" y="4080974"/>
            <a:chExt cx="468941" cy="657364"/>
          </a:xfrm>
        </p:grpSpPr>
        <p:cxnSp>
          <p:nvCxnSpPr>
            <p:cNvPr id="36" name="Straight Arrow Connector 35"/>
            <p:cNvCxnSpPr/>
            <p:nvPr/>
          </p:nvCxnSpPr>
          <p:spPr>
            <a:xfrm>
              <a:off x="2378217" y="4080974"/>
              <a:ext cx="0" cy="288032"/>
            </a:xfrm>
            <a:prstGeom prst="straightConnector1">
              <a:avLst/>
            </a:prstGeom>
            <a:ln w="19050">
              <a:solidFill>
                <a:srgbClr val="FF5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2227184" y="4369006"/>
              <a:ext cx="4689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3329536" y="3793941"/>
            <a:ext cx="2730042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dirty="0"/>
              <a:t>2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4 </a:t>
            </a:r>
            <a:r>
              <a:rPr lang="en-US" dirty="0" err="1"/>
              <a:t>dan</a:t>
            </a:r>
            <a:r>
              <a:rPr lang="en-US" dirty="0"/>
              <a:t> 3</a:t>
            </a:r>
          </a:p>
          <a:p>
            <a:r>
              <a:rPr lang="en-US" dirty="0"/>
              <a:t>3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2</a:t>
            </a:r>
          </a:p>
          <a:p>
            <a:r>
              <a:rPr lang="en-US" dirty="0"/>
              <a:t>3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5431" y="4725144"/>
            <a:ext cx="36584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+mn-lt"/>
              </a:rPr>
              <a:t>Dengan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membandingkan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angka</a:t>
            </a:r>
            <a:r>
              <a:rPr lang="en-US" dirty="0">
                <a:latin typeface="+mn-lt"/>
              </a:rPr>
              <a:t> </a:t>
            </a:r>
            <a:endParaRPr lang="en-US" dirty="0" smtClean="0">
              <a:latin typeface="+mn-lt"/>
            </a:endParaRPr>
          </a:p>
          <a:p>
            <a:r>
              <a:rPr lang="en-US" dirty="0" err="1" smtClean="0">
                <a:latin typeface="+mn-lt"/>
              </a:rPr>
              <a:t>puluhan</a:t>
            </a:r>
            <a:r>
              <a:rPr lang="en-US" dirty="0">
                <a:latin typeface="+mn-lt"/>
              </a:rPr>
              <a:t>, </a:t>
            </a:r>
            <a:r>
              <a:rPr lang="en-US" dirty="0" err="1" smtClean="0">
                <a:latin typeface="+mn-lt"/>
              </a:rPr>
              <a:t>kita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>
                <a:latin typeface="+mn-lt"/>
              </a:rPr>
              <a:t>tahu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bahwa</a:t>
            </a:r>
            <a:r>
              <a:rPr lang="en-US" dirty="0">
                <a:latin typeface="+mn-lt"/>
              </a:rPr>
              <a:t>:</a:t>
            </a:r>
          </a:p>
          <a:p>
            <a:r>
              <a:rPr lang="en-US" dirty="0" smtClean="0">
                <a:latin typeface="+mn-lt"/>
              </a:rPr>
              <a:t>• 25 </a:t>
            </a:r>
            <a:r>
              <a:rPr lang="en-US" dirty="0" err="1">
                <a:latin typeface="+mn-lt"/>
              </a:rPr>
              <a:t>lebih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kecil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dari</a:t>
            </a:r>
            <a:r>
              <a:rPr lang="en-US" dirty="0">
                <a:latin typeface="+mn-lt"/>
              </a:rPr>
              <a:t> 40 </a:t>
            </a:r>
            <a:r>
              <a:rPr lang="en-US" dirty="0" err="1">
                <a:latin typeface="+mn-lt"/>
              </a:rPr>
              <a:t>dan</a:t>
            </a:r>
            <a:r>
              <a:rPr lang="en-US" dirty="0">
                <a:latin typeface="+mn-lt"/>
              </a:rPr>
              <a:t> 36.</a:t>
            </a:r>
          </a:p>
          <a:p>
            <a:r>
              <a:rPr lang="en-US" dirty="0" smtClean="0">
                <a:latin typeface="+mn-lt"/>
              </a:rPr>
              <a:t>• 36 </a:t>
            </a:r>
            <a:r>
              <a:rPr lang="en-US" dirty="0" err="1">
                <a:latin typeface="+mn-lt"/>
              </a:rPr>
              <a:t>lebih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besar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dari</a:t>
            </a:r>
            <a:r>
              <a:rPr lang="en-US" dirty="0">
                <a:latin typeface="+mn-lt"/>
              </a:rPr>
              <a:t> 25, </a:t>
            </a:r>
            <a:r>
              <a:rPr lang="en-US" dirty="0" err="1">
                <a:latin typeface="+mn-lt"/>
              </a:rPr>
              <a:t>akan</a:t>
            </a:r>
            <a:r>
              <a:rPr lang="en-US" dirty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tetapi</a:t>
            </a:r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  </a:t>
            </a:r>
            <a:r>
              <a:rPr lang="en-US" dirty="0" err="1" smtClean="0">
                <a:latin typeface="+mn-lt"/>
              </a:rPr>
              <a:t>lebih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>
                <a:latin typeface="+mn-lt"/>
              </a:rPr>
              <a:t>kecil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dari</a:t>
            </a:r>
            <a:r>
              <a:rPr lang="en-US" dirty="0">
                <a:latin typeface="+mn-lt"/>
              </a:rPr>
              <a:t> 40.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39952" y="47599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+mn-lt"/>
              </a:rPr>
              <a:t>Jadi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urutan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bilangan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dari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terkecil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adalah</a:t>
            </a:r>
            <a:r>
              <a:rPr lang="en-US" dirty="0">
                <a:latin typeface="+mn-lt"/>
              </a:rPr>
              <a:t> 25, 36, </a:t>
            </a:r>
            <a:r>
              <a:rPr lang="en-US" dirty="0" smtClean="0">
                <a:latin typeface="+mn-lt"/>
              </a:rPr>
              <a:t>40. </a:t>
            </a:r>
            <a:r>
              <a:rPr lang="en-US" dirty="0" err="1" smtClean="0">
                <a:latin typeface="+mn-lt"/>
              </a:rPr>
              <a:t>Hewan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yang paling </a:t>
            </a:r>
            <a:r>
              <a:rPr lang="en-US" dirty="0" err="1">
                <a:latin typeface="+mn-lt"/>
              </a:rPr>
              <a:t>banyak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adalah</a:t>
            </a:r>
            <a:r>
              <a:rPr lang="en-US" dirty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kelinci</a:t>
            </a:r>
            <a:r>
              <a:rPr lang="en-US" dirty="0" smtClean="0">
                <a:latin typeface="+mn-lt"/>
              </a:rPr>
              <a:t>. </a:t>
            </a:r>
            <a:r>
              <a:rPr lang="en-US" dirty="0" err="1" smtClean="0">
                <a:latin typeface="+mn-lt"/>
              </a:rPr>
              <a:t>Hewan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yang paling </a:t>
            </a:r>
            <a:r>
              <a:rPr lang="en-US" dirty="0" err="1">
                <a:latin typeface="+mn-lt"/>
              </a:rPr>
              <a:t>sedikit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adalah</a:t>
            </a:r>
            <a:r>
              <a:rPr lang="en-US" dirty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kucing</a:t>
            </a:r>
            <a:r>
              <a:rPr lang="en-US" dirty="0" smtClean="0">
                <a:latin typeface="+mn-lt"/>
              </a:rPr>
              <a:t>. </a:t>
            </a:r>
            <a:r>
              <a:rPr lang="en-US" dirty="0" err="1" smtClean="0">
                <a:latin typeface="+mn-lt"/>
              </a:rPr>
              <a:t>Urutan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>
                <a:latin typeface="+mn-lt"/>
              </a:rPr>
              <a:t>hewan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dari</a:t>
            </a:r>
            <a:r>
              <a:rPr lang="en-US" dirty="0">
                <a:latin typeface="+mn-lt"/>
              </a:rPr>
              <a:t> yang </a:t>
            </a:r>
            <a:r>
              <a:rPr lang="en-US" dirty="0" err="1">
                <a:latin typeface="+mn-lt"/>
              </a:rPr>
              <a:t>terbanyak</a:t>
            </a:r>
            <a:r>
              <a:rPr lang="en-US" dirty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adalah</a:t>
            </a:r>
            <a:r>
              <a:rPr lang="en-US" dirty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kelinci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burung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dan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kucing</a:t>
            </a:r>
            <a:r>
              <a:rPr lang="en-US" dirty="0">
                <a:latin typeface="+mn-lt"/>
              </a:rPr>
              <a:t>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995936" y="4797152"/>
            <a:ext cx="0" cy="1477328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6" descr="C:\Users\user\Desktop\template presentasi tematik-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6"/>
          <a:stretch>
            <a:fillRect/>
          </a:stretch>
        </p:blipFill>
        <p:spPr bwMode="auto">
          <a:xfrm>
            <a:off x="-35479" y="5976560"/>
            <a:ext cx="9214959" cy="93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7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75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7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9" grpId="0" animBg="1"/>
      <p:bldP spid="30" grpId="0"/>
      <p:bldP spid="31" grpId="0" animBg="1"/>
      <p:bldP spid="34" grpId="0"/>
      <p:bldP spid="35" grpId="0" animBg="1"/>
      <p:bldP spid="18" grpId="0" animBg="1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276794" y="188640"/>
            <a:ext cx="3696666" cy="595229"/>
            <a:chOff x="-1168706" y="247058"/>
            <a:chExt cx="4571999" cy="624990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22" name="Group 21"/>
            <p:cNvGrpSpPr/>
            <p:nvPr/>
          </p:nvGrpSpPr>
          <p:grpSpPr>
            <a:xfrm>
              <a:off x="-1168706" y="258035"/>
              <a:ext cx="4571999" cy="614013"/>
              <a:chOff x="-503675" y="72058"/>
              <a:chExt cx="3113929" cy="614013"/>
            </a:xfrm>
            <a:grpFill/>
          </p:grpSpPr>
          <p:sp>
            <p:nvSpPr>
              <p:cNvPr id="23" name="Trapezoid 22"/>
              <p:cNvSpPr/>
              <p:nvPr/>
            </p:nvSpPr>
            <p:spPr>
              <a:xfrm rot="10800000">
                <a:off x="-503675" y="91167"/>
                <a:ext cx="3113929" cy="574780"/>
              </a:xfrm>
              <a:prstGeom prst="trapezoid">
                <a:avLst>
                  <a:gd name="adj" fmla="val 24272"/>
                </a:avLst>
              </a:prstGeom>
              <a:grpFill/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-422584" y="72058"/>
                <a:ext cx="2886796" cy="614013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32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         </a:t>
                </a:r>
                <a:r>
                  <a:rPr lang="it-IT" sz="2800" b="1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Ayo Berlatih</a:t>
                </a:r>
                <a:endParaRPr lang="en-US" sz="28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9218" name="Picture 2" descr="D:\Data komputer 2\DINI\Latihan 1\Icon ayo berlatih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9636" y="247058"/>
              <a:ext cx="709445" cy="533992"/>
            </a:xfrm>
            <a:prstGeom prst="rect">
              <a:avLst/>
            </a:prstGeom>
            <a:grpFill/>
            <a:extLst/>
          </p:spPr>
        </p:pic>
      </p:grpSp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385730" y="836712"/>
            <a:ext cx="44743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latin typeface="Arial" charset="0"/>
              </a:rPr>
              <a:t>Kerjakan</a:t>
            </a:r>
            <a:r>
              <a:rPr lang="en-US" altLang="en-US" sz="2200" b="1" dirty="0">
                <a:latin typeface="Arial" charset="0"/>
              </a:rPr>
              <a:t> </a:t>
            </a:r>
            <a:r>
              <a:rPr lang="en-US" altLang="en-US" sz="2200" b="1" dirty="0" err="1">
                <a:latin typeface="Arial" charset="0"/>
              </a:rPr>
              <a:t>soal-soal</a:t>
            </a:r>
            <a:r>
              <a:rPr lang="en-US" altLang="en-US" sz="2200" b="1" dirty="0">
                <a:latin typeface="Arial" charset="0"/>
              </a:rPr>
              <a:t> di </a:t>
            </a:r>
            <a:r>
              <a:rPr lang="en-US" altLang="en-US" sz="2200" b="1" dirty="0" err="1">
                <a:latin typeface="Arial" charset="0"/>
              </a:rPr>
              <a:t>bawah</a:t>
            </a:r>
            <a:r>
              <a:rPr lang="en-US" altLang="en-US" sz="2200" b="1" dirty="0">
                <a:latin typeface="Arial" charset="0"/>
              </a:rPr>
              <a:t> </a:t>
            </a:r>
            <a:r>
              <a:rPr lang="en-US" altLang="en-US" sz="2200" b="1" dirty="0" err="1">
                <a:latin typeface="Arial" charset="0"/>
              </a:rPr>
              <a:t>ini</a:t>
            </a:r>
            <a:r>
              <a:rPr lang="en-US" altLang="en-US" sz="2200" b="1" dirty="0">
                <a:latin typeface="Arial" charset="0"/>
              </a:rPr>
              <a:t>!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54046" y="1412776"/>
            <a:ext cx="9158514" cy="737820"/>
            <a:chOff x="440553" y="1414653"/>
            <a:chExt cx="9014833" cy="776044"/>
          </a:xfrm>
        </p:grpSpPr>
        <p:sp>
          <p:nvSpPr>
            <p:cNvPr id="7174" name="Rectangle 20"/>
            <p:cNvSpPr>
              <a:spLocks noChangeArrowheads="1"/>
            </p:cNvSpPr>
            <p:nvPr/>
          </p:nvSpPr>
          <p:spPr bwMode="auto">
            <a:xfrm>
              <a:off x="905434" y="1446138"/>
              <a:ext cx="8549952" cy="744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i-FI" altLang="en-US" sz="2000" b="1" dirty="0">
                  <a:latin typeface="Arial" charset="0"/>
                </a:rPr>
                <a:t>Tuliskan kalimat pemberitahuan </a:t>
              </a:r>
              <a:r>
                <a:rPr lang="fi-FI" altLang="en-US" sz="2000" b="1" dirty="0" smtClean="0">
                  <a:latin typeface="Arial" charset="0"/>
                </a:rPr>
                <a:t>yang </a:t>
              </a:r>
              <a:r>
                <a:rPr lang="fi-FI" altLang="en-US" sz="2000" b="1" dirty="0">
                  <a:latin typeface="Arial" charset="0"/>
                </a:rPr>
                <a:t>sesuai </a:t>
              </a:r>
              <a:r>
                <a:rPr lang="fi-FI" altLang="en-US" sz="2000" b="1" dirty="0" smtClean="0">
                  <a:latin typeface="Arial" charset="0"/>
                </a:rPr>
                <a:t>dengan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i-FI" altLang="en-US" sz="2000" b="1" dirty="0" smtClean="0">
                  <a:latin typeface="Arial" charset="0"/>
                </a:rPr>
                <a:t>gambar </a:t>
              </a:r>
              <a:r>
                <a:rPr lang="fi-FI" altLang="en-US" sz="2000" b="1" dirty="0" smtClean="0">
                  <a:latin typeface="Arial" charset="0"/>
                </a:rPr>
                <a:t>berikut</a:t>
              </a:r>
              <a:r>
                <a:rPr lang="fi-FI" altLang="en-US" sz="2000" b="1" dirty="0" smtClean="0">
                  <a:latin typeface="Arial" charset="0"/>
                </a:rPr>
                <a:t>!</a:t>
              </a:r>
              <a:endParaRPr lang="fi-FI" altLang="en-US" sz="2000" b="1" dirty="0">
                <a:latin typeface="Arial" charset="0"/>
              </a:endParaRPr>
            </a:p>
          </p:txBody>
        </p:sp>
        <p:grpSp>
          <p:nvGrpSpPr>
            <p:cNvPr id="7175" name="Group 3"/>
            <p:cNvGrpSpPr>
              <a:grpSpLocks/>
            </p:cNvGrpSpPr>
            <p:nvPr/>
          </p:nvGrpSpPr>
          <p:grpSpPr bwMode="auto">
            <a:xfrm>
              <a:off x="440553" y="1414653"/>
              <a:ext cx="463520" cy="491321"/>
              <a:chOff x="517284" y="1719453"/>
              <a:chExt cx="463520" cy="491321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517284" y="1746427"/>
                <a:ext cx="463520" cy="46434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77" name="Rectangle 31"/>
              <p:cNvSpPr>
                <a:spLocks noChangeArrowheads="1"/>
              </p:cNvSpPr>
              <p:nvPr/>
            </p:nvSpPr>
            <p:spPr bwMode="auto">
              <a:xfrm>
                <a:off x="534145" y="1719453"/>
                <a:ext cx="434225" cy="485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dirty="0">
                    <a:solidFill>
                      <a:srgbClr val="FFFF00"/>
                    </a:solidFill>
                    <a:latin typeface="Arial" charset="0"/>
                  </a:rPr>
                  <a:t>1.</a:t>
                </a:r>
              </a:p>
            </p:txBody>
          </p:sp>
        </p:grp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67544" y="4966226"/>
            <a:ext cx="9158514" cy="478998"/>
            <a:chOff x="440553" y="1402161"/>
            <a:chExt cx="9014833" cy="503813"/>
          </a:xfrm>
        </p:grpSpPr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905434" y="1446138"/>
              <a:ext cx="8549952" cy="42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000" b="1" dirty="0">
                  <a:latin typeface="Arial" charset="0"/>
                </a:rPr>
                <a:t>Tulislah tiga contoh aturan di Taman Safari!</a:t>
              </a:r>
            </a:p>
          </p:txBody>
        </p:sp>
        <p:grpSp>
          <p:nvGrpSpPr>
            <p:cNvPr id="16" name="Group 3"/>
            <p:cNvGrpSpPr>
              <a:grpSpLocks/>
            </p:cNvGrpSpPr>
            <p:nvPr/>
          </p:nvGrpSpPr>
          <p:grpSpPr bwMode="auto">
            <a:xfrm>
              <a:off x="440553" y="1402161"/>
              <a:ext cx="463520" cy="503813"/>
              <a:chOff x="517284" y="1706961"/>
              <a:chExt cx="463520" cy="503813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517284" y="1746427"/>
                <a:ext cx="463520" cy="46434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31"/>
              <p:cNvSpPr>
                <a:spLocks noChangeArrowheads="1"/>
              </p:cNvSpPr>
              <p:nvPr/>
            </p:nvSpPr>
            <p:spPr bwMode="auto">
              <a:xfrm>
                <a:off x="530570" y="1706961"/>
                <a:ext cx="434225" cy="485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dirty="0" smtClean="0">
                    <a:solidFill>
                      <a:srgbClr val="FFFF00"/>
                    </a:solidFill>
                    <a:latin typeface="Arial" charset="0"/>
                  </a:rPr>
                  <a:t>2.</a:t>
                </a:r>
                <a:endParaRPr lang="en-US" altLang="en-US" sz="2400" b="1" dirty="0">
                  <a:solidFill>
                    <a:srgbClr val="FFFF00"/>
                  </a:solidFill>
                  <a:latin typeface="Arial" charset="0"/>
                </a:endParaRPr>
              </a:p>
            </p:txBody>
          </p:sp>
        </p:grpSp>
      </p:grpSp>
      <p:pic>
        <p:nvPicPr>
          <p:cNvPr id="1027" name="Picture 3" descr="O:\t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62290"/>
            <a:ext cx="4628358" cy="353614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23528" y="200835"/>
            <a:ext cx="9217025" cy="779893"/>
            <a:chOff x="395954" y="1370066"/>
            <a:chExt cx="9072426" cy="820296"/>
          </a:xfrm>
        </p:grpSpPr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918428" y="1445803"/>
              <a:ext cx="8549952" cy="744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000" b="1" dirty="0">
                  <a:latin typeface="Arial" charset="0"/>
                </a:rPr>
                <a:t>Isilah titik-titik sesuai gambar!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2000" b="1" dirty="0">
                <a:latin typeface="Arial" charset="0"/>
              </a:endParaRPr>
            </a:p>
          </p:txBody>
        </p:sp>
        <p:grpSp>
          <p:nvGrpSpPr>
            <p:cNvPr id="19" name="Group 3"/>
            <p:cNvGrpSpPr>
              <a:grpSpLocks/>
            </p:cNvGrpSpPr>
            <p:nvPr/>
          </p:nvGrpSpPr>
          <p:grpSpPr bwMode="auto">
            <a:xfrm>
              <a:off x="395954" y="1370066"/>
              <a:ext cx="483155" cy="485582"/>
              <a:chOff x="472685" y="1674866"/>
              <a:chExt cx="483155" cy="485582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72685" y="1695023"/>
                <a:ext cx="463520" cy="46434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 31"/>
              <p:cNvSpPr>
                <a:spLocks noChangeArrowheads="1"/>
              </p:cNvSpPr>
              <p:nvPr/>
            </p:nvSpPr>
            <p:spPr bwMode="auto">
              <a:xfrm>
                <a:off x="521615" y="1674866"/>
                <a:ext cx="434225" cy="485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dirty="0" smtClean="0">
                    <a:solidFill>
                      <a:srgbClr val="FFFF00"/>
                    </a:solidFill>
                    <a:latin typeface="Arial" charset="0"/>
                  </a:rPr>
                  <a:t>3.</a:t>
                </a:r>
                <a:endParaRPr lang="en-US" altLang="en-US" sz="2400" b="1" dirty="0">
                  <a:solidFill>
                    <a:srgbClr val="FFFF00"/>
                  </a:solidFill>
                  <a:latin typeface="Arial" charset="0"/>
                </a:endParaRPr>
              </a:p>
            </p:txBody>
          </p:sp>
        </p:grpSp>
      </p:grpSp>
      <p:pic>
        <p:nvPicPr>
          <p:cNvPr id="22" name="Picture 2" descr="O:\fu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03"/>
          <a:stretch/>
        </p:blipFill>
        <p:spPr bwMode="auto">
          <a:xfrm>
            <a:off x="799700" y="620688"/>
            <a:ext cx="2764188" cy="194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O:\fuy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5" r="34323"/>
          <a:stretch/>
        </p:blipFill>
        <p:spPr bwMode="auto">
          <a:xfrm>
            <a:off x="3598407" y="590754"/>
            <a:ext cx="2413753" cy="197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O:\fu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7"/>
          <a:stretch/>
        </p:blipFill>
        <p:spPr bwMode="auto">
          <a:xfrm>
            <a:off x="6005786" y="578570"/>
            <a:ext cx="2670670" cy="191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1600" y="2527736"/>
            <a:ext cx="6048672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Hewan</a:t>
            </a:r>
            <a:r>
              <a:rPr lang="en-US" dirty="0" smtClean="0"/>
              <a:t> </a:t>
            </a:r>
            <a:r>
              <a:rPr lang="en-US" dirty="0"/>
              <a:t>yang paling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. . . .</a:t>
            </a:r>
          </a:p>
          <a:p>
            <a:r>
              <a:rPr lang="en-US" dirty="0" smtClean="0"/>
              <a:t>b. </a:t>
            </a:r>
            <a:r>
              <a:rPr lang="en-US" dirty="0" err="1" smtClean="0"/>
              <a:t>Hewan</a:t>
            </a:r>
            <a:r>
              <a:rPr lang="en-US" dirty="0" smtClean="0"/>
              <a:t> </a:t>
            </a:r>
            <a:r>
              <a:rPr lang="en-US" dirty="0"/>
              <a:t>yang paling </a:t>
            </a:r>
            <a:r>
              <a:rPr lang="en-US" dirty="0" err="1"/>
              <a:t>sedikit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. . . .</a:t>
            </a:r>
          </a:p>
          <a:p>
            <a:r>
              <a:rPr lang="en-US" dirty="0" smtClean="0"/>
              <a:t>c. . </a:t>
            </a:r>
            <a:r>
              <a:rPr lang="en-US" dirty="0"/>
              <a:t>. .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burung</a:t>
            </a:r>
            <a:r>
              <a:rPr lang="en-US" dirty="0"/>
              <a:t>.</a:t>
            </a:r>
          </a:p>
          <a:p>
            <a:r>
              <a:rPr lang="en-US" dirty="0" smtClean="0"/>
              <a:t>d. . </a:t>
            </a:r>
            <a:r>
              <a:rPr lang="en-US" dirty="0"/>
              <a:t>. .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sedikit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burung</a:t>
            </a:r>
            <a:r>
              <a:rPr lang="en-US" dirty="0"/>
              <a:t>.</a:t>
            </a:r>
          </a:p>
          <a:p>
            <a:r>
              <a:rPr lang="en-US" dirty="0" smtClean="0"/>
              <a:t>e. </a:t>
            </a:r>
            <a:r>
              <a:rPr lang="en-US" dirty="0" err="1" smtClean="0"/>
              <a:t>Urutan</a:t>
            </a:r>
            <a:r>
              <a:rPr lang="en-US" dirty="0" smtClean="0"/>
              <a:t> </a:t>
            </a:r>
            <a:r>
              <a:rPr lang="en-US" dirty="0" err="1"/>
              <a:t>hewan</a:t>
            </a:r>
            <a:r>
              <a:rPr lang="en-US" dirty="0"/>
              <a:t> </a:t>
            </a:r>
            <a:r>
              <a:rPr lang="en-US" dirty="0" err="1"/>
              <a:t>mulai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yang </a:t>
            </a:r>
            <a:r>
              <a:rPr lang="en-US" dirty="0" err="1"/>
              <a:t>terbanyak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. . . .</a:t>
            </a:r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323528" y="4149080"/>
            <a:ext cx="9217025" cy="779893"/>
            <a:chOff x="395954" y="1370066"/>
            <a:chExt cx="9072426" cy="820296"/>
          </a:xfrm>
        </p:grpSpPr>
        <p:sp>
          <p:nvSpPr>
            <p:cNvPr id="27" name="Rectangle 20"/>
            <p:cNvSpPr>
              <a:spLocks noChangeArrowheads="1"/>
            </p:cNvSpPr>
            <p:nvPr/>
          </p:nvSpPr>
          <p:spPr bwMode="auto">
            <a:xfrm>
              <a:off x="918428" y="1445803"/>
              <a:ext cx="8549952" cy="744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000" b="1" dirty="0" smtClean="0">
                  <a:latin typeface="Arial" charset="0"/>
                </a:rPr>
                <a:t>Urutkan bilangan-bilangan berikut dari yang terkecil!</a:t>
              </a:r>
              <a:endParaRPr lang="it-IT" altLang="en-US" sz="2000" b="1" dirty="0">
                <a:latin typeface="Arial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2000" b="1" dirty="0">
                <a:latin typeface="Arial" charset="0"/>
              </a:endParaRPr>
            </a:p>
          </p:txBody>
        </p:sp>
        <p:grpSp>
          <p:nvGrpSpPr>
            <p:cNvPr id="28" name="Group 3"/>
            <p:cNvGrpSpPr>
              <a:grpSpLocks/>
            </p:cNvGrpSpPr>
            <p:nvPr/>
          </p:nvGrpSpPr>
          <p:grpSpPr bwMode="auto">
            <a:xfrm>
              <a:off x="395954" y="1370066"/>
              <a:ext cx="483155" cy="485582"/>
              <a:chOff x="472685" y="1674866"/>
              <a:chExt cx="483155" cy="485582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472685" y="1695023"/>
                <a:ext cx="463520" cy="46434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 31"/>
              <p:cNvSpPr>
                <a:spLocks noChangeArrowheads="1"/>
              </p:cNvSpPr>
              <p:nvPr/>
            </p:nvSpPr>
            <p:spPr bwMode="auto">
              <a:xfrm>
                <a:off x="521615" y="1674866"/>
                <a:ext cx="434225" cy="485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dirty="0" smtClean="0">
                    <a:solidFill>
                      <a:srgbClr val="FFFF00"/>
                    </a:solidFill>
                    <a:latin typeface="Arial" charset="0"/>
                  </a:rPr>
                  <a:t>4.</a:t>
                </a:r>
                <a:endParaRPr lang="en-US" altLang="en-US" sz="2400" b="1" dirty="0">
                  <a:solidFill>
                    <a:srgbClr val="FFFF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862713" y="5445224"/>
            <a:ext cx="3679298" cy="549061"/>
            <a:chOff x="862713" y="5445224"/>
            <a:chExt cx="3679298" cy="549061"/>
          </a:xfrm>
        </p:grpSpPr>
        <p:pic>
          <p:nvPicPr>
            <p:cNvPr id="32" name="Picture 2" descr="O:\fg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64" b="50000"/>
            <a:stretch/>
          </p:blipFill>
          <p:spPr bwMode="auto">
            <a:xfrm>
              <a:off x="1115616" y="5445224"/>
              <a:ext cx="3426395" cy="54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20"/>
            <p:cNvSpPr>
              <a:spLocks noChangeArrowheads="1"/>
            </p:cNvSpPr>
            <p:nvPr/>
          </p:nvSpPr>
          <p:spPr bwMode="auto">
            <a:xfrm>
              <a:off x="862713" y="5477162"/>
              <a:ext cx="46892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000" b="1" dirty="0" smtClean="0">
                  <a:latin typeface="Arial" charset="0"/>
                </a:rPr>
                <a:t>b.</a:t>
              </a:r>
              <a:endParaRPr lang="it-IT" altLang="en-US" sz="2000" b="1" dirty="0">
                <a:latin typeface="Arial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27565" y="4671393"/>
            <a:ext cx="3630870" cy="629815"/>
            <a:chOff x="4727565" y="4671393"/>
            <a:chExt cx="3630870" cy="629815"/>
          </a:xfrm>
        </p:grpSpPr>
        <p:pic>
          <p:nvPicPr>
            <p:cNvPr id="33" name="Picture 2" descr="O:\f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65" b="24817"/>
            <a:stretch/>
          </p:blipFill>
          <p:spPr bwMode="auto">
            <a:xfrm>
              <a:off x="4932040" y="4671393"/>
              <a:ext cx="3426395" cy="629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20"/>
            <p:cNvSpPr>
              <a:spLocks noChangeArrowheads="1"/>
            </p:cNvSpPr>
            <p:nvPr/>
          </p:nvSpPr>
          <p:spPr bwMode="auto">
            <a:xfrm>
              <a:off x="4727565" y="4714070"/>
              <a:ext cx="46892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000" b="1" dirty="0">
                  <a:latin typeface="Arial" charset="0"/>
                </a:rPr>
                <a:t>c</a:t>
              </a:r>
              <a:r>
                <a:rPr lang="it-IT" altLang="en-US" sz="2000" b="1" dirty="0" smtClean="0">
                  <a:latin typeface="Arial" charset="0"/>
                </a:rPr>
                <a:t>.</a:t>
              </a:r>
              <a:endParaRPr lang="it-IT" altLang="en-US" sz="2000" b="1" dirty="0">
                <a:latin typeface="Arial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16016" y="5373216"/>
            <a:ext cx="3642419" cy="652442"/>
            <a:chOff x="4716016" y="5373216"/>
            <a:chExt cx="3642419" cy="652442"/>
          </a:xfrm>
        </p:grpSpPr>
        <p:pic>
          <p:nvPicPr>
            <p:cNvPr id="34" name="Picture 2" descr="O:\f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291"/>
            <a:stretch/>
          </p:blipFill>
          <p:spPr bwMode="auto">
            <a:xfrm>
              <a:off x="4932040" y="5373216"/>
              <a:ext cx="3426395" cy="652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20"/>
            <p:cNvSpPr>
              <a:spLocks noChangeArrowheads="1"/>
            </p:cNvSpPr>
            <p:nvPr/>
          </p:nvSpPr>
          <p:spPr bwMode="auto">
            <a:xfrm>
              <a:off x="4716016" y="5477162"/>
              <a:ext cx="46892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000" b="1" dirty="0" smtClean="0">
                  <a:latin typeface="Arial" charset="0"/>
                </a:rPr>
                <a:t>d.</a:t>
              </a:r>
              <a:endParaRPr lang="it-IT" altLang="en-US" sz="2000" b="1" dirty="0">
                <a:latin typeface="Arial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2713" y="4581128"/>
            <a:ext cx="3679298" cy="719824"/>
            <a:chOff x="862713" y="4581128"/>
            <a:chExt cx="3679298" cy="719824"/>
          </a:xfrm>
        </p:grpSpPr>
        <p:grpSp>
          <p:nvGrpSpPr>
            <p:cNvPr id="4" name="Group 3"/>
            <p:cNvGrpSpPr/>
            <p:nvPr/>
          </p:nvGrpSpPr>
          <p:grpSpPr>
            <a:xfrm>
              <a:off x="862713" y="4581128"/>
              <a:ext cx="3679298" cy="719824"/>
              <a:chOff x="862713" y="4581128"/>
              <a:chExt cx="3679298" cy="719824"/>
            </a:xfrm>
          </p:grpSpPr>
          <p:pic>
            <p:nvPicPr>
              <p:cNvPr id="2050" name="Picture 2" descr="O:\fg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1636"/>
              <a:stretch/>
            </p:blipFill>
            <p:spPr bwMode="auto">
              <a:xfrm>
                <a:off x="1115616" y="4581128"/>
                <a:ext cx="3426395" cy="7198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Rectangle 20"/>
              <p:cNvSpPr>
                <a:spLocks noChangeArrowheads="1"/>
              </p:cNvSpPr>
              <p:nvPr/>
            </p:nvSpPr>
            <p:spPr bwMode="auto">
              <a:xfrm>
                <a:off x="862713" y="4725144"/>
                <a:ext cx="46892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en-US" sz="2000" b="1" dirty="0" smtClean="0">
                    <a:latin typeface="Arial" charset="0"/>
                  </a:rPr>
                  <a:t>a.</a:t>
                </a:r>
                <a:endParaRPr lang="it-IT" altLang="en-US" sz="2000" b="1" dirty="0">
                  <a:latin typeface="Arial" charset="0"/>
                </a:endParaRPr>
              </a:p>
            </p:txBody>
          </p:sp>
        </p:grp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872466" y="4725144"/>
              <a:ext cx="46892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000" b="1" dirty="0" smtClean="0">
                  <a:latin typeface="Arial" charset="0"/>
                </a:rPr>
                <a:t>a.</a:t>
              </a:r>
              <a:endParaRPr lang="it-IT" altLang="en-US" sz="2000" b="1" dirty="0"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7504" y="1485047"/>
            <a:ext cx="8928992" cy="3528129"/>
            <a:chOff x="146050" y="1709738"/>
            <a:chExt cx="8607425" cy="3478212"/>
          </a:xfrm>
        </p:grpSpPr>
        <p:pic>
          <p:nvPicPr>
            <p:cNvPr id="3" name="Picture 2" descr="D:\Agni\130018 Tematik terpadu 1a NEW\WEEK 3\pembelajaran 18 Folder\Links\toni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0" y="1709738"/>
              <a:ext cx="1661884" cy="3402599"/>
            </a:xfrm>
            <a:prstGeom prst="rect">
              <a:avLst/>
            </a:prstGeom>
            <a:ln>
              <a:noFill/>
            </a:ln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220" name="Group 3"/>
            <p:cNvGrpSpPr>
              <a:grpSpLocks/>
            </p:cNvGrpSpPr>
            <p:nvPr/>
          </p:nvGrpSpPr>
          <p:grpSpPr bwMode="auto">
            <a:xfrm>
              <a:off x="1311824" y="1900399"/>
              <a:ext cx="7441651" cy="3287551"/>
              <a:chOff x="1260202" y="1405756"/>
              <a:chExt cx="7560840" cy="3130798"/>
            </a:xfrm>
          </p:grpSpPr>
          <p:grpSp>
            <p:nvGrpSpPr>
              <p:cNvPr id="9221" name="Group 4"/>
              <p:cNvGrpSpPr>
                <a:grpSpLocks/>
              </p:cNvGrpSpPr>
              <p:nvPr/>
            </p:nvGrpSpPr>
            <p:grpSpPr bwMode="auto">
              <a:xfrm>
                <a:off x="1260202" y="1405756"/>
                <a:ext cx="7560840" cy="3130798"/>
                <a:chOff x="1199721" y="1333748"/>
                <a:chExt cx="7560840" cy="3130798"/>
              </a:xfrm>
            </p:grpSpPr>
            <p:pic>
              <p:nvPicPr>
                <p:cNvPr id="7" name="Picture 6" descr="D:\Agni\130018 Tematik terpadu 1a NEW\WEEK 2\pembelajaran 9\Links\Nina.tif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68277" y="1333748"/>
                  <a:ext cx="1392284" cy="3130798"/>
                </a:xfrm>
                <a:prstGeom prst="rect">
                  <a:avLst/>
                </a:prstGeom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Rounded Rectangle 7"/>
                <p:cNvSpPr/>
                <p:nvPr/>
              </p:nvSpPr>
              <p:spPr>
                <a:xfrm>
                  <a:off x="1210453" y="2015419"/>
                  <a:ext cx="6469447" cy="2160372"/>
                </a:xfrm>
                <a:prstGeom prst="roundRect">
                  <a:avLst>
                    <a:gd name="adj" fmla="val 7468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9222" name="Rectangle 5"/>
              <p:cNvSpPr>
                <a:spLocks noChangeArrowheads="1"/>
              </p:cNvSpPr>
              <p:nvPr/>
            </p:nvSpPr>
            <p:spPr bwMode="auto">
              <a:xfrm>
                <a:off x="1405894" y="2238005"/>
                <a:ext cx="6313145" cy="2015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ts val="300"/>
                  </a:spcBef>
                  <a:buFontTx/>
                  <a:buNone/>
                </a:pPr>
                <a:r>
                  <a:rPr lang="sv-SE" altLang="en-US" sz="2000" dirty="0">
                    <a:latin typeface="Arial" charset="0"/>
                  </a:rPr>
                  <a:t>Apakah aku bisa menulis kalimat pemberitahuan berdasarkan gambar?</a:t>
                </a:r>
              </a:p>
              <a:p>
                <a:pPr eaLnBrk="1" hangingPunct="1">
                  <a:spcBef>
                    <a:spcPts val="300"/>
                  </a:spcBef>
                  <a:buFontTx/>
                  <a:buNone/>
                </a:pPr>
                <a:r>
                  <a:rPr lang="sv-SE" altLang="en-US" sz="2000" dirty="0">
                    <a:latin typeface="Arial" charset="0"/>
                  </a:rPr>
                  <a:t>Apakah aku bisa menyebutkan aturan memelihara hewan?</a:t>
                </a:r>
              </a:p>
              <a:p>
                <a:pPr eaLnBrk="1" hangingPunct="1">
                  <a:spcBef>
                    <a:spcPts val="300"/>
                  </a:spcBef>
                  <a:buFontTx/>
                  <a:buNone/>
                </a:pPr>
                <a:r>
                  <a:rPr lang="sv-SE" altLang="en-US" sz="2000" dirty="0">
                    <a:latin typeface="Arial" charset="0"/>
                  </a:rPr>
                  <a:t>Apakah aku bisa membandingkan dan mengurutkan bilangan berdasarkan banyak benda?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3356</TotalTime>
  <Words>426</Words>
  <Application>Microsoft Office PowerPoint</Application>
  <PresentationFormat>On-screen Show (4:3)</PresentationFormat>
  <Paragraphs>70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Fadly Fang</dc:creator>
  <cp:lastModifiedBy>Rahayu Purwasih</cp:lastModifiedBy>
  <cp:revision>258</cp:revision>
  <dcterms:created xsi:type="dcterms:W3CDTF">2016-02-18T03:50:09Z</dcterms:created>
  <dcterms:modified xsi:type="dcterms:W3CDTF">2017-06-02T02:35:26Z</dcterms:modified>
</cp:coreProperties>
</file>