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06" r:id="rId3"/>
    <p:sldId id="307" r:id="rId4"/>
    <p:sldId id="277" r:id="rId5"/>
    <p:sldId id="276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Lele</c:v>
                </c:pt>
                <c:pt idx="1">
                  <c:v>Mujair</c:v>
                </c:pt>
                <c:pt idx="2">
                  <c:v>Bawal</c:v>
                </c:pt>
                <c:pt idx="3">
                  <c:v>Gurami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550</c:v>
                </c:pt>
                <c:pt idx="1">
                  <c:v>450</c:v>
                </c:pt>
                <c:pt idx="2">
                  <c:v>350</c:v>
                </c:pt>
                <c:pt idx="3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ED-4C1C-B6ED-93F03A3BC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2049920"/>
        <c:axId val="22051840"/>
      </c:barChart>
      <c:catAx>
        <c:axId val="22049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cap="all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cap="none" dirty="0" err="1"/>
                  <a:t>Jenis</a:t>
                </a:r>
                <a:r>
                  <a:rPr lang="en-US" sz="2400" cap="none" dirty="0"/>
                  <a:t> </a:t>
                </a:r>
                <a:r>
                  <a:rPr lang="en-US" sz="2400" cap="none" dirty="0" err="1"/>
                  <a:t>Ikan</a:t>
                </a:r>
                <a:endParaRPr lang="en-US" sz="2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cap="all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dk1"/>
            </a:solidFill>
            <a:round/>
            <a:headEnd type="none" w="sm" len="sm"/>
            <a:tailEnd type="triangl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51840"/>
        <c:crosses val="autoZero"/>
        <c:auto val="1"/>
        <c:lblAlgn val="ctr"/>
        <c:lblOffset val="100"/>
        <c:noMultiLvlLbl val="0"/>
      </c:catAx>
      <c:valAx>
        <c:axId val="2205184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none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cap="none" baseline="0" dirty="0" err="1"/>
                  <a:t>Banyak</a:t>
                </a:r>
                <a:r>
                  <a:rPr lang="en-US" sz="2400" cap="none" baseline="0" dirty="0"/>
                  <a:t> </a:t>
                </a:r>
                <a:r>
                  <a:rPr lang="en-US" sz="2400" cap="none" baseline="0" dirty="0" err="1"/>
                  <a:t>Ikan</a:t>
                </a:r>
                <a:r>
                  <a:rPr lang="en-US" sz="2400" cap="none" baseline="0" dirty="0"/>
                  <a:t> (kg)</a:t>
                </a:r>
                <a:endParaRPr lang="en-US" sz="2400" cap="none" dirty="0"/>
              </a:p>
            </c:rich>
          </c:tx>
          <c:layout>
            <c:manualLayout>
              <c:xMode val="edge"/>
              <c:yMode val="edge"/>
              <c:x val="7.668231257552189E-3"/>
              <c:y val="0.141241390820222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none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8575">
            <a:solidFill>
              <a:schemeClr val="dk1"/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4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09T00:40:02.02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C31D5-9A57-4D8A-A242-6918733AB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8C7A6-8FFD-4417-936D-008AEFDDA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C682A-F967-4599-9C31-094AD8F0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FC21C-D945-4770-8EE3-24A45CEE6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600F3-9C33-42EA-BE57-EFDBAE0B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196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E1C43-2513-400F-AEA6-F8251C0C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40E6C-B662-47B3-9D06-FAFBAF349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B8672-B031-4B9E-93FF-037B92636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3CA16-E2D5-4E87-912F-A238E02E7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0E5DD-7AB7-40BE-8DA5-1C0579A65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052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6FB667-A4CC-4C4F-8C73-BFBAD649B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B06F3-BD76-4599-BBA7-0B0D8D028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C9E19-F3AB-4282-AAF5-5706297A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8A0C8-8B7A-401B-BFFC-3B9E72239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186C-10E4-44D1-8123-BAAC2069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375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CA54-F58F-41DA-86F8-668C48DA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E4A6A-E23A-4EBD-9648-B63C829F2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25836-718A-499D-8BC1-4D78BD8C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20C61-B452-4188-9360-1EB386E66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80A87-4B15-455F-BCEC-10CDF939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5656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CF53A-CD69-4E9C-8379-F4D0C4015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85B65-2358-456B-B18D-58F1F52CD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7A23E-93DD-4DCE-A679-C0088A4B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8505D-CC9A-4ACC-BFD8-AB4A879A8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8B060-C4B3-4676-82DF-DC4D8793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2260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63C6F-940E-4EDD-9C66-0E95E291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8D261-F497-46EF-A536-D53AB8CF6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011F3-48A7-4229-8B5D-DA85066BC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35DEF-FC0C-4E35-8D18-E9797B71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D92C0-8E33-4297-A26D-B010EEE8B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8C135-9677-4101-8150-3B22E1C20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07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74735-C5DE-461F-B612-204322E3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5DD4B-2747-4176-BD53-A9F90178E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3ADC5-77F9-4CB8-B203-D936AF2B8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FF8B7B-2A15-49C8-9240-994925095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EF199-FB91-4F8C-956A-C8A519BB0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3069BE-31F8-4EDA-9DCA-FAA2DD1C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8C3D9C-6537-4382-BF4A-D52ADA52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CAC13D-53EC-41D9-A7ED-2F02A0D0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7508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DAF17-A151-4076-B2C5-6C84638CD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50ECA-881B-4886-9836-CD6555988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FA02C-2F52-4D47-8974-E005C4AA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C363B-8E50-4E05-AFEB-81D650D2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141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F2F7F-092E-4929-836E-95650F9B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87406C-4E8D-480D-A932-E19054038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AFBE4-9C83-44D0-B9C2-06BBD6A8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485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64FC4-369D-4259-AE20-F393502E9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3647-B321-4CD8-904E-B2CB7C46A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ADCF1-4065-4F6E-ABC6-24F083D2C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D97C9-3C4D-42BD-9453-1381082CD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1C247-F513-41ED-A8B3-9C6DCB93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975C5-F1AB-4E5A-82BF-E513270C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091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0EFE1-83AD-4C5C-82BD-FC25ED0DE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7A0CFC-BAFE-40A1-A22A-9655A31AA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38D1F-6472-4393-9B86-0102D5F88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AD042-9B26-4383-B01D-B3903A6ED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5256A-DB7D-4F0A-8F1A-EC0ED91C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8429E-0497-4B1A-8E73-CF6A19539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029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653552-59B2-4259-9A09-7A5E2D905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6951D-40B0-4871-BFDA-17AD557FF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D75F-F42A-4361-946F-15AFBAB8E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28107-2F97-479A-AF4C-1EDC18985ADE}" type="datetimeFigureOut">
              <a:rPr lang="en-ID" smtClean="0"/>
              <a:t>15/03/2021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B1E4E-EE25-473E-B438-B0BE82A6D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F515-E56E-47EE-9892-109781A82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4E357-F91D-42B6-9448-4B1820CA9B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23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0355" y="401782"/>
            <a:ext cx="22142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Cooper Std Black" panose="0208090304030B020404" pitchFamily="18" charset="0"/>
              </a:rPr>
              <a:t>Bab V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5782" y="1145274"/>
            <a:ext cx="6049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Cooper Std Black" panose="0208090304030B020404" pitchFamily="18" charset="0"/>
              </a:rPr>
              <a:t>Pengolahan</a:t>
            </a:r>
            <a:r>
              <a:rPr lang="en-US" sz="5400" b="1" dirty="0">
                <a:solidFill>
                  <a:srgbClr val="FF0000"/>
                </a:solidFill>
                <a:latin typeface="Cooper Std Black" panose="0208090304030B020404" pitchFamily="18" charset="0"/>
              </a:rPr>
              <a:t> Data</a:t>
            </a:r>
          </a:p>
        </p:txBody>
      </p:sp>
      <p:sp>
        <p:nvSpPr>
          <p:cNvPr id="14" name="Pentagon 13">
            <a:hlinkClick r:id="rId2" action="ppaction://hlinksldjump"/>
          </p:cNvPr>
          <p:cNvSpPr/>
          <p:nvPr/>
        </p:nvSpPr>
        <p:spPr>
          <a:xfrm>
            <a:off x="6594764" y="2272147"/>
            <a:ext cx="3837709" cy="677037"/>
          </a:xfrm>
          <a:prstGeom prst="homePlate">
            <a:avLst/>
          </a:prstGeom>
          <a:solidFill>
            <a:srgbClr val="9AB6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400" b="1" dirty="0">
                <a:solidFill>
                  <a:schemeClr val="bg1"/>
                </a:solidFill>
              </a:rPr>
              <a:t>A.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Mengumpulkan</a:t>
            </a:r>
            <a:r>
              <a:rPr lang="en-US" sz="2400" b="1" dirty="0">
                <a:solidFill>
                  <a:schemeClr val="bg1"/>
                </a:solidFill>
              </a:rPr>
              <a:t> dan </a:t>
            </a:r>
            <a:r>
              <a:rPr lang="en-US" sz="2400" b="1" dirty="0" err="1">
                <a:solidFill>
                  <a:schemeClr val="bg1"/>
                </a:solidFill>
              </a:rPr>
              <a:t>membaca</a:t>
            </a:r>
            <a:r>
              <a:rPr lang="en-US" sz="2400" b="1" dirty="0">
                <a:solidFill>
                  <a:schemeClr val="bg1"/>
                </a:solidFill>
              </a:rPr>
              <a:t> data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15" name="Pentagon 14">
            <a:hlinkClick r:id="" action="ppaction://noaction"/>
          </p:cNvPr>
          <p:cNvSpPr/>
          <p:nvPr/>
        </p:nvSpPr>
        <p:spPr>
          <a:xfrm>
            <a:off x="6594764" y="3717967"/>
            <a:ext cx="3837709" cy="626987"/>
          </a:xfrm>
          <a:prstGeom prst="homePlate">
            <a:avLst/>
          </a:prstGeom>
          <a:solidFill>
            <a:srgbClr val="9AB6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1775" indent="-231775"/>
            <a:r>
              <a:rPr lang="en-US" sz="2400" b="1" dirty="0">
                <a:solidFill>
                  <a:schemeClr val="bg1"/>
                </a:solidFill>
              </a:rPr>
              <a:t>C.  </a:t>
            </a:r>
            <a:r>
              <a:rPr lang="en-US" sz="2400" b="1" dirty="0" err="1">
                <a:solidFill>
                  <a:schemeClr val="bg1"/>
                </a:solidFill>
              </a:rPr>
              <a:t>Menafsirkan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Sajian</a:t>
            </a:r>
            <a:r>
              <a:rPr lang="en-US" sz="2400" b="1" dirty="0">
                <a:solidFill>
                  <a:schemeClr val="bg1"/>
                </a:solidFill>
              </a:rPr>
              <a:t> Data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16" name="Pentagon 15">
            <a:hlinkClick r:id="" action="ppaction://noaction"/>
          </p:cNvPr>
          <p:cNvSpPr/>
          <p:nvPr/>
        </p:nvSpPr>
        <p:spPr>
          <a:xfrm>
            <a:off x="6594764" y="3037259"/>
            <a:ext cx="3837709" cy="592633"/>
          </a:xfrm>
          <a:prstGeom prst="homePlate">
            <a:avLst/>
          </a:prstGeom>
          <a:solidFill>
            <a:srgbClr val="9AB6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400" b="1" dirty="0">
                <a:solidFill>
                  <a:schemeClr val="bg1"/>
                </a:solidFill>
              </a:rPr>
              <a:t>B.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Menyajikan</a:t>
            </a:r>
            <a:r>
              <a:rPr lang="en-US" sz="2400" b="1" dirty="0">
                <a:solidFill>
                  <a:schemeClr val="bg1"/>
                </a:solidFill>
              </a:rPr>
              <a:t> Data</a:t>
            </a:r>
            <a:endParaRPr lang="id-ID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511AF456-68AB-42D2-BD95-86C0A41A69D4}"/>
                  </a:ext>
                </a:extLst>
              </p14:cNvPr>
              <p14:cNvContentPartPr/>
              <p14:nvPr/>
            </p14:nvContentPartPr>
            <p14:xfrm>
              <a:off x="4345389" y="5407526"/>
              <a:ext cx="36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511AF456-68AB-42D2-BD95-86C0A41A69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36389" y="5398526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D3E7D1B-82A5-4636-8C44-C84B68C0A7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3696" y="2272146"/>
            <a:ext cx="4724041" cy="3439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4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FD2ADB11-3BDA-4A1A-BD38-0BD79BBF57CF}"/>
              </a:ext>
            </a:extLst>
          </p:cNvPr>
          <p:cNvSpPr/>
          <p:nvPr/>
        </p:nvSpPr>
        <p:spPr>
          <a:xfrm>
            <a:off x="592428" y="309093"/>
            <a:ext cx="7650051" cy="1030310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rgbClr val="7030A0"/>
              </a:solidFill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d. </a:t>
            </a:r>
            <a:r>
              <a:rPr lang="en-US" sz="2800" b="1" dirty="0" err="1">
                <a:solidFill>
                  <a:schemeClr val="tx1"/>
                </a:solidFill>
              </a:rPr>
              <a:t>Membaca</a:t>
            </a:r>
            <a:r>
              <a:rPr lang="en-US" sz="2800" b="1" dirty="0">
                <a:solidFill>
                  <a:schemeClr val="tx1"/>
                </a:solidFill>
              </a:rPr>
              <a:t> data </a:t>
            </a:r>
            <a:r>
              <a:rPr lang="en-US" sz="2800" b="1" dirty="0" err="1">
                <a:solidFill>
                  <a:schemeClr val="tx1"/>
                </a:solidFill>
              </a:rPr>
              <a:t>dalam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bentuk</a:t>
            </a:r>
            <a:r>
              <a:rPr lang="en-US" sz="2800" b="1" dirty="0">
                <a:solidFill>
                  <a:schemeClr val="tx1"/>
                </a:solidFill>
              </a:rPr>
              <a:t> diagram </a:t>
            </a:r>
            <a:r>
              <a:rPr lang="en-US" sz="2800" b="1" dirty="0" err="1">
                <a:solidFill>
                  <a:schemeClr val="tx1"/>
                </a:solidFill>
              </a:rPr>
              <a:t>Batang</a:t>
            </a:r>
            <a:endParaRPr lang="en-ID" sz="2800" b="1" dirty="0">
              <a:solidFill>
                <a:schemeClr val="tx1"/>
              </a:solidFill>
            </a:endParaRPr>
          </a:p>
          <a:p>
            <a:pPr algn="ctr"/>
            <a:endParaRPr lang="en-ID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0F12FA-A1C6-4731-9864-8BAEF28516FA}"/>
              </a:ext>
            </a:extLst>
          </p:cNvPr>
          <p:cNvSpPr txBox="1"/>
          <p:nvPr/>
        </p:nvSpPr>
        <p:spPr>
          <a:xfrm>
            <a:off x="489397" y="1339403"/>
            <a:ext cx="8500057" cy="70788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/>
              <a:t>Diagram </a:t>
            </a:r>
            <a:r>
              <a:rPr lang="en-US" sz="2000" b="1" dirty="0" err="1"/>
              <a:t>batang</a:t>
            </a:r>
            <a:r>
              <a:rPr lang="en-US" sz="2000" b="1" dirty="0"/>
              <a:t> </a:t>
            </a:r>
            <a:r>
              <a:rPr lang="en-US" sz="2000" b="1" dirty="0" err="1"/>
              <a:t>merupakan</a:t>
            </a:r>
            <a:r>
              <a:rPr lang="en-US" sz="2000" b="1" dirty="0"/>
              <a:t> diagram yang </a:t>
            </a:r>
            <a:r>
              <a:rPr lang="en-US" sz="2000" b="1" dirty="0" err="1"/>
              <a:t>menyajikan</a:t>
            </a:r>
            <a:r>
              <a:rPr lang="en-US" sz="2000" b="1" dirty="0"/>
              <a:t> data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bentuk</a:t>
            </a:r>
            <a:r>
              <a:rPr lang="en-US" sz="2000" b="1" dirty="0"/>
              <a:t> </a:t>
            </a:r>
            <a:r>
              <a:rPr lang="en-US" sz="2000" b="1" dirty="0" err="1"/>
              <a:t>batang-batang</a:t>
            </a:r>
            <a:r>
              <a:rPr lang="en-US" sz="2000" b="1" dirty="0"/>
              <a:t> </a:t>
            </a:r>
            <a:r>
              <a:rPr lang="en-US" sz="2000" b="1" dirty="0" err="1"/>
              <a:t>pesegi</a:t>
            </a:r>
            <a:r>
              <a:rPr lang="en-US" sz="2000" b="1" dirty="0"/>
              <a:t> Panjang </a:t>
            </a:r>
            <a:endParaRPr lang="en-ID" sz="2000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F3E160D-651F-4712-BF10-5B63CBC19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9916044"/>
              </p:ext>
            </p:extLst>
          </p:nvPr>
        </p:nvGraphicFramePr>
        <p:xfrm>
          <a:off x="4391696" y="3077600"/>
          <a:ext cx="4696498" cy="3258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C88A0C-CAC8-40A2-856D-7EBB0A8991D4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489397" y="2463856"/>
            <a:ext cx="2614411" cy="110799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Tabel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jumlah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ikan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algn="ctr" eaLnBrk="1" hangingPunct="1"/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di </a:t>
            </a:r>
            <a:r>
              <a:rPr lang="en-US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tambak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2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milik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Pak Reza</a:t>
            </a:r>
            <a:endParaRPr lang="en-US" sz="2200" b="1" dirty="0">
              <a:latin typeface="Arial" charset="0"/>
              <a:cs typeface="Arial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3F8DF3C-B953-4D11-B76D-0841E765C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631415"/>
              </p:ext>
            </p:extLst>
          </p:nvPr>
        </p:nvGraphicFramePr>
        <p:xfrm>
          <a:off x="592428" y="3728433"/>
          <a:ext cx="2614411" cy="2414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05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Jenis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Ikan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Banyak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ekor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56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Lele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6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Mujair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56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Bawal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6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Gurami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8040288-BD68-46AF-B070-650040D9C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518" y="2047289"/>
            <a:ext cx="3637496" cy="64633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Diagram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batang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jumlah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ikan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algn="ctr" eaLnBrk="1" hangingPunct="1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di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tambak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milik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Pak Reza.</a:t>
            </a: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60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Graphic spid="4" grpId="0">
        <p:bldAsOne/>
      </p:bldGraphic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7E04B13B-E5CB-44F0-AB7C-D6D295174B0E}"/>
              </a:ext>
            </a:extLst>
          </p:cNvPr>
          <p:cNvSpPr/>
          <p:nvPr/>
        </p:nvSpPr>
        <p:spPr>
          <a:xfrm>
            <a:off x="772733" y="656823"/>
            <a:ext cx="7585656" cy="888642"/>
          </a:xfrm>
          <a:prstGeom prst="flowChartPunchedTap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d. </a:t>
            </a:r>
            <a:r>
              <a:rPr lang="en-US" sz="2800" b="1" dirty="0" err="1">
                <a:solidFill>
                  <a:schemeClr val="tx1"/>
                </a:solidFill>
              </a:rPr>
              <a:t>Membaca</a:t>
            </a:r>
            <a:r>
              <a:rPr lang="en-US" sz="2800" b="1" dirty="0">
                <a:solidFill>
                  <a:schemeClr val="tx1"/>
                </a:solidFill>
              </a:rPr>
              <a:t> data </a:t>
            </a:r>
            <a:r>
              <a:rPr lang="en-US" sz="2800" b="1" dirty="0" err="1">
                <a:solidFill>
                  <a:schemeClr val="tx1"/>
                </a:solidFill>
              </a:rPr>
              <a:t>dalam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bentuk</a:t>
            </a:r>
            <a:r>
              <a:rPr lang="en-US" sz="2800" b="1" dirty="0">
                <a:solidFill>
                  <a:schemeClr val="tx1"/>
                </a:solidFill>
              </a:rPr>
              <a:t> diagram garis</a:t>
            </a:r>
            <a:endParaRPr lang="en-ID" sz="2800" b="1" dirty="0">
              <a:solidFill>
                <a:schemeClr val="tx1"/>
              </a:solidFill>
            </a:endParaRPr>
          </a:p>
          <a:p>
            <a:pPr algn="ctr"/>
            <a:endParaRPr lang="en-ID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587E47-1399-454D-9F2F-EFF8062757A7}"/>
              </a:ext>
            </a:extLst>
          </p:cNvPr>
          <p:cNvSpPr txBox="1"/>
          <p:nvPr/>
        </p:nvSpPr>
        <p:spPr>
          <a:xfrm>
            <a:off x="772732" y="1638005"/>
            <a:ext cx="7585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C0C0C0"/>
                </a:highlight>
              </a:rPr>
              <a:t>Diagram garis </a:t>
            </a:r>
            <a:r>
              <a:rPr lang="en-US" sz="2000" dirty="0" err="1">
                <a:highlight>
                  <a:srgbClr val="C0C0C0"/>
                </a:highlight>
              </a:rPr>
              <a:t>merupakan</a:t>
            </a:r>
            <a:r>
              <a:rPr lang="en-US" sz="2000" dirty="0">
                <a:highlight>
                  <a:srgbClr val="C0C0C0"/>
                </a:highlight>
              </a:rPr>
              <a:t> diagram yang </a:t>
            </a:r>
            <a:r>
              <a:rPr lang="en-US" sz="2000" dirty="0" err="1">
                <a:highlight>
                  <a:srgbClr val="C0C0C0"/>
                </a:highlight>
              </a:rPr>
              <a:t>menyajikan</a:t>
            </a:r>
            <a:r>
              <a:rPr lang="en-US" sz="2000" dirty="0">
                <a:highlight>
                  <a:srgbClr val="C0C0C0"/>
                </a:highlight>
              </a:rPr>
              <a:t> data </a:t>
            </a:r>
            <a:r>
              <a:rPr lang="en-US" sz="2000" dirty="0" err="1">
                <a:highlight>
                  <a:srgbClr val="C0C0C0"/>
                </a:highlight>
              </a:rPr>
              <a:t>dalam</a:t>
            </a:r>
            <a:r>
              <a:rPr lang="en-US" sz="2000" dirty="0">
                <a:highlight>
                  <a:srgbClr val="C0C0C0"/>
                </a:highlight>
              </a:rPr>
              <a:t> </a:t>
            </a:r>
            <a:r>
              <a:rPr lang="en-US" sz="2000" dirty="0" err="1">
                <a:highlight>
                  <a:srgbClr val="C0C0C0"/>
                </a:highlight>
              </a:rPr>
              <a:t>bentuk</a:t>
            </a:r>
            <a:r>
              <a:rPr lang="en-US" sz="2000" dirty="0">
                <a:highlight>
                  <a:srgbClr val="C0C0C0"/>
                </a:highlight>
              </a:rPr>
              <a:t> </a:t>
            </a:r>
            <a:r>
              <a:rPr lang="en-US" sz="2000" dirty="0" err="1">
                <a:highlight>
                  <a:srgbClr val="C0C0C0"/>
                </a:highlight>
              </a:rPr>
              <a:t>titik-titik</a:t>
            </a:r>
            <a:r>
              <a:rPr lang="en-US" sz="2000" dirty="0">
                <a:highlight>
                  <a:srgbClr val="C0C0C0"/>
                </a:highlight>
              </a:rPr>
              <a:t> yang </a:t>
            </a:r>
            <a:r>
              <a:rPr lang="en-US" sz="2000" dirty="0" err="1">
                <a:highlight>
                  <a:srgbClr val="C0C0C0"/>
                </a:highlight>
              </a:rPr>
              <a:t>dihubungkan</a:t>
            </a:r>
            <a:r>
              <a:rPr lang="en-US" sz="2000" dirty="0">
                <a:highlight>
                  <a:srgbClr val="C0C0C0"/>
                </a:highlight>
              </a:rPr>
              <a:t> </a:t>
            </a:r>
            <a:r>
              <a:rPr lang="en-US" sz="2000" dirty="0" err="1">
                <a:highlight>
                  <a:srgbClr val="C0C0C0"/>
                </a:highlight>
              </a:rPr>
              <a:t>menjadi</a:t>
            </a:r>
            <a:r>
              <a:rPr lang="en-US" sz="2000" dirty="0">
                <a:highlight>
                  <a:srgbClr val="C0C0C0"/>
                </a:highlight>
              </a:rPr>
              <a:t> garis </a:t>
            </a:r>
            <a:r>
              <a:rPr lang="en-US" sz="2000" dirty="0" err="1">
                <a:highlight>
                  <a:srgbClr val="C0C0C0"/>
                </a:highlight>
              </a:rPr>
              <a:t>lurus</a:t>
            </a:r>
            <a:endParaRPr lang="en-ID" sz="2000" dirty="0">
              <a:highlight>
                <a:srgbClr val="C0C0C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264C45-F6D3-4F79-99F1-7211863B9F5B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5499279" y="2661778"/>
            <a:ext cx="4134112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C00000"/>
                </a:solidFill>
                <a:highlight>
                  <a:srgbClr val="C0C0C0"/>
                </a:highlight>
                <a:latin typeface="Arial" charset="0"/>
                <a:cs typeface="Arial" charset="0"/>
              </a:rPr>
              <a:t>Diagram </a:t>
            </a:r>
            <a:r>
              <a:rPr lang="en-US" dirty="0" err="1">
                <a:solidFill>
                  <a:srgbClr val="C00000"/>
                </a:solidFill>
                <a:highlight>
                  <a:srgbClr val="C0C0C0"/>
                </a:highlight>
                <a:latin typeface="Arial" charset="0"/>
                <a:cs typeface="Arial" charset="0"/>
              </a:rPr>
              <a:t>garis</a:t>
            </a:r>
            <a:r>
              <a:rPr lang="en-US" dirty="0">
                <a:solidFill>
                  <a:srgbClr val="C00000"/>
                </a:solidFill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biasanya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digunakan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untuk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menyajikan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data yang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diperoleh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setelah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melakukan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pengamatan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berkala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dan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urut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dari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waktu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ke</a:t>
            </a:r>
            <a:r>
              <a:rPr lang="en-US" dirty="0">
                <a:highlight>
                  <a:srgbClr val="C0C0C0"/>
                </a:highlight>
                <a:latin typeface="Arial" charset="0"/>
                <a:cs typeface="Arial" charset="0"/>
              </a:rPr>
              <a:t> </a:t>
            </a:r>
            <a:r>
              <a:rPr lang="en-US" dirty="0" err="1">
                <a:highlight>
                  <a:srgbClr val="C0C0C0"/>
                </a:highlight>
                <a:latin typeface="Arial" charset="0"/>
                <a:cs typeface="Arial" charset="0"/>
              </a:rPr>
              <a:t>waktu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0250E1-030A-4414-A12E-F0DD467D1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3479" y="4269001"/>
            <a:ext cx="3610374" cy="147732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b="1" dirty="0" err="1">
                <a:latin typeface="Arial" charset="0"/>
                <a:cs typeface="Arial" charset="0"/>
              </a:rPr>
              <a:t>Kekurangan</a:t>
            </a:r>
            <a:r>
              <a:rPr lang="en-US" b="1" dirty="0">
                <a:latin typeface="Arial" charset="0"/>
                <a:cs typeface="Arial" charset="0"/>
              </a:rPr>
              <a:t> diagram </a:t>
            </a:r>
            <a:r>
              <a:rPr lang="en-US" b="1" dirty="0" err="1">
                <a:latin typeface="Arial" charset="0"/>
                <a:cs typeface="Arial" charset="0"/>
              </a:rPr>
              <a:t>garis</a:t>
            </a:r>
            <a:endParaRPr lang="en-US" b="1" dirty="0"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err="1">
                <a:latin typeface="Arial" charset="0"/>
                <a:cs typeface="Arial" charset="0"/>
              </a:rPr>
              <a:t>Hanya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untuk</a:t>
            </a:r>
            <a:r>
              <a:rPr lang="en-US" dirty="0">
                <a:latin typeface="Arial" charset="0"/>
                <a:cs typeface="Arial" charset="0"/>
              </a:rPr>
              <a:t> data </a:t>
            </a:r>
            <a:r>
              <a:rPr lang="en-US" dirty="0" err="1">
                <a:latin typeface="Arial" charset="0"/>
                <a:cs typeface="Arial" charset="0"/>
              </a:rPr>
              <a:t>berkala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err="1">
                <a:latin typeface="Arial" charset="0"/>
                <a:cs typeface="Arial" charset="0"/>
              </a:rPr>
              <a:t>Perlu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ketelitian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dalam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membaca</a:t>
            </a:r>
            <a:r>
              <a:rPr lang="en-US" dirty="0">
                <a:latin typeface="Arial" charset="0"/>
                <a:cs typeface="Arial" charset="0"/>
              </a:rPr>
              <a:t> diagram </a:t>
            </a:r>
            <a:r>
              <a:rPr lang="en-US" dirty="0" err="1">
                <a:latin typeface="Arial" charset="0"/>
                <a:cs typeface="Arial" charset="0"/>
              </a:rPr>
              <a:t>ini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AFEC92-0E53-4BDA-BFC3-FA8055095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31" y="4177995"/>
            <a:ext cx="5125791" cy="203132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b="1" dirty="0" err="1">
                <a:latin typeface="Arial" charset="0"/>
                <a:cs typeface="Arial" charset="0"/>
              </a:rPr>
              <a:t>Kelebihan</a:t>
            </a:r>
            <a:r>
              <a:rPr lang="en-US" b="1" dirty="0">
                <a:latin typeface="Arial" charset="0"/>
                <a:cs typeface="Arial" charset="0"/>
              </a:rPr>
              <a:t> diagram </a:t>
            </a:r>
            <a:r>
              <a:rPr lang="en-US" b="1" dirty="0" err="1">
                <a:latin typeface="Arial" charset="0"/>
                <a:cs typeface="Arial" charset="0"/>
              </a:rPr>
              <a:t>garis</a:t>
            </a:r>
            <a:endParaRPr lang="en-US" b="1" dirty="0"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 err="1">
                <a:latin typeface="Arial" charset="0"/>
                <a:cs typeface="Arial" charset="0"/>
              </a:rPr>
              <a:t>Digunakan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untuk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menaksir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atau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memperkirakan</a:t>
            </a:r>
            <a:r>
              <a:rPr lang="en-US" dirty="0">
                <a:latin typeface="Arial" charset="0"/>
                <a:cs typeface="Arial" charset="0"/>
              </a:rPr>
              <a:t> data.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cs typeface="Arial" charset="0"/>
              </a:rPr>
              <a:t>Ada diagram </a:t>
            </a:r>
            <a:r>
              <a:rPr lang="en-US" dirty="0" err="1">
                <a:latin typeface="Arial" charset="0"/>
                <a:cs typeface="Arial" charset="0"/>
              </a:rPr>
              <a:t>dengan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garis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tunggal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atau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majemuk</a:t>
            </a:r>
            <a:r>
              <a:rPr lang="en-US" dirty="0">
                <a:latin typeface="Arial" charset="0"/>
                <a:cs typeface="Arial" charset="0"/>
              </a:rPr>
              <a:t> (</a:t>
            </a:r>
            <a:r>
              <a:rPr lang="en-US" dirty="0" err="1">
                <a:latin typeface="Arial" charset="0"/>
                <a:cs typeface="Arial" charset="0"/>
              </a:rPr>
              <a:t>lebih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dari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satu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garis</a:t>
            </a:r>
            <a:r>
              <a:rPr lang="en-US" dirty="0">
                <a:latin typeface="Arial" charset="0"/>
                <a:cs typeface="Arial" charset="0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cs typeface="Arial" charset="0"/>
              </a:rPr>
              <a:t>Diagram </a:t>
            </a:r>
            <a:r>
              <a:rPr lang="en-US" dirty="0" err="1">
                <a:latin typeface="Arial" charset="0"/>
                <a:cs typeface="Arial" charset="0"/>
              </a:rPr>
              <a:t>garis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majemuk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biasanya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digunakan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untuk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membandingkan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dua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keadaan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A66CB6-CF8A-4897-AA90-D65E0A6A7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885" y="2743200"/>
            <a:ext cx="4018208" cy="923330"/>
          </a:xfrm>
          <a:prstGeom prst="rect">
            <a:avLst/>
          </a:prstGeom>
          <a:solidFill>
            <a:srgbClr val="EFF991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Diagram </a:t>
            </a:r>
            <a:r>
              <a:rPr lang="en-US" dirty="0" err="1">
                <a:latin typeface="Arial" charset="0"/>
                <a:cs typeface="Arial" charset="0"/>
              </a:rPr>
              <a:t>garis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membutuhkan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dua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sumbu</a:t>
            </a:r>
            <a:r>
              <a:rPr lang="en-US" dirty="0">
                <a:latin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cs typeface="Arial" charset="0"/>
              </a:rPr>
              <a:t>yaitu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sumbu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tegak</a:t>
            </a:r>
            <a:r>
              <a:rPr lang="en-US" dirty="0">
                <a:latin typeface="Arial" charset="0"/>
                <a:cs typeface="Arial" charset="0"/>
              </a:rPr>
              <a:t> (</a:t>
            </a:r>
            <a:r>
              <a:rPr lang="en-US" dirty="0" err="1">
                <a:latin typeface="Arial" charset="0"/>
                <a:cs typeface="Arial" charset="0"/>
              </a:rPr>
              <a:t>vertikal</a:t>
            </a:r>
            <a:r>
              <a:rPr lang="en-US" dirty="0">
                <a:latin typeface="Arial" charset="0"/>
                <a:cs typeface="Arial" charset="0"/>
              </a:rPr>
              <a:t>) </a:t>
            </a:r>
            <a:r>
              <a:rPr lang="en-US" dirty="0" err="1">
                <a:latin typeface="Arial" charset="0"/>
                <a:cs typeface="Arial" charset="0"/>
              </a:rPr>
              <a:t>dan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sumbu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mendatar</a:t>
            </a:r>
            <a:r>
              <a:rPr lang="en-US" dirty="0">
                <a:latin typeface="Arial" charset="0"/>
                <a:cs typeface="Arial" charset="0"/>
              </a:rPr>
              <a:t> (horizontal)</a:t>
            </a:r>
          </a:p>
        </p:txBody>
      </p:sp>
    </p:spTree>
    <p:extLst>
      <p:ext uri="{BB962C8B-B14F-4D97-AF65-F5344CB8AC3E}">
        <p14:creationId xmlns:p14="http://schemas.microsoft.com/office/powerpoint/2010/main" val="11884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FC17F4-053E-4782-BD8F-E710BEB1E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88988"/>
            <a:ext cx="6696744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Data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penjualan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buku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tulis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di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koperasi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sekolah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65A9B9-4DAE-473D-84C6-A3B1636E3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944" y="1124744"/>
            <a:ext cx="4790137" cy="830997"/>
          </a:xfrm>
          <a:prstGeom prst="rect">
            <a:avLst/>
          </a:prstGeom>
          <a:solidFill>
            <a:srgbClr val="EFF991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2400" dirty="0" err="1">
                <a:latin typeface="Arial" charset="0"/>
                <a:cs typeface="Arial" charset="0"/>
              </a:rPr>
              <a:t>Langkah-langkah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membuat</a:t>
            </a:r>
            <a:r>
              <a:rPr lang="en-US" sz="2400" dirty="0">
                <a:latin typeface="Arial" charset="0"/>
                <a:cs typeface="Arial" charset="0"/>
              </a:rPr>
              <a:t> diagram </a:t>
            </a:r>
            <a:r>
              <a:rPr lang="en-US" sz="2400" dirty="0" err="1">
                <a:latin typeface="Arial" charset="0"/>
                <a:cs typeface="Arial" charset="0"/>
              </a:rPr>
              <a:t>garis</a:t>
            </a:r>
            <a:r>
              <a:rPr lang="en-US" sz="2400" dirty="0">
                <a:latin typeface="Arial" charset="0"/>
                <a:cs typeface="Arial" charset="0"/>
              </a:rPr>
              <a:t>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A6DB18-F411-43D7-86A4-1E53BB877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607144"/>
              </p:ext>
            </p:extLst>
          </p:nvPr>
        </p:nvGraphicFramePr>
        <p:xfrm>
          <a:off x="180459" y="1150230"/>
          <a:ext cx="3750448" cy="4387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252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Bulan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Banyak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Penjualan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97"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Januari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97"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Februari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97"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Maret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97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97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6">
            <a:extLst>
              <a:ext uri="{FF2B5EF4-FFF2-40B4-BE49-F238E27FC236}">
                <a16:creationId xmlns:a16="http://schemas.microsoft.com/office/drawing/2014/main" id="{775AAAE8-91AA-43B9-8EDE-8535285D1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944" y="2093762"/>
            <a:ext cx="4790137" cy="12003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Arial" charset="0"/>
                <a:cs typeface="Arial" charset="0"/>
              </a:rPr>
              <a:t>1. </a:t>
            </a:r>
            <a:r>
              <a:rPr lang="en-US" sz="2400" dirty="0" err="1">
                <a:latin typeface="Arial" charset="0"/>
                <a:cs typeface="Arial" charset="0"/>
              </a:rPr>
              <a:t>Buatlah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nama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bulan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pada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sumbu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mendatar</a:t>
            </a:r>
            <a:r>
              <a:rPr lang="en-US" sz="2400" dirty="0">
                <a:latin typeface="Arial" charset="0"/>
                <a:cs typeface="Arial" charset="0"/>
              </a:rPr>
              <a:t>, </a:t>
            </a:r>
            <a:r>
              <a:rPr lang="en-US" sz="2400" dirty="0" err="1">
                <a:latin typeface="Arial" charset="0"/>
                <a:cs typeface="Arial" charset="0"/>
              </a:rPr>
              <a:t>dan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banyak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penjualan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pada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sumbu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tegak</a:t>
            </a:r>
            <a:r>
              <a:rPr lang="en-US" sz="2400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DC1243EC-295B-4F62-8AB2-E985269E8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0566" y="3400253"/>
            <a:ext cx="4790138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Arial" charset="0"/>
                <a:cs typeface="Arial" charset="0"/>
              </a:rPr>
              <a:t>2. </a:t>
            </a:r>
            <a:r>
              <a:rPr lang="en-US" sz="2400" dirty="0" err="1">
                <a:latin typeface="Arial" charset="0"/>
                <a:cs typeface="Arial" charset="0"/>
              </a:rPr>
              <a:t>Buatlah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titik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pada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pertemuan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nama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bulan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dan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banyak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penjualan</a:t>
            </a:r>
            <a:r>
              <a:rPr lang="en-US" sz="2400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C9F506-92B8-4728-83A0-0FC3EB716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0911" y="4706744"/>
            <a:ext cx="4772760" cy="830997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Arial" charset="0"/>
                <a:cs typeface="Arial" charset="0"/>
              </a:rPr>
              <a:t>3. Tarik </a:t>
            </a:r>
            <a:r>
              <a:rPr lang="en-US" sz="2400" dirty="0" err="1">
                <a:latin typeface="Arial" charset="0"/>
                <a:cs typeface="Arial" charset="0"/>
              </a:rPr>
              <a:t>garis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hubung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antartitik</a:t>
            </a:r>
            <a:r>
              <a:rPr lang="en-US" sz="2400" dirty="0">
                <a:latin typeface="Arial" charset="0"/>
                <a:cs typeface="Arial" charset="0"/>
              </a:rPr>
              <a:t> yang </a:t>
            </a:r>
            <a:r>
              <a:rPr lang="en-US" sz="2400" dirty="0" err="1">
                <a:latin typeface="Arial" charset="0"/>
                <a:cs typeface="Arial" charset="0"/>
              </a:rPr>
              <a:t>telah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dibuat</a:t>
            </a:r>
            <a:r>
              <a:rPr lang="en-US" sz="2400" dirty="0"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762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3C6AD0-AFC5-4438-9554-BC914CE56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0" y="260648"/>
            <a:ext cx="3635896" cy="830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Data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penjualan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buku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tulis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algn="ctr" eaLnBrk="1" hangingPunct="1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di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koperasi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sekolah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latin typeface="Arial" charset="0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9EB59A6-55DB-4090-AF41-4B805FCE2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027693"/>
              </p:ext>
            </p:extLst>
          </p:nvPr>
        </p:nvGraphicFramePr>
        <p:xfrm>
          <a:off x="180459" y="1150230"/>
          <a:ext cx="3455437" cy="3862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233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Bulan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Banyak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Penjualan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121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Januari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121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Februari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121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Maret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121"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121"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EEED0528-7F78-400B-B3F0-5350ED146BA7}"/>
              </a:ext>
            </a:extLst>
          </p:cNvPr>
          <p:cNvGrpSpPr/>
          <p:nvPr/>
        </p:nvGrpSpPr>
        <p:grpSpPr>
          <a:xfrm>
            <a:off x="3743400" y="1540242"/>
            <a:ext cx="5400600" cy="4458687"/>
            <a:chOff x="3743400" y="1540242"/>
            <a:chExt cx="5400600" cy="445868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DFC9253-6AEE-49B8-BA25-F4F566F31D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3400" y="1540242"/>
              <a:ext cx="5400600" cy="8309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Diagram </a:t>
              </a:r>
              <a:r>
                <a:rPr lang="en-US" sz="2400" dirty="0" err="1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garis</a:t>
              </a:r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penjualan</a:t>
              </a:r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buku</a:t>
              </a:r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tulis</a:t>
              </a:r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 </a:t>
              </a:r>
            </a:p>
            <a:p>
              <a:pPr algn="ctr" eaLnBrk="1" hangingPunct="1"/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di </a:t>
              </a:r>
              <a:r>
                <a:rPr lang="en-US" sz="2400" dirty="0" err="1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koperasi</a:t>
              </a:r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sekolah</a:t>
              </a:r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.</a:t>
              </a:r>
              <a:endParaRPr lang="en-US" sz="2400" dirty="0">
                <a:latin typeface="Arial" charset="0"/>
                <a:cs typeface="Arial" charset="0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82235D2-ED68-4F43-B6A0-E7D5EBA64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43400" y="2492896"/>
              <a:ext cx="5256584" cy="35060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100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7EA44025-E361-4C68-A5C3-B6101CDF839F}"/>
              </a:ext>
            </a:extLst>
          </p:cNvPr>
          <p:cNvSpPr/>
          <p:nvPr/>
        </p:nvSpPr>
        <p:spPr>
          <a:xfrm>
            <a:off x="953037" y="579549"/>
            <a:ext cx="7959144" cy="953038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d. </a:t>
            </a:r>
            <a:r>
              <a:rPr lang="en-US" sz="2800" b="1" dirty="0" err="1">
                <a:solidFill>
                  <a:srgbClr val="002060"/>
                </a:solidFill>
              </a:rPr>
              <a:t>Membaca</a:t>
            </a:r>
            <a:r>
              <a:rPr lang="en-US" sz="2800" b="1" dirty="0">
                <a:solidFill>
                  <a:srgbClr val="002060"/>
                </a:solidFill>
              </a:rPr>
              <a:t> data </a:t>
            </a:r>
            <a:r>
              <a:rPr lang="en-US" sz="2800" b="1" dirty="0" err="1">
                <a:solidFill>
                  <a:srgbClr val="002060"/>
                </a:solidFill>
              </a:rPr>
              <a:t>dalam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bentuk</a:t>
            </a:r>
            <a:r>
              <a:rPr lang="en-US" sz="2800" b="1" dirty="0">
                <a:solidFill>
                  <a:srgbClr val="002060"/>
                </a:solidFill>
              </a:rPr>
              <a:t> diagram </a:t>
            </a:r>
            <a:r>
              <a:rPr lang="en-US" sz="2800" b="1" dirty="0" err="1">
                <a:solidFill>
                  <a:srgbClr val="002060"/>
                </a:solidFill>
              </a:rPr>
              <a:t>lingkaran</a:t>
            </a:r>
            <a:endParaRPr lang="en-ID" sz="2800" b="1" dirty="0">
              <a:solidFill>
                <a:srgbClr val="002060"/>
              </a:solidFill>
            </a:endParaRPr>
          </a:p>
          <a:p>
            <a:pPr algn="ctr"/>
            <a:endParaRPr lang="en-ID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096727-E10B-4A47-A63C-84CBA5BFD4BD}"/>
              </a:ext>
            </a:extLst>
          </p:cNvPr>
          <p:cNvSpPr txBox="1"/>
          <p:nvPr/>
        </p:nvSpPr>
        <p:spPr>
          <a:xfrm>
            <a:off x="4211393" y="1635617"/>
            <a:ext cx="54735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Diagram </a:t>
            </a:r>
            <a:r>
              <a:rPr lang="en-US" sz="2000" dirty="0" err="1"/>
              <a:t>Lingkaran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diagram yang </a:t>
            </a:r>
            <a:r>
              <a:rPr lang="en-US" sz="2000" dirty="0" err="1"/>
              <a:t>menyajikan</a:t>
            </a:r>
            <a:r>
              <a:rPr lang="en-US" sz="2000" dirty="0"/>
              <a:t> data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lingkaran</a:t>
            </a:r>
            <a:r>
              <a:rPr lang="en-US" sz="2000" dirty="0"/>
              <a:t> yang </a:t>
            </a:r>
            <a:r>
              <a:rPr lang="en-US" sz="2000" dirty="0" err="1"/>
              <a:t>dibagi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(</a:t>
            </a:r>
            <a:r>
              <a:rPr lang="en-US" sz="2000" dirty="0" err="1"/>
              <a:t>juring</a:t>
            </a:r>
            <a:r>
              <a:rPr lang="en-US" sz="2000" dirty="0"/>
              <a:t>).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juring</a:t>
            </a:r>
            <a:r>
              <a:rPr lang="en-US" sz="2000" dirty="0"/>
              <a:t> </a:t>
            </a:r>
            <a:r>
              <a:rPr lang="en-US" sz="2000" dirty="0" err="1"/>
              <a:t>dibuat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persentase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sudut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data.</a:t>
            </a:r>
            <a:endParaRPr lang="en-ID" sz="2000" dirty="0"/>
          </a:p>
        </p:txBody>
      </p:sp>
      <p:sp>
        <p:nvSpPr>
          <p:cNvPr id="16" name="Pie 13">
            <a:extLst>
              <a:ext uri="{FF2B5EF4-FFF2-40B4-BE49-F238E27FC236}">
                <a16:creationId xmlns:a16="http://schemas.microsoft.com/office/drawing/2014/main" id="{0A85D25A-CF4C-451B-9EC5-05CFD6D895E3}"/>
              </a:ext>
            </a:extLst>
          </p:cNvPr>
          <p:cNvSpPr/>
          <p:nvPr/>
        </p:nvSpPr>
        <p:spPr>
          <a:xfrm>
            <a:off x="895697" y="2092588"/>
            <a:ext cx="3033330" cy="3033327"/>
          </a:xfrm>
          <a:prstGeom prst="pie">
            <a:avLst>
              <a:gd name="adj1" fmla="val 8016169"/>
              <a:gd name="adj2" fmla="val 16169128"/>
            </a:avLst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Pie 14">
            <a:extLst>
              <a:ext uri="{FF2B5EF4-FFF2-40B4-BE49-F238E27FC236}">
                <a16:creationId xmlns:a16="http://schemas.microsoft.com/office/drawing/2014/main" id="{2B474DFB-51F4-4D49-9F22-4C63B431369E}"/>
              </a:ext>
            </a:extLst>
          </p:cNvPr>
          <p:cNvSpPr/>
          <p:nvPr/>
        </p:nvSpPr>
        <p:spPr>
          <a:xfrm rot="13471012">
            <a:off x="914155" y="2098652"/>
            <a:ext cx="3033330" cy="3033327"/>
          </a:xfrm>
          <a:prstGeom prst="pie">
            <a:avLst>
              <a:gd name="adj1" fmla="val 12362394"/>
              <a:gd name="adj2" fmla="val 16615834"/>
            </a:avLst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Pie 15">
            <a:extLst>
              <a:ext uri="{FF2B5EF4-FFF2-40B4-BE49-F238E27FC236}">
                <a16:creationId xmlns:a16="http://schemas.microsoft.com/office/drawing/2014/main" id="{CC03D4FE-4EF1-4955-AAC1-D1D85EA10061}"/>
              </a:ext>
            </a:extLst>
          </p:cNvPr>
          <p:cNvSpPr/>
          <p:nvPr/>
        </p:nvSpPr>
        <p:spPr>
          <a:xfrm rot="6778104">
            <a:off x="912501" y="2096993"/>
            <a:ext cx="3033327" cy="3033330"/>
          </a:xfrm>
          <a:prstGeom prst="pie">
            <a:avLst>
              <a:gd name="adj1" fmla="val 11599649"/>
              <a:gd name="adj2" fmla="val 15938794"/>
            </a:avLst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Pie 16">
            <a:extLst>
              <a:ext uri="{FF2B5EF4-FFF2-40B4-BE49-F238E27FC236}">
                <a16:creationId xmlns:a16="http://schemas.microsoft.com/office/drawing/2014/main" id="{6FC40428-0C1F-4373-817E-14A90C008860}"/>
              </a:ext>
            </a:extLst>
          </p:cNvPr>
          <p:cNvSpPr/>
          <p:nvPr/>
        </p:nvSpPr>
        <p:spPr>
          <a:xfrm rot="4645217">
            <a:off x="912501" y="2092586"/>
            <a:ext cx="3033327" cy="3033330"/>
          </a:xfrm>
          <a:prstGeom prst="pie">
            <a:avLst>
              <a:gd name="adj1" fmla="val 11446886"/>
              <a:gd name="adj2" fmla="val 15688079"/>
            </a:avLst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Pie 25">
            <a:extLst>
              <a:ext uri="{FF2B5EF4-FFF2-40B4-BE49-F238E27FC236}">
                <a16:creationId xmlns:a16="http://schemas.microsoft.com/office/drawing/2014/main" id="{A6364C1F-478C-4BB9-835B-B6FFA2175AEF}"/>
              </a:ext>
            </a:extLst>
          </p:cNvPr>
          <p:cNvSpPr/>
          <p:nvPr/>
        </p:nvSpPr>
        <p:spPr>
          <a:xfrm rot="10800000">
            <a:off x="899562" y="2092589"/>
            <a:ext cx="3033328" cy="3033327"/>
          </a:xfrm>
          <a:prstGeom prst="pie">
            <a:avLst>
              <a:gd name="adj1" fmla="val 11911011"/>
              <a:gd name="adj2" fmla="val 15172546"/>
            </a:avLst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1B728C6-D0CD-4B19-A644-970A9D47952F}"/>
              </a:ext>
            </a:extLst>
          </p:cNvPr>
          <p:cNvSpPr/>
          <p:nvPr/>
        </p:nvSpPr>
        <p:spPr>
          <a:xfrm rot="17637247">
            <a:off x="2380053" y="2357425"/>
            <a:ext cx="738279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id-ID" sz="1400" b="1" dirty="0"/>
              <a:t>Renang</a:t>
            </a:r>
          </a:p>
          <a:p>
            <a:r>
              <a:rPr lang="id-ID" sz="1400" b="1" dirty="0"/>
              <a:t>25%</a:t>
            </a:r>
            <a:endParaRPr lang="en-US" sz="1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BD6E47-9948-4BB8-856D-7124E642F7E0}"/>
              </a:ext>
            </a:extLst>
          </p:cNvPr>
          <p:cNvSpPr/>
          <p:nvPr/>
        </p:nvSpPr>
        <p:spPr>
          <a:xfrm>
            <a:off x="2966104" y="3351858"/>
            <a:ext cx="970650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id-ID" sz="1400" b="1" dirty="0"/>
              <a:t>Tenis meja</a:t>
            </a:r>
          </a:p>
          <a:p>
            <a:r>
              <a:rPr lang="id-ID" sz="1400" b="1" dirty="0"/>
              <a:t>10%</a:t>
            </a:r>
            <a:endParaRPr lang="en-US" sz="1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38510E-038E-4E16-8F83-C2ECDB75C290}"/>
              </a:ext>
            </a:extLst>
          </p:cNvPr>
          <p:cNvSpPr/>
          <p:nvPr/>
        </p:nvSpPr>
        <p:spPr>
          <a:xfrm>
            <a:off x="1151149" y="2913507"/>
            <a:ext cx="995785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id-ID" sz="1400" b="1" dirty="0"/>
              <a:t>Sepak bola</a:t>
            </a:r>
          </a:p>
          <a:p>
            <a:r>
              <a:rPr lang="id-ID" sz="1400" b="1" dirty="0"/>
              <a:t>30%</a:t>
            </a:r>
            <a:endParaRPr lang="en-US" sz="1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83FE6D-AF58-4D29-9B30-3611C84A5875}"/>
              </a:ext>
            </a:extLst>
          </p:cNvPr>
          <p:cNvSpPr/>
          <p:nvPr/>
        </p:nvSpPr>
        <p:spPr>
          <a:xfrm rot="2524694">
            <a:off x="2726042" y="4060255"/>
            <a:ext cx="824200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id-ID" sz="1400" b="1" dirty="0"/>
              <a:t>Bola voli</a:t>
            </a:r>
          </a:p>
          <a:p>
            <a:r>
              <a:rPr lang="id-ID" sz="1400" b="1" dirty="0"/>
              <a:t>15%</a:t>
            </a:r>
            <a:endParaRPr lang="en-US" sz="1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1AEC7A-252D-457A-BB5F-C46806C2239E}"/>
              </a:ext>
            </a:extLst>
          </p:cNvPr>
          <p:cNvSpPr/>
          <p:nvPr/>
        </p:nvSpPr>
        <p:spPr>
          <a:xfrm>
            <a:off x="1654566" y="4257413"/>
            <a:ext cx="1096647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id-ID" sz="1400" b="1" dirty="0"/>
              <a:t>Bulu tangkis</a:t>
            </a:r>
          </a:p>
          <a:p>
            <a:r>
              <a:rPr lang="id-ID" sz="1400" b="1" dirty="0"/>
              <a:t>20%</a:t>
            </a:r>
            <a:endParaRPr lang="en-US" sz="1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C6F5-08A4-4F37-B5E7-38FC68B7D42C}"/>
              </a:ext>
            </a:extLst>
          </p:cNvPr>
          <p:cNvSpPr txBox="1"/>
          <p:nvPr/>
        </p:nvSpPr>
        <p:spPr>
          <a:xfrm>
            <a:off x="4239746" y="3609251"/>
            <a:ext cx="56254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Dari diagram </a:t>
            </a:r>
            <a:r>
              <a:rPr lang="en-US" sz="2000" dirty="0" err="1"/>
              <a:t>lingkaran</a:t>
            </a:r>
            <a:r>
              <a:rPr lang="en-US" sz="2000" dirty="0"/>
              <a:t> </a:t>
            </a:r>
            <a:r>
              <a:rPr lang="en-US" sz="2000" dirty="0" err="1"/>
              <a:t>diperoleh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lain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 dirty="0" err="1"/>
              <a:t>Sepak</a:t>
            </a:r>
            <a:r>
              <a:rPr lang="en-ID" sz="2000" dirty="0"/>
              <a:t> bola = 30 %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 dirty="0" err="1"/>
              <a:t>Tenis</a:t>
            </a:r>
            <a:r>
              <a:rPr lang="en-ID" sz="2000" dirty="0"/>
              <a:t> </a:t>
            </a:r>
            <a:r>
              <a:rPr lang="en-ID" sz="2000" dirty="0" err="1"/>
              <a:t>meja</a:t>
            </a:r>
            <a:r>
              <a:rPr lang="en-ID" sz="2000" dirty="0"/>
              <a:t> = 10%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 dirty="0" err="1"/>
              <a:t>Olah</a:t>
            </a:r>
            <a:r>
              <a:rPr lang="en-ID" sz="2000" dirty="0"/>
              <a:t> raga yang paling </a:t>
            </a:r>
            <a:r>
              <a:rPr lang="en-ID" sz="2000" dirty="0" err="1"/>
              <a:t>digemari</a:t>
            </a:r>
            <a:r>
              <a:rPr lang="en-ID" sz="2000" dirty="0"/>
              <a:t> = </a:t>
            </a:r>
            <a:r>
              <a:rPr lang="en-ID" sz="2000" dirty="0" err="1"/>
              <a:t>sepak</a:t>
            </a:r>
            <a:r>
              <a:rPr lang="en-ID" sz="2000" dirty="0"/>
              <a:t> bola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 dirty="0" err="1"/>
              <a:t>Olah</a:t>
            </a:r>
            <a:r>
              <a:rPr lang="en-ID" sz="2000" dirty="0"/>
              <a:t> raga yang paling </a:t>
            </a:r>
            <a:r>
              <a:rPr lang="en-ID" sz="2000" dirty="0" err="1"/>
              <a:t>sedikit</a:t>
            </a:r>
            <a:r>
              <a:rPr lang="en-ID" sz="2000" dirty="0"/>
              <a:t> = </a:t>
            </a:r>
            <a:r>
              <a:rPr lang="en-ID" sz="2000" dirty="0" err="1"/>
              <a:t>tenis</a:t>
            </a:r>
            <a:r>
              <a:rPr lang="en-ID" sz="2000" dirty="0"/>
              <a:t> </a:t>
            </a:r>
            <a:r>
              <a:rPr lang="en-ID" sz="2000" dirty="0" err="1"/>
              <a:t>meja</a:t>
            </a:r>
            <a:r>
              <a:rPr lang="en-ID" sz="2000" dirty="0"/>
              <a:t> </a:t>
            </a:r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30517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6" grpId="0" animBg="1"/>
      <p:bldP spid="17" grpId="0" animBg="1"/>
      <p:bldP spid="19" grpId="0" animBg="1"/>
      <p:bldP spid="20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55+ Gambar Orang Belajar Versi Kartun">
            <a:extLst>
              <a:ext uri="{FF2B5EF4-FFF2-40B4-BE49-F238E27FC236}">
                <a16:creationId xmlns:a16="http://schemas.microsoft.com/office/drawing/2014/main" id="{57FF68BC-8713-4532-926F-6DC16609E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0" y="1244991"/>
            <a:ext cx="4762500" cy="284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D7C003-487B-4003-9EDD-CBED5EC3AD9D}"/>
              </a:ext>
            </a:extLst>
          </p:cNvPr>
          <p:cNvSpPr txBox="1"/>
          <p:nvPr/>
        </p:nvSpPr>
        <p:spPr>
          <a:xfrm>
            <a:off x="2785402" y="4515728"/>
            <a:ext cx="5387927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TERIMA KASIH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SELAMAT BELAJAR</a:t>
            </a:r>
            <a:endParaRPr lang="en-ID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1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D9CA5E-0AD1-4E80-84D6-BF7CB6CD0677}"/>
              </a:ext>
            </a:extLst>
          </p:cNvPr>
          <p:cNvSpPr txBox="1"/>
          <p:nvPr/>
        </p:nvSpPr>
        <p:spPr>
          <a:xfrm>
            <a:off x="2715494" y="1537854"/>
            <a:ext cx="7481454" cy="304698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Menjelaskan</a:t>
            </a:r>
            <a:r>
              <a:rPr lang="en-US" sz="2400" dirty="0"/>
              <a:t> dan </a:t>
            </a:r>
            <a:r>
              <a:rPr lang="en-US" sz="2400" dirty="0" err="1"/>
              <a:t>menganalisi</a:t>
            </a:r>
            <a:r>
              <a:rPr lang="en-US" sz="2400" dirty="0"/>
              <a:t> data yang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sekitar</a:t>
            </a:r>
            <a:r>
              <a:rPr lang="en-US" sz="2400" dirty="0"/>
              <a:t> 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pengumpulannya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/>
          </a:p>
          <a:p>
            <a:pPr algn="just"/>
            <a:r>
              <a:rPr lang="en-US" sz="2400" dirty="0" err="1"/>
              <a:t>Menjelaskan,mengorganisasikan</a:t>
            </a:r>
            <a:r>
              <a:rPr lang="en-US" sz="2400" dirty="0"/>
              <a:t> dan </a:t>
            </a:r>
            <a:r>
              <a:rPr lang="en-US" sz="2400" dirty="0" err="1"/>
              <a:t>menyajikan</a:t>
            </a:r>
            <a:r>
              <a:rPr lang="en-US" sz="2400" dirty="0"/>
              <a:t> data yang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r>
              <a:rPr lang="en-US" sz="2400" dirty="0"/>
              <a:t> dan </a:t>
            </a:r>
            <a:r>
              <a:rPr lang="en-US" sz="2400" dirty="0" err="1"/>
              <a:t>membandingkan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data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sekitar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daftar, table, diagram </a:t>
            </a:r>
            <a:r>
              <a:rPr lang="en-US" sz="2400" dirty="0" err="1"/>
              <a:t>gambar</a:t>
            </a:r>
            <a:r>
              <a:rPr lang="en-US" sz="2400" dirty="0"/>
              <a:t> (</a:t>
            </a:r>
            <a:r>
              <a:rPr lang="en-US" sz="2400" dirty="0" err="1"/>
              <a:t>piktogram</a:t>
            </a:r>
            <a:r>
              <a:rPr lang="en-US" sz="2400" dirty="0"/>
              <a:t> ),diagram </a:t>
            </a:r>
            <a:r>
              <a:rPr lang="en-US" sz="2400" dirty="0" err="1"/>
              <a:t>batang</a:t>
            </a:r>
            <a:endParaRPr lang="en-ID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8BB3D0-EECF-47FE-A62D-15DD94B37E02}"/>
              </a:ext>
            </a:extLst>
          </p:cNvPr>
          <p:cNvSpPr txBox="1"/>
          <p:nvPr/>
        </p:nvSpPr>
        <p:spPr>
          <a:xfrm>
            <a:off x="2604655" y="762000"/>
            <a:ext cx="46135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highlight>
                  <a:srgbClr val="FFFF00"/>
                </a:highlight>
              </a:rPr>
              <a:t>KOMPETENSI DASAR </a:t>
            </a:r>
          </a:p>
        </p:txBody>
      </p:sp>
    </p:spTree>
    <p:extLst>
      <p:ext uri="{BB962C8B-B14F-4D97-AF65-F5344CB8AC3E}">
        <p14:creationId xmlns:p14="http://schemas.microsoft.com/office/powerpoint/2010/main" val="34935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998" y="387440"/>
            <a:ext cx="5101461" cy="461665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r>
              <a:rPr lang="id-ID" sz="2400" b="1" dirty="0">
                <a:solidFill>
                  <a:srgbClr val="7030A0"/>
                </a:solidFill>
              </a:rPr>
              <a:t>A.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id-ID" sz="2400" b="1" dirty="0">
                <a:solidFill>
                  <a:srgbClr val="7030A0"/>
                </a:solidFill>
              </a:rPr>
              <a:t>Mengumpulkan dan Membaca Data</a:t>
            </a:r>
          </a:p>
        </p:txBody>
      </p:sp>
      <p:sp>
        <p:nvSpPr>
          <p:cNvPr id="3" name="Rectangle 2"/>
          <p:cNvSpPr/>
          <p:nvPr/>
        </p:nvSpPr>
        <p:spPr>
          <a:xfrm>
            <a:off x="2590795" y="893130"/>
            <a:ext cx="26805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="1" dirty="0">
                <a:solidFill>
                  <a:srgbClr val="FF0000"/>
                </a:solidFill>
                <a:highlight>
                  <a:srgbClr val="00FFFF"/>
                </a:highlight>
              </a:rPr>
              <a:t>1.</a:t>
            </a:r>
            <a:r>
              <a:rPr lang="en-US" sz="2000" b="1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r>
              <a:rPr lang="id-ID" sz="2000" b="1" dirty="0">
                <a:solidFill>
                  <a:srgbClr val="FF0000"/>
                </a:solidFill>
                <a:highlight>
                  <a:srgbClr val="00FFFF"/>
                </a:highlight>
              </a:rPr>
              <a:t>Mengumpulkan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2078182" y="4350292"/>
            <a:ext cx="74468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Da</a:t>
            </a:r>
            <a:r>
              <a:rPr lang="id-ID" sz="2000" b="1" dirty="0"/>
              <a:t>ta</a:t>
            </a:r>
            <a:r>
              <a:rPr lang="en-US" sz="2000" b="1" dirty="0"/>
              <a:t> </a:t>
            </a:r>
            <a:r>
              <a:rPr lang="id-ID" sz="2000" b="1" dirty="0"/>
              <a:t>adalah keterangan yang benar dan nyata yang dapat dijadikan dasar kajian (analisis) atau kesimpulan)</a:t>
            </a:r>
            <a:r>
              <a:rPr lang="en-US" sz="2000" b="1" dirty="0"/>
              <a:t> yang </a:t>
            </a:r>
            <a:r>
              <a:rPr lang="en-US" sz="2000" b="1" dirty="0" err="1"/>
              <a:t>diperoleh</a:t>
            </a:r>
            <a:r>
              <a:rPr lang="en-US" sz="2000" b="1" dirty="0"/>
              <a:t> </a:t>
            </a:r>
            <a:r>
              <a:rPr lang="en-US" sz="2000" b="1" dirty="0" err="1"/>
              <a:t>berdasarkan</a:t>
            </a:r>
            <a:r>
              <a:rPr lang="en-US" sz="2000" b="1" dirty="0"/>
              <a:t> </a:t>
            </a:r>
            <a:r>
              <a:rPr lang="en-US" sz="2000" b="1" dirty="0" err="1"/>
              <a:t>fakta</a:t>
            </a:r>
            <a:r>
              <a:rPr lang="id-ID" sz="2000" b="1" dirty="0"/>
              <a:t>. Mengumpulkan data dapat dilakukan </a:t>
            </a:r>
            <a:r>
              <a:rPr lang="en-US" sz="2000" b="1" dirty="0" err="1"/>
              <a:t>secara</a:t>
            </a:r>
            <a:r>
              <a:rPr lang="en-US" sz="2000" b="1" dirty="0"/>
              <a:t> </a:t>
            </a:r>
            <a:r>
              <a:rPr lang="en-US" sz="2000" b="1" dirty="0" err="1"/>
              <a:t>langsung</a:t>
            </a:r>
            <a:r>
              <a:rPr lang="id-ID" sz="2000" b="1" dirty="0"/>
              <a:t> langsung </a:t>
            </a:r>
            <a:r>
              <a:rPr lang="en-US" sz="2000" b="1" dirty="0" err="1"/>
              <a:t>maupun</a:t>
            </a:r>
            <a:r>
              <a:rPr lang="en-US" sz="2000" b="1" dirty="0"/>
              <a:t> </a:t>
            </a:r>
            <a:r>
              <a:rPr lang="en-US" sz="2000" b="1" dirty="0" err="1"/>
              <a:t>tidak</a:t>
            </a:r>
            <a:r>
              <a:rPr lang="en-US" sz="2000" b="1" dirty="0"/>
              <a:t> </a:t>
            </a:r>
            <a:r>
              <a:rPr lang="en-US" sz="2000" b="1" dirty="0" err="1"/>
              <a:t>langsung</a:t>
            </a:r>
            <a:r>
              <a:rPr lang="id-ID" sz="2000" b="1" dirty="0"/>
              <a:t>.</a:t>
            </a:r>
          </a:p>
        </p:txBody>
      </p:sp>
      <p:pic>
        <p:nvPicPr>
          <p:cNvPr id="2050" name="Picture 2" descr="D:\2013\Yudhistira\Tim bina Matematika\Tim bina matematika 6 sd\bina bab 4 kls 6 Folder\4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8054" y="1626202"/>
            <a:ext cx="3463641" cy="2391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1097" y="302144"/>
            <a:ext cx="3133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highlight>
                  <a:srgbClr val="00FFFF"/>
                </a:highlight>
              </a:rPr>
              <a:t>a</a:t>
            </a:r>
            <a:r>
              <a:rPr lang="id-ID" sz="2400" b="1" dirty="0">
                <a:solidFill>
                  <a:srgbClr val="FF0000"/>
                </a:solidFill>
                <a:highlight>
                  <a:srgbClr val="00FFFF"/>
                </a:highlight>
              </a:rPr>
              <a:t>.</a:t>
            </a:r>
            <a:r>
              <a:rPr lang="en-US" sz="2400" b="1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highlight>
                  <a:srgbClr val="00FFFF"/>
                </a:highlight>
              </a:rPr>
              <a:t>Pencatatan</a:t>
            </a:r>
            <a:r>
              <a:rPr lang="en-US" sz="2400" b="1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highlight>
                  <a:srgbClr val="00FFFF"/>
                </a:highlight>
              </a:rPr>
              <a:t>langsung</a:t>
            </a:r>
            <a:endParaRPr lang="id-ID" sz="2400" b="1" dirty="0">
              <a:solidFill>
                <a:srgbClr val="FF0000"/>
              </a:solidFill>
              <a:highlight>
                <a:srgbClr val="00FFFF"/>
              </a:highligh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19700" y="683144"/>
            <a:ext cx="22997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</a:rPr>
              <a:t>Contoh</a:t>
            </a:r>
            <a:r>
              <a:rPr lang="en-US" sz="2000" b="1" dirty="0">
                <a:solidFill>
                  <a:srgbClr val="00B050"/>
                </a:solidFill>
              </a:rPr>
              <a:t> :</a:t>
            </a:r>
            <a:endParaRPr lang="id-ID" sz="2000" b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33055" y="1064335"/>
            <a:ext cx="79826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1.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wasit</a:t>
            </a:r>
            <a:r>
              <a:rPr lang="en-US" sz="2000" dirty="0"/>
              <a:t> </a:t>
            </a:r>
            <a:r>
              <a:rPr lang="en-US" sz="2000" dirty="0" err="1"/>
              <a:t>pertandingan</a:t>
            </a:r>
            <a:r>
              <a:rPr lang="en-US" sz="2000" dirty="0"/>
              <a:t> </a:t>
            </a:r>
            <a:r>
              <a:rPr lang="en-US" sz="2000" dirty="0" err="1"/>
              <a:t>bulu</a:t>
            </a:r>
            <a:r>
              <a:rPr lang="en-US" sz="2000" dirty="0"/>
              <a:t> </a:t>
            </a:r>
            <a:r>
              <a:rPr lang="en-US" sz="2000" dirty="0" err="1"/>
              <a:t>tangkis</a:t>
            </a:r>
            <a:r>
              <a:rPr lang="en-US" sz="2000" dirty="0"/>
              <a:t> </a:t>
            </a:r>
            <a:r>
              <a:rPr lang="en-US" sz="2000" dirty="0" err="1"/>
              <a:t>mencatat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perolehan</a:t>
            </a:r>
            <a:r>
              <a:rPr lang="en-US" sz="2000" dirty="0"/>
              <a:t> </a:t>
            </a:r>
            <a:r>
              <a:rPr lang="en-US" sz="2000" dirty="0" err="1"/>
              <a:t>skor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pemain</a:t>
            </a:r>
            <a:r>
              <a:rPr lang="en-US" sz="2000" dirty="0"/>
              <a:t> yang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bertanding</a:t>
            </a:r>
            <a:r>
              <a:rPr lang="en-US" sz="2000" dirty="0"/>
              <a:t>.</a:t>
            </a:r>
          </a:p>
          <a:p>
            <a:r>
              <a:rPr lang="en-US" sz="2000" dirty="0"/>
              <a:t>2.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pedagang</a:t>
            </a:r>
            <a:r>
              <a:rPr lang="en-US" sz="2000" dirty="0"/>
              <a:t> </a:t>
            </a:r>
            <a:r>
              <a:rPr lang="en-US" sz="2000" dirty="0" err="1"/>
              <a:t>sepatu</a:t>
            </a:r>
            <a:r>
              <a:rPr lang="en-US" sz="2000" dirty="0"/>
              <a:t>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daftar </a:t>
            </a:r>
            <a:r>
              <a:rPr lang="en-US" sz="2000" dirty="0" err="1"/>
              <a:t>persediaan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pasang </a:t>
            </a:r>
            <a:r>
              <a:rPr lang="en-US" sz="2000" dirty="0" err="1"/>
              <a:t>sepatu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ukuran.misalnya</a:t>
            </a:r>
            <a:r>
              <a:rPr lang="en-US" sz="2000" dirty="0"/>
              <a:t>, </a:t>
            </a:r>
            <a:r>
              <a:rPr lang="en-US" sz="2000" dirty="0" err="1"/>
              <a:t>seperti</a:t>
            </a:r>
            <a:r>
              <a:rPr lang="en-US" sz="2000" dirty="0"/>
              <a:t> table </a:t>
            </a:r>
            <a:r>
              <a:rPr lang="en-US" sz="2000" dirty="0" err="1"/>
              <a:t>berikut</a:t>
            </a:r>
            <a:r>
              <a:rPr lang="en-US" sz="2000" dirty="0"/>
              <a:t> :</a:t>
            </a:r>
            <a:endParaRPr lang="id-ID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1784BD0-1890-4FB8-8580-A82797F16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832501"/>
              </p:ext>
            </p:extLst>
          </p:nvPr>
        </p:nvGraphicFramePr>
        <p:xfrm>
          <a:off x="1814945" y="3144982"/>
          <a:ext cx="3422073" cy="32912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49135">
                  <a:extLst>
                    <a:ext uri="{9D8B030D-6E8A-4147-A177-3AD203B41FA5}">
                      <a16:colId xmlns:a16="http://schemas.microsoft.com/office/drawing/2014/main" val="3628518139"/>
                    </a:ext>
                  </a:extLst>
                </a:gridCol>
                <a:gridCol w="2372938">
                  <a:extLst>
                    <a:ext uri="{9D8B030D-6E8A-4147-A177-3AD203B41FA5}">
                      <a16:colId xmlns:a16="http://schemas.microsoft.com/office/drawing/2014/main" val="2990705155"/>
                    </a:ext>
                  </a:extLst>
                </a:gridCol>
              </a:tblGrid>
              <a:tr h="3787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Ukuran</a:t>
                      </a:r>
                      <a:r>
                        <a:rPr lang="en-US" dirty="0"/>
                        <a:t> Sepatu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pasangan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127713"/>
                  </a:ext>
                </a:extLst>
              </a:tr>
              <a:tr h="3787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38529"/>
                  </a:ext>
                </a:extLst>
              </a:tr>
              <a:tr h="3787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607247"/>
                  </a:ext>
                </a:extLst>
              </a:tr>
              <a:tr h="3787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867701"/>
                  </a:ext>
                </a:extLst>
              </a:tr>
              <a:tr h="3787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957947"/>
                  </a:ext>
                </a:extLst>
              </a:tr>
              <a:tr h="3787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832881"/>
                  </a:ext>
                </a:extLst>
              </a:tr>
              <a:tr h="3787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988166"/>
                  </a:ext>
                </a:extLst>
              </a:tr>
              <a:tr h="3787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13273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F4DCD42-7366-4C8D-BED9-1993A04EC9A4}"/>
              </a:ext>
            </a:extLst>
          </p:cNvPr>
          <p:cNvSpPr txBox="1"/>
          <p:nvPr/>
        </p:nvSpPr>
        <p:spPr>
          <a:xfrm>
            <a:off x="1814945" y="2549236"/>
            <a:ext cx="4156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Data </a:t>
            </a:r>
            <a:r>
              <a:rPr lang="en-US" sz="2000" dirty="0" err="1"/>
              <a:t>Persediaan</a:t>
            </a:r>
            <a:r>
              <a:rPr lang="en-US" sz="2000" dirty="0"/>
              <a:t> Sepatu </a:t>
            </a:r>
            <a:r>
              <a:rPr lang="en-US" sz="2000" dirty="0" err="1"/>
              <a:t>Dewasa</a:t>
            </a:r>
            <a:r>
              <a:rPr lang="en-US" sz="2000" dirty="0"/>
              <a:t> </a:t>
            </a:r>
            <a:endParaRPr lang="en-ID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BE3CE0-7CE1-4051-95F3-B3CF1EF6E96C}"/>
              </a:ext>
            </a:extLst>
          </p:cNvPr>
          <p:cNvSpPr txBox="1"/>
          <p:nvPr/>
        </p:nvSpPr>
        <p:spPr>
          <a:xfrm>
            <a:off x="5971309" y="3297382"/>
            <a:ext cx="49322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3.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mencatat</a:t>
            </a:r>
            <a:r>
              <a:rPr lang="en-US" sz="2000" dirty="0"/>
              <a:t> </a:t>
            </a:r>
            <a:r>
              <a:rPr lang="en-US" sz="2000" dirty="0" err="1"/>
              <a:t>berat</a:t>
            </a:r>
            <a:r>
              <a:rPr lang="en-US" sz="2000" dirty="0"/>
              <a:t> badan </a:t>
            </a:r>
            <a:r>
              <a:rPr lang="en-US" sz="2000" dirty="0" err="1"/>
              <a:t>teman</a:t>
            </a:r>
            <a:r>
              <a:rPr lang="en-US" sz="2000" dirty="0"/>
              <a:t> </a:t>
            </a:r>
            <a:r>
              <a:rPr lang="en-US" sz="2000" dirty="0" err="1"/>
              <a:t>sekelas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menimbang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timbangan</a:t>
            </a:r>
            <a:r>
              <a:rPr lang="en-US" sz="2000" dirty="0"/>
              <a:t>.</a:t>
            </a:r>
            <a:endParaRPr lang="en-ID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AB60EC-4201-4DF2-94B8-66F8F0D05313}"/>
              </a:ext>
            </a:extLst>
          </p:cNvPr>
          <p:cNvSpPr txBox="1"/>
          <p:nvPr/>
        </p:nvSpPr>
        <p:spPr>
          <a:xfrm>
            <a:off x="1579418" y="692727"/>
            <a:ext cx="487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highlight>
                  <a:srgbClr val="00FFFF"/>
                </a:highlight>
              </a:rPr>
              <a:t>b</a:t>
            </a:r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. </a:t>
            </a:r>
            <a:r>
              <a:rPr lang="en-US" sz="2000" b="1" dirty="0" err="1">
                <a:solidFill>
                  <a:srgbClr val="C00000"/>
                </a:solidFill>
                <a:highlight>
                  <a:srgbClr val="00FFFF"/>
                </a:highlight>
              </a:rPr>
              <a:t>Melakukan</a:t>
            </a:r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highlight>
                  <a:srgbClr val="00FFFF"/>
                </a:highlight>
              </a:rPr>
              <a:t>wawancara</a:t>
            </a:r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 </a:t>
            </a:r>
            <a:endParaRPr lang="en-ID" sz="2000" b="1" dirty="0">
              <a:solidFill>
                <a:srgbClr val="C00000"/>
              </a:solidFill>
              <a:highlight>
                <a:srgbClr val="00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6C0375-D216-4B00-A434-BF9E79216171}"/>
              </a:ext>
            </a:extLst>
          </p:cNvPr>
          <p:cNvSpPr txBox="1"/>
          <p:nvPr/>
        </p:nvSpPr>
        <p:spPr>
          <a:xfrm>
            <a:off x="1191491" y="1357746"/>
            <a:ext cx="9809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Wawancara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tanya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dimintai</a:t>
            </a:r>
            <a:r>
              <a:rPr lang="en-US" sz="2000" dirty="0"/>
              <a:t> </a:t>
            </a:r>
            <a:r>
              <a:rPr lang="en-US" sz="2000" dirty="0" err="1"/>
              <a:t>keterangan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endParaRPr lang="en-US" sz="2000" dirty="0"/>
          </a:p>
          <a:p>
            <a:r>
              <a:rPr lang="en-US" sz="2000" dirty="0" err="1"/>
              <a:t>Contoh</a:t>
            </a:r>
            <a:r>
              <a:rPr lang="en-US" sz="2000" dirty="0"/>
              <a:t> : </a:t>
            </a:r>
            <a:r>
              <a:rPr lang="en-US" sz="2000" dirty="0" err="1"/>
              <a:t>Mengetahui</a:t>
            </a:r>
            <a:r>
              <a:rPr lang="en-US" sz="2000" dirty="0"/>
              <a:t> </a:t>
            </a:r>
            <a:r>
              <a:rPr lang="en-US" sz="2000" dirty="0" err="1"/>
              <a:t>ukuran</a:t>
            </a:r>
            <a:r>
              <a:rPr lang="en-US" sz="2000" dirty="0"/>
              <a:t> </a:t>
            </a:r>
            <a:r>
              <a:rPr lang="en-US" sz="2000" dirty="0" err="1"/>
              <a:t>sepatu</a:t>
            </a:r>
            <a:r>
              <a:rPr lang="en-US" sz="2000" dirty="0"/>
              <a:t> </a:t>
            </a:r>
            <a:r>
              <a:rPr lang="en-US" sz="2000" dirty="0" err="1"/>
              <a:t>teman</a:t>
            </a:r>
            <a:r>
              <a:rPr lang="en-US" sz="2000" dirty="0"/>
              <a:t> </a:t>
            </a:r>
            <a:r>
              <a:rPr lang="en-US" sz="2000" dirty="0" err="1"/>
              <a:t>sekelas</a:t>
            </a:r>
            <a:r>
              <a:rPr lang="en-US" sz="2000" dirty="0"/>
              <a:t>.</a:t>
            </a:r>
            <a:endParaRPr lang="en-ID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B7618-FF1D-4DAE-9CDF-88C92020ACB6}"/>
              </a:ext>
            </a:extLst>
          </p:cNvPr>
          <p:cNvSpPr txBox="1"/>
          <p:nvPr/>
        </p:nvSpPr>
        <p:spPr>
          <a:xfrm>
            <a:off x="1399309" y="2521527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c. </a:t>
            </a:r>
            <a:r>
              <a:rPr lang="en-US" sz="2000" b="1" dirty="0" err="1">
                <a:solidFill>
                  <a:srgbClr val="C00000"/>
                </a:solidFill>
                <a:highlight>
                  <a:srgbClr val="00FFFF"/>
                </a:highlight>
              </a:rPr>
              <a:t>Penelitian</a:t>
            </a:r>
            <a:endParaRPr lang="en-ID" sz="2000" b="1" dirty="0">
              <a:solidFill>
                <a:srgbClr val="C00000"/>
              </a:solidFill>
              <a:highlight>
                <a:srgbClr val="00FFFF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9BF992-FB28-4456-B132-CA6EE04BC8C1}"/>
              </a:ext>
            </a:extLst>
          </p:cNvPr>
          <p:cNvSpPr txBox="1"/>
          <p:nvPr/>
        </p:nvSpPr>
        <p:spPr>
          <a:xfrm>
            <a:off x="1399309" y="3214255"/>
            <a:ext cx="60682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Contoh</a:t>
            </a:r>
            <a:r>
              <a:rPr lang="en-US" sz="2000" dirty="0"/>
              <a:t> </a:t>
            </a:r>
            <a:r>
              <a:rPr lang="en-US" sz="2000" dirty="0" err="1"/>
              <a:t>mengetahui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kendaraan</a:t>
            </a:r>
            <a:r>
              <a:rPr lang="en-US" sz="2000" dirty="0"/>
              <a:t> yang paling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melintas</a:t>
            </a:r>
            <a:r>
              <a:rPr lang="en-US" sz="2000" dirty="0"/>
              <a:t> </a:t>
            </a:r>
            <a:r>
              <a:rPr lang="en-US" sz="2000" dirty="0" err="1"/>
              <a:t>dijalan</a:t>
            </a:r>
            <a:r>
              <a:rPr lang="en-US" sz="2000" dirty="0"/>
              <a:t> </a:t>
            </a:r>
            <a:r>
              <a:rPr lang="en-US" sz="2000" dirty="0" err="1"/>
              <a:t>sekitar</a:t>
            </a:r>
            <a:r>
              <a:rPr lang="en-US" sz="2000" dirty="0"/>
              <a:t> </a:t>
            </a:r>
            <a:r>
              <a:rPr lang="en-US" sz="2000" dirty="0" err="1"/>
              <a:t>rumah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belakang</a:t>
            </a:r>
            <a:r>
              <a:rPr lang="en-US" sz="2000" dirty="0"/>
              <a:t> </a:t>
            </a:r>
            <a:r>
              <a:rPr lang="en-US" sz="2000" dirty="0" err="1"/>
              <a:t>sekolah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jam.</a:t>
            </a:r>
            <a:endParaRPr lang="en-ID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781A4F-2AC9-4D5E-9400-73F36CEB2C7F}"/>
              </a:ext>
            </a:extLst>
          </p:cNvPr>
          <p:cNvSpPr txBox="1"/>
          <p:nvPr/>
        </p:nvSpPr>
        <p:spPr>
          <a:xfrm>
            <a:off x="1239981" y="4419600"/>
            <a:ext cx="4433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d. </a:t>
            </a:r>
            <a:r>
              <a:rPr lang="en-US" sz="2000" b="1" dirty="0" err="1">
                <a:solidFill>
                  <a:srgbClr val="C00000"/>
                </a:solidFill>
                <a:highlight>
                  <a:srgbClr val="00FFFF"/>
                </a:highlight>
              </a:rPr>
              <a:t>Menyebarkan</a:t>
            </a:r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highlight>
                  <a:srgbClr val="00FFFF"/>
                </a:highlight>
              </a:rPr>
              <a:t>angket</a:t>
            </a:r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highlight>
                  <a:srgbClr val="00FFFF"/>
                </a:highlight>
              </a:rPr>
              <a:t>atau</a:t>
            </a:r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highlight>
                  <a:srgbClr val="00FFFF"/>
                </a:highlight>
              </a:rPr>
              <a:t>kuesioner</a:t>
            </a:r>
            <a:r>
              <a:rPr lang="en-US" sz="2000" b="1" dirty="0">
                <a:solidFill>
                  <a:srgbClr val="C00000"/>
                </a:solidFill>
                <a:highlight>
                  <a:srgbClr val="00FFFF"/>
                </a:highlight>
              </a:rPr>
              <a:t> </a:t>
            </a:r>
            <a:endParaRPr lang="en-ID" sz="2000" b="1" dirty="0">
              <a:solidFill>
                <a:srgbClr val="C00000"/>
              </a:solidFill>
              <a:highlight>
                <a:srgbClr val="00FFFF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22D8FD-E6B6-4DBF-8F25-0C3CE81A1047}"/>
              </a:ext>
            </a:extLst>
          </p:cNvPr>
          <p:cNvSpPr txBox="1"/>
          <p:nvPr/>
        </p:nvSpPr>
        <p:spPr>
          <a:xfrm>
            <a:off x="1399309" y="5126183"/>
            <a:ext cx="5472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Salah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mengumpulkan</a:t>
            </a:r>
            <a:r>
              <a:rPr lang="en-US" sz="2000" dirty="0"/>
              <a:t> data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menyebarkan</a:t>
            </a:r>
            <a:r>
              <a:rPr lang="en-US" sz="2000" dirty="0"/>
              <a:t> </a:t>
            </a:r>
            <a:r>
              <a:rPr lang="en-US" sz="2000" dirty="0" err="1"/>
              <a:t>angket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kuesioner</a:t>
            </a:r>
            <a:r>
              <a:rPr lang="en-US" sz="2000" dirty="0"/>
              <a:t>.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91495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FB28FE-2CF3-41AA-9267-F2573280C4E4}"/>
              </a:ext>
            </a:extLst>
          </p:cNvPr>
          <p:cNvSpPr txBox="1"/>
          <p:nvPr/>
        </p:nvSpPr>
        <p:spPr>
          <a:xfrm>
            <a:off x="901521" y="592428"/>
            <a:ext cx="4984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highlight>
                  <a:srgbClr val="00FFFF"/>
                </a:highlight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highlight>
                  <a:srgbClr val="00FFFF"/>
                </a:highlight>
              </a:rPr>
              <a:t>Membaca</a:t>
            </a:r>
            <a:r>
              <a:rPr lang="en-US" sz="2800" b="1" dirty="0">
                <a:solidFill>
                  <a:srgbClr val="FF0000"/>
                </a:solidFill>
                <a:highlight>
                  <a:srgbClr val="00FFFF"/>
                </a:highlight>
              </a:rPr>
              <a:t> Data</a:t>
            </a:r>
            <a:endParaRPr lang="en-ID" sz="2800" b="1" dirty="0">
              <a:solidFill>
                <a:srgbClr val="FF0000"/>
              </a:solidFill>
              <a:highlight>
                <a:srgbClr val="00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6A7DED-3E5B-44CE-BB3F-23EDCFD51129}"/>
              </a:ext>
            </a:extLst>
          </p:cNvPr>
          <p:cNvSpPr txBox="1"/>
          <p:nvPr/>
        </p:nvSpPr>
        <p:spPr>
          <a:xfrm>
            <a:off x="901521" y="1455314"/>
            <a:ext cx="7315200" cy="193899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/>
              <a:t>Data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dikumpulkan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disajikan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daftar,tabel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diagram.Data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disajikan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dibaca</a:t>
            </a:r>
            <a:r>
              <a:rPr lang="en-US" sz="2400" dirty="0"/>
              <a:t> dan </a:t>
            </a:r>
            <a:r>
              <a:rPr lang="en-US" sz="2400" dirty="0" err="1"/>
              <a:t>dipahami.Membaca</a:t>
            </a:r>
            <a:r>
              <a:rPr lang="en-US" sz="2400" dirty="0"/>
              <a:t> data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pada </a:t>
            </a:r>
            <a:r>
              <a:rPr lang="en-US" sz="2400" dirty="0" err="1"/>
              <a:t>sajian</a:t>
            </a:r>
            <a:r>
              <a:rPr lang="en-US" sz="2400" dirty="0"/>
              <a:t> data.</a:t>
            </a:r>
            <a:endParaRPr lang="en-ID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04BF8B-0B7C-4474-ABB9-21B401041265}"/>
              </a:ext>
            </a:extLst>
          </p:cNvPr>
          <p:cNvSpPr txBox="1"/>
          <p:nvPr/>
        </p:nvSpPr>
        <p:spPr>
          <a:xfrm>
            <a:off x="901521" y="3733972"/>
            <a:ext cx="7173533" cy="233498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Membaca</a:t>
            </a:r>
            <a:r>
              <a:rPr lang="en-US" sz="2400" dirty="0"/>
              <a:t> data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macam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:</a:t>
            </a:r>
          </a:p>
          <a:p>
            <a:pPr marL="342900" indent="-342900">
              <a:buAutoNum type="alphaLcPeriod"/>
            </a:pPr>
            <a:r>
              <a:rPr lang="en-US" sz="2400" dirty="0" err="1"/>
              <a:t>Membaca</a:t>
            </a:r>
            <a:r>
              <a:rPr lang="en-US" sz="2400" dirty="0"/>
              <a:t> data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daftar</a:t>
            </a:r>
          </a:p>
          <a:p>
            <a:pPr marL="342900" indent="-342900">
              <a:buAutoNum type="alphaLcPeriod"/>
            </a:pPr>
            <a:r>
              <a:rPr lang="en-US" sz="2400" dirty="0" err="1"/>
              <a:t>Membaca</a:t>
            </a:r>
            <a:r>
              <a:rPr lang="en-US" sz="2400" dirty="0"/>
              <a:t> data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endParaRPr lang="en-US" sz="2400" dirty="0"/>
          </a:p>
          <a:p>
            <a:pPr marL="342900" indent="-342900">
              <a:buAutoNum type="alphaLcPeriod"/>
            </a:pPr>
            <a:r>
              <a:rPr lang="en-US" sz="2400" dirty="0" err="1"/>
              <a:t>Membaca</a:t>
            </a:r>
            <a:r>
              <a:rPr lang="en-US" sz="2400" dirty="0"/>
              <a:t> data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diagram </a:t>
            </a:r>
            <a:r>
              <a:rPr lang="en-US" sz="2400" dirty="0" err="1"/>
              <a:t>gambar</a:t>
            </a:r>
            <a:endParaRPr lang="en-US" sz="2400" dirty="0"/>
          </a:p>
          <a:p>
            <a:pPr marL="342900" indent="-342900">
              <a:buAutoNum type="alphaLcPeriod"/>
            </a:pPr>
            <a:r>
              <a:rPr lang="en-US" sz="2400" dirty="0" err="1"/>
              <a:t>Membaca</a:t>
            </a:r>
            <a:r>
              <a:rPr lang="en-US" sz="2400" dirty="0"/>
              <a:t> data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diagram </a:t>
            </a:r>
            <a:r>
              <a:rPr lang="en-US" sz="2400" dirty="0" err="1"/>
              <a:t>batang</a:t>
            </a:r>
            <a:endParaRPr lang="en-US" sz="2400" dirty="0"/>
          </a:p>
          <a:p>
            <a:pPr marL="342900" indent="-342900">
              <a:buAutoNum type="alphaLcPeriod"/>
            </a:pPr>
            <a:r>
              <a:rPr lang="en-US" sz="2400" dirty="0" err="1"/>
              <a:t>Membaca</a:t>
            </a:r>
            <a:r>
              <a:rPr lang="en-US" sz="2400" dirty="0"/>
              <a:t> data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diagram garis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36843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7AA816-8EE2-429A-B9B5-81D11630764F}"/>
              </a:ext>
            </a:extLst>
          </p:cNvPr>
          <p:cNvSpPr/>
          <p:nvPr/>
        </p:nvSpPr>
        <p:spPr>
          <a:xfrm>
            <a:off x="928255" y="3228109"/>
            <a:ext cx="3927080" cy="28817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Olah</a:t>
            </a:r>
            <a:r>
              <a:rPr lang="en-US" sz="2000" b="1" dirty="0">
                <a:solidFill>
                  <a:schemeClr val="tx1"/>
                </a:solidFill>
              </a:rPr>
              <a:t> raga </a:t>
            </a:r>
            <a:r>
              <a:rPr lang="en-US" sz="2000" b="1" dirty="0" err="1">
                <a:solidFill>
                  <a:schemeClr val="tx1"/>
                </a:solidFill>
              </a:rPr>
              <a:t>kegemaran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Siswa</a:t>
            </a:r>
            <a:r>
              <a:rPr lang="en-US" sz="2000" b="1" dirty="0">
                <a:solidFill>
                  <a:schemeClr val="tx1"/>
                </a:solidFill>
              </a:rPr>
              <a:t> Kelas 5</a:t>
            </a:r>
          </a:p>
          <a:p>
            <a:r>
              <a:rPr lang="en-US" sz="2000" b="1" dirty="0" err="1">
                <a:solidFill>
                  <a:schemeClr val="tx1"/>
                </a:solidFill>
              </a:rPr>
              <a:t>Sepak</a:t>
            </a:r>
            <a:r>
              <a:rPr lang="en-US" sz="2000" b="1" dirty="0">
                <a:solidFill>
                  <a:schemeClr val="tx1"/>
                </a:solidFill>
              </a:rPr>
              <a:t> Bola	: 7 </a:t>
            </a:r>
            <a:r>
              <a:rPr lang="en-US" sz="2000" b="1" dirty="0" err="1">
                <a:solidFill>
                  <a:schemeClr val="tx1"/>
                </a:solidFill>
              </a:rPr>
              <a:t>siswa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Futsal		: 8 </a:t>
            </a:r>
            <a:r>
              <a:rPr lang="en-US" sz="2000" b="1" dirty="0" err="1">
                <a:solidFill>
                  <a:schemeClr val="tx1"/>
                </a:solidFill>
              </a:rPr>
              <a:t>siswa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Basket		: 5 </a:t>
            </a:r>
            <a:r>
              <a:rPr lang="en-US" sz="2000" b="1" dirty="0" err="1">
                <a:solidFill>
                  <a:schemeClr val="tx1"/>
                </a:solidFill>
              </a:rPr>
              <a:t>siswa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 err="1">
                <a:solidFill>
                  <a:schemeClr val="tx1"/>
                </a:solidFill>
              </a:rPr>
              <a:t>Voli</a:t>
            </a:r>
            <a:r>
              <a:rPr lang="en-US" sz="2000" b="1" dirty="0">
                <a:solidFill>
                  <a:schemeClr val="tx1"/>
                </a:solidFill>
              </a:rPr>
              <a:t>		: 3 </a:t>
            </a:r>
            <a:r>
              <a:rPr lang="en-US" sz="2000" b="1" dirty="0" err="1">
                <a:solidFill>
                  <a:schemeClr val="tx1"/>
                </a:solidFill>
              </a:rPr>
              <a:t>siswa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 err="1">
                <a:solidFill>
                  <a:schemeClr val="tx1"/>
                </a:solidFill>
              </a:rPr>
              <a:t>Renang</a:t>
            </a:r>
            <a:r>
              <a:rPr lang="en-US" sz="2000" b="1" dirty="0">
                <a:solidFill>
                  <a:schemeClr val="tx1"/>
                </a:solidFill>
              </a:rPr>
              <a:t>		: 5 </a:t>
            </a:r>
            <a:r>
              <a:rPr lang="en-US" sz="2000" b="1" dirty="0" err="1">
                <a:solidFill>
                  <a:schemeClr val="tx1"/>
                </a:solidFill>
              </a:rPr>
              <a:t>siswa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Bulu </a:t>
            </a:r>
            <a:r>
              <a:rPr lang="en-US" sz="2000" b="1" dirty="0" err="1">
                <a:solidFill>
                  <a:schemeClr val="tx1"/>
                </a:solidFill>
              </a:rPr>
              <a:t>tangkis</a:t>
            </a:r>
            <a:r>
              <a:rPr lang="en-US" sz="2000" b="1" dirty="0">
                <a:solidFill>
                  <a:schemeClr val="tx1"/>
                </a:solidFill>
              </a:rPr>
              <a:t>	: 4 </a:t>
            </a:r>
            <a:r>
              <a:rPr lang="en-US" sz="2000" b="1" dirty="0" err="1">
                <a:solidFill>
                  <a:schemeClr val="tx1"/>
                </a:solidFill>
              </a:rPr>
              <a:t>siswa</a:t>
            </a:r>
            <a:endParaRPr lang="en-ID" sz="2000" b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293C5-BE0E-47AE-B62C-E10F0A88094D}"/>
              </a:ext>
            </a:extLst>
          </p:cNvPr>
          <p:cNvSpPr txBox="1"/>
          <p:nvPr/>
        </p:nvSpPr>
        <p:spPr>
          <a:xfrm>
            <a:off x="5652655" y="3429000"/>
            <a:ext cx="53673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# </a:t>
            </a:r>
            <a:r>
              <a:rPr lang="en-US" sz="2400" dirty="0" err="1"/>
              <a:t>Sebanyak</a:t>
            </a:r>
            <a:r>
              <a:rPr lang="en-US" sz="2400" dirty="0"/>
              <a:t> 7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gemar</a:t>
            </a:r>
            <a:r>
              <a:rPr lang="en-US" sz="2400" dirty="0"/>
              <a:t> </a:t>
            </a:r>
            <a:r>
              <a:rPr lang="en-US" sz="2400" dirty="0" err="1"/>
              <a:t>sepak</a:t>
            </a:r>
            <a:r>
              <a:rPr lang="en-US" sz="2400" dirty="0"/>
              <a:t> Bola</a:t>
            </a:r>
          </a:p>
          <a:p>
            <a:r>
              <a:rPr lang="en-US" sz="2400" dirty="0"/>
              <a:t># </a:t>
            </a:r>
            <a:r>
              <a:rPr lang="en-US" sz="2400" dirty="0" err="1"/>
              <a:t>Sebanyak</a:t>
            </a:r>
            <a:r>
              <a:rPr lang="en-US" sz="2400" dirty="0"/>
              <a:t> 8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gemar</a:t>
            </a:r>
            <a:r>
              <a:rPr lang="en-US" sz="2400" dirty="0"/>
              <a:t> Futsal</a:t>
            </a:r>
          </a:p>
          <a:p>
            <a:r>
              <a:rPr lang="en-US" sz="2400" dirty="0"/>
              <a:t># </a:t>
            </a:r>
            <a:r>
              <a:rPr lang="en-US" sz="2400" dirty="0" err="1"/>
              <a:t>Sebanyak</a:t>
            </a:r>
            <a:r>
              <a:rPr lang="en-US" sz="2400" dirty="0"/>
              <a:t> 5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gemar</a:t>
            </a:r>
            <a:r>
              <a:rPr lang="en-US" sz="2400" dirty="0"/>
              <a:t> basket</a:t>
            </a:r>
          </a:p>
          <a:p>
            <a:r>
              <a:rPr lang="en-US" sz="2400" dirty="0"/>
              <a:t># </a:t>
            </a:r>
            <a:r>
              <a:rPr lang="en-US" sz="2400" dirty="0" err="1"/>
              <a:t>Sebanyak</a:t>
            </a:r>
            <a:r>
              <a:rPr lang="en-US" sz="2400" dirty="0"/>
              <a:t> 3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gemar</a:t>
            </a:r>
            <a:r>
              <a:rPr lang="en-US" sz="2400" dirty="0"/>
              <a:t> </a:t>
            </a:r>
            <a:r>
              <a:rPr lang="en-US" sz="2400" dirty="0" err="1"/>
              <a:t>Voly</a:t>
            </a:r>
            <a:endParaRPr lang="en-US" sz="2400" dirty="0"/>
          </a:p>
          <a:p>
            <a:r>
              <a:rPr lang="en-US" sz="2400" dirty="0"/>
              <a:t># </a:t>
            </a:r>
            <a:r>
              <a:rPr lang="en-US" sz="2400" dirty="0" err="1"/>
              <a:t>sebanyak</a:t>
            </a:r>
            <a:r>
              <a:rPr lang="en-US" sz="2400" dirty="0"/>
              <a:t> 4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gemar</a:t>
            </a:r>
            <a:r>
              <a:rPr lang="en-US" sz="2400" dirty="0"/>
              <a:t> Bulu </a:t>
            </a:r>
            <a:r>
              <a:rPr lang="en-US" sz="2400" dirty="0" err="1"/>
              <a:t>tangkis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E1D298-C4CE-4622-B36D-B7BB99C31C9B}"/>
              </a:ext>
            </a:extLst>
          </p:cNvPr>
          <p:cNvSpPr txBox="1"/>
          <p:nvPr/>
        </p:nvSpPr>
        <p:spPr>
          <a:xfrm>
            <a:off x="1205345" y="2244436"/>
            <a:ext cx="6972739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Perhatikan</a:t>
            </a:r>
            <a:r>
              <a:rPr lang="en-US" sz="2400" b="1" dirty="0"/>
              <a:t> </a:t>
            </a:r>
            <a:r>
              <a:rPr lang="en-US" sz="2400" b="1" dirty="0" err="1"/>
              <a:t>contoh</a:t>
            </a:r>
            <a:r>
              <a:rPr lang="en-US" sz="2400" b="1" dirty="0"/>
              <a:t> </a:t>
            </a:r>
            <a:r>
              <a:rPr lang="en-US" sz="2400" b="1" dirty="0" err="1"/>
              <a:t>cara</a:t>
            </a:r>
            <a:r>
              <a:rPr lang="en-US" sz="2400" b="1" dirty="0"/>
              <a:t> </a:t>
            </a:r>
            <a:r>
              <a:rPr lang="en-US" sz="2400" b="1" dirty="0" err="1"/>
              <a:t>membaca</a:t>
            </a:r>
            <a:r>
              <a:rPr lang="en-US" sz="2400" b="1" dirty="0"/>
              <a:t> data </a:t>
            </a:r>
            <a:r>
              <a:rPr lang="en-US" sz="2400" b="1" dirty="0" err="1"/>
              <a:t>berikut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 !</a:t>
            </a:r>
            <a:endParaRPr lang="en-ID" sz="2400" b="1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8DC9D18-4ED8-4E53-8969-8264A7697BEA}"/>
              </a:ext>
            </a:extLst>
          </p:cNvPr>
          <p:cNvSpPr/>
          <p:nvPr/>
        </p:nvSpPr>
        <p:spPr>
          <a:xfrm>
            <a:off x="5029200" y="4114800"/>
            <a:ext cx="512618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Flowchart: Punched Tape 7">
            <a:extLst>
              <a:ext uri="{FF2B5EF4-FFF2-40B4-BE49-F238E27FC236}">
                <a16:creationId xmlns:a16="http://schemas.microsoft.com/office/drawing/2014/main" id="{85227721-E8AE-4C8B-A954-C811264119ED}"/>
              </a:ext>
            </a:extLst>
          </p:cNvPr>
          <p:cNvSpPr/>
          <p:nvPr/>
        </p:nvSpPr>
        <p:spPr>
          <a:xfrm>
            <a:off x="1447800" y="614295"/>
            <a:ext cx="7162800" cy="92579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</a:rPr>
              <a:t>a. </a:t>
            </a:r>
            <a:r>
              <a:rPr lang="en-US" sz="3200" b="1" dirty="0" err="1">
                <a:solidFill>
                  <a:schemeClr val="tx1"/>
                </a:solidFill>
              </a:rPr>
              <a:t>Membaca</a:t>
            </a:r>
            <a:r>
              <a:rPr lang="en-US" sz="3200" b="1" dirty="0">
                <a:solidFill>
                  <a:schemeClr val="tx1"/>
                </a:solidFill>
              </a:rPr>
              <a:t> data </a:t>
            </a:r>
            <a:r>
              <a:rPr lang="en-US" sz="3200" b="1" dirty="0" err="1">
                <a:solidFill>
                  <a:schemeClr val="tx1"/>
                </a:solidFill>
              </a:rPr>
              <a:t>dalam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bentuk</a:t>
            </a:r>
            <a:r>
              <a:rPr lang="en-US" sz="3200" b="1" dirty="0">
                <a:solidFill>
                  <a:schemeClr val="tx1"/>
                </a:solidFill>
              </a:rPr>
              <a:t> daftar</a:t>
            </a:r>
          </a:p>
        </p:txBody>
      </p:sp>
    </p:spTree>
    <p:extLst>
      <p:ext uri="{BB962C8B-B14F-4D97-AF65-F5344CB8AC3E}">
        <p14:creationId xmlns:p14="http://schemas.microsoft.com/office/powerpoint/2010/main" val="362905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71C3E82B-2C60-4039-B4D6-E4FC367C74E5}"/>
              </a:ext>
            </a:extLst>
          </p:cNvPr>
          <p:cNvSpPr/>
          <p:nvPr/>
        </p:nvSpPr>
        <p:spPr>
          <a:xfrm>
            <a:off x="831274" y="803564"/>
            <a:ext cx="8229600" cy="983672"/>
          </a:xfrm>
          <a:prstGeom prst="flowChartPunchedTap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b. </a:t>
            </a:r>
            <a:r>
              <a:rPr lang="en-US" sz="2800" b="1" dirty="0" err="1">
                <a:solidFill>
                  <a:srgbClr val="FF0000"/>
                </a:solidFill>
              </a:rPr>
              <a:t>Membaca</a:t>
            </a:r>
            <a:r>
              <a:rPr lang="en-US" sz="2800" b="1" dirty="0">
                <a:solidFill>
                  <a:srgbClr val="FF0000"/>
                </a:solidFill>
              </a:rPr>
              <a:t> data </a:t>
            </a:r>
            <a:r>
              <a:rPr lang="en-US" sz="2800" b="1" dirty="0" err="1">
                <a:solidFill>
                  <a:srgbClr val="FF0000"/>
                </a:solidFill>
              </a:rPr>
              <a:t>dalam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bentuk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Tabel</a:t>
            </a:r>
            <a:endParaRPr lang="en-ID" sz="2800" b="1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0FF197-B9ED-4BB0-8DB1-A357CA9A9CAE}"/>
              </a:ext>
            </a:extLst>
          </p:cNvPr>
          <p:cNvSpPr/>
          <p:nvPr/>
        </p:nvSpPr>
        <p:spPr>
          <a:xfrm>
            <a:off x="983673" y="2008909"/>
            <a:ext cx="69297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Perhatikan</a:t>
            </a:r>
            <a:r>
              <a:rPr lang="en-US" sz="2000" b="1" dirty="0"/>
              <a:t> </a:t>
            </a:r>
            <a:r>
              <a:rPr lang="en-US" sz="2000" b="1" dirty="0" err="1"/>
              <a:t>contoh</a:t>
            </a:r>
            <a:r>
              <a:rPr lang="en-US" sz="2000" b="1" dirty="0"/>
              <a:t> </a:t>
            </a:r>
            <a:r>
              <a:rPr lang="en-US" sz="2000" b="1" dirty="0" err="1"/>
              <a:t>tabel</a:t>
            </a:r>
            <a:r>
              <a:rPr lang="en-US" sz="2000" b="1" dirty="0"/>
              <a:t> dan </a:t>
            </a:r>
            <a:r>
              <a:rPr lang="en-US" sz="2000" b="1" dirty="0" err="1"/>
              <a:t>cara</a:t>
            </a:r>
            <a:r>
              <a:rPr lang="en-US" sz="2000" b="1" dirty="0"/>
              <a:t> </a:t>
            </a:r>
            <a:r>
              <a:rPr lang="en-US" sz="2000" b="1" dirty="0" err="1"/>
              <a:t>membacanya</a:t>
            </a:r>
            <a:r>
              <a:rPr lang="en-US" sz="2000" b="1" dirty="0"/>
              <a:t> </a:t>
            </a:r>
            <a:r>
              <a:rPr lang="en-US" sz="2000" b="1" dirty="0" err="1"/>
              <a:t>berikut</a:t>
            </a:r>
            <a:r>
              <a:rPr lang="en-US" sz="2000" b="1" dirty="0"/>
              <a:t> !</a:t>
            </a:r>
            <a:endParaRPr lang="id-ID" sz="2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99CF56-9978-4EBE-9A4C-D9A89FFD6EE9}"/>
              </a:ext>
            </a:extLst>
          </p:cNvPr>
          <p:cNvSpPr txBox="1"/>
          <p:nvPr/>
        </p:nvSpPr>
        <p:spPr>
          <a:xfrm>
            <a:off x="983673" y="2521527"/>
            <a:ext cx="5207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/>
              <a:t>Kegemaran</a:t>
            </a:r>
            <a:r>
              <a:rPr lang="en-US" sz="2000" b="1" dirty="0"/>
              <a:t> </a:t>
            </a:r>
            <a:r>
              <a:rPr lang="en-US" sz="2000" b="1" dirty="0" err="1"/>
              <a:t>siswa</a:t>
            </a:r>
            <a:r>
              <a:rPr lang="en-US" sz="2000" b="1" dirty="0"/>
              <a:t> </a:t>
            </a:r>
            <a:r>
              <a:rPr lang="en-US" sz="2000" b="1" dirty="0" err="1"/>
              <a:t>kelas</a:t>
            </a:r>
            <a:r>
              <a:rPr lang="en-US" sz="2000" b="1" dirty="0"/>
              <a:t> 5</a:t>
            </a:r>
            <a:endParaRPr lang="en-ID" sz="2000" b="1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062D902-64E2-4B99-B0A2-529FDBED2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172193"/>
              </p:ext>
            </p:extLst>
          </p:nvPr>
        </p:nvGraphicFramePr>
        <p:xfrm>
          <a:off x="704366" y="3255817"/>
          <a:ext cx="5017562" cy="32004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9124">
                  <a:extLst>
                    <a:ext uri="{9D8B030D-6E8A-4147-A177-3AD203B41FA5}">
                      <a16:colId xmlns:a16="http://schemas.microsoft.com/office/drawing/2014/main" val="3657325001"/>
                    </a:ext>
                  </a:extLst>
                </a:gridCol>
                <a:gridCol w="2253146">
                  <a:extLst>
                    <a:ext uri="{9D8B030D-6E8A-4147-A177-3AD203B41FA5}">
                      <a16:colId xmlns:a16="http://schemas.microsoft.com/office/drawing/2014/main" val="3204921501"/>
                    </a:ext>
                  </a:extLst>
                </a:gridCol>
                <a:gridCol w="2225292">
                  <a:extLst>
                    <a:ext uri="{9D8B030D-6E8A-4147-A177-3AD203B41FA5}">
                      <a16:colId xmlns:a16="http://schemas.microsoft.com/office/drawing/2014/main" val="2223496367"/>
                    </a:ext>
                  </a:extLst>
                </a:gridCol>
              </a:tblGrid>
              <a:tr h="607703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Kegemaran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Banyak </a:t>
                      </a:r>
                      <a:r>
                        <a:rPr lang="en-US" dirty="0" err="1"/>
                        <a:t>siswa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885431"/>
                  </a:ext>
                </a:extLst>
              </a:tr>
              <a:tr h="493266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Melukis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833342"/>
                  </a:ext>
                </a:extLst>
              </a:tr>
              <a:tr h="493266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Menari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03858"/>
                  </a:ext>
                </a:extLst>
              </a:tr>
              <a:tr h="493266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Bermain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musik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922248"/>
                  </a:ext>
                </a:extLst>
              </a:tr>
              <a:tr h="493266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Bermain</a:t>
                      </a:r>
                      <a:r>
                        <a:rPr lang="en-US" dirty="0"/>
                        <a:t> Bola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135387"/>
                  </a:ext>
                </a:extLst>
              </a:tr>
              <a:tr h="619635">
                <a:tc>
                  <a:txBody>
                    <a:bodyPr/>
                    <a:lstStyle/>
                    <a:p>
                      <a:r>
                        <a:rPr lang="en-US" dirty="0"/>
                        <a:t>5.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Membaca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Buku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cerita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795471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DE2972FA-450A-40BB-9C08-70DBD1853414}"/>
              </a:ext>
            </a:extLst>
          </p:cNvPr>
          <p:cNvSpPr/>
          <p:nvPr/>
        </p:nvSpPr>
        <p:spPr>
          <a:xfrm>
            <a:off x="5902036" y="4225636"/>
            <a:ext cx="803564" cy="80356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D1FA32-6A1B-4EBA-8E8A-4BCF5252ABE6}"/>
              </a:ext>
            </a:extLst>
          </p:cNvPr>
          <p:cNvSpPr txBox="1"/>
          <p:nvPr/>
        </p:nvSpPr>
        <p:spPr>
          <a:xfrm>
            <a:off x="6885708" y="3061856"/>
            <a:ext cx="47105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Sebanyak</a:t>
            </a:r>
            <a:r>
              <a:rPr lang="en-US" sz="2000" dirty="0"/>
              <a:t> 6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gemar</a:t>
            </a:r>
            <a:r>
              <a:rPr lang="en-US" sz="2000" dirty="0"/>
              <a:t> </a:t>
            </a:r>
            <a:r>
              <a:rPr lang="en-US" sz="2000" dirty="0" err="1"/>
              <a:t>melukis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Sebanyak</a:t>
            </a:r>
            <a:r>
              <a:rPr lang="en-US" sz="2000" dirty="0"/>
              <a:t> 5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gemar</a:t>
            </a:r>
            <a:r>
              <a:rPr lang="en-US" sz="2000" dirty="0"/>
              <a:t> </a:t>
            </a:r>
            <a:r>
              <a:rPr lang="en-US" sz="2000" dirty="0" err="1"/>
              <a:t>menari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Sebanyak</a:t>
            </a:r>
            <a:r>
              <a:rPr lang="en-US" sz="2000" dirty="0"/>
              <a:t> 7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gemar</a:t>
            </a:r>
            <a:r>
              <a:rPr lang="en-US" sz="2000" dirty="0"/>
              <a:t> </a:t>
            </a:r>
            <a:r>
              <a:rPr lang="en-US" sz="2000" dirty="0" err="1"/>
              <a:t>bermain</a:t>
            </a:r>
            <a:r>
              <a:rPr lang="en-US" sz="2000" dirty="0"/>
              <a:t> </a:t>
            </a:r>
            <a:r>
              <a:rPr lang="en-US" sz="2000" dirty="0" err="1"/>
              <a:t>musik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Sebanyak</a:t>
            </a:r>
            <a:r>
              <a:rPr lang="en-US" sz="2000" dirty="0"/>
              <a:t> 8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gemar</a:t>
            </a:r>
            <a:r>
              <a:rPr lang="en-US" sz="2000" dirty="0"/>
              <a:t> </a:t>
            </a:r>
            <a:r>
              <a:rPr lang="en-US" sz="2000" dirty="0" err="1"/>
              <a:t>bermain</a:t>
            </a:r>
            <a:r>
              <a:rPr lang="en-US" sz="2000" dirty="0"/>
              <a:t> bola</a:t>
            </a:r>
          </a:p>
          <a:p>
            <a:endParaRPr lang="en-US" sz="2000" dirty="0"/>
          </a:p>
          <a:p>
            <a:r>
              <a:rPr lang="en-US" sz="2000" dirty="0" err="1"/>
              <a:t>Sebanyak</a:t>
            </a:r>
            <a:r>
              <a:rPr lang="en-US" sz="2000" dirty="0"/>
              <a:t> 4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gemar</a:t>
            </a:r>
            <a:r>
              <a:rPr lang="en-US" sz="2000" dirty="0"/>
              <a:t> </a:t>
            </a:r>
            <a:r>
              <a:rPr lang="en-US" sz="2000" dirty="0" err="1"/>
              <a:t>membaca</a:t>
            </a:r>
            <a:r>
              <a:rPr lang="en-US" sz="2000" dirty="0"/>
              <a:t> </a:t>
            </a:r>
            <a:r>
              <a:rPr lang="en-US" sz="2000" dirty="0" err="1"/>
              <a:t>buku</a:t>
            </a:r>
            <a:r>
              <a:rPr lang="en-US" sz="2000" dirty="0"/>
              <a:t> </a:t>
            </a:r>
            <a:r>
              <a:rPr lang="en-US" sz="2000" dirty="0" err="1"/>
              <a:t>cerita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50061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7A37CC50-9681-4E2D-9B73-CB67369CF076}"/>
              </a:ext>
            </a:extLst>
          </p:cNvPr>
          <p:cNvSpPr/>
          <p:nvPr/>
        </p:nvSpPr>
        <p:spPr>
          <a:xfrm>
            <a:off x="1052946" y="651164"/>
            <a:ext cx="7481454" cy="863777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7030A0"/>
                </a:solidFill>
              </a:rPr>
              <a:t>c. </a:t>
            </a:r>
            <a:r>
              <a:rPr lang="en-US" sz="2800" b="1" dirty="0" err="1">
                <a:solidFill>
                  <a:srgbClr val="7030A0"/>
                </a:solidFill>
              </a:rPr>
              <a:t>Membaca</a:t>
            </a:r>
            <a:r>
              <a:rPr lang="en-US" sz="2800" b="1" dirty="0">
                <a:solidFill>
                  <a:srgbClr val="7030A0"/>
                </a:solidFill>
              </a:rPr>
              <a:t> data </a:t>
            </a:r>
            <a:r>
              <a:rPr lang="en-US" sz="2800" b="1" dirty="0" err="1">
                <a:solidFill>
                  <a:srgbClr val="7030A0"/>
                </a:solidFill>
              </a:rPr>
              <a:t>dalam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bentuk</a:t>
            </a:r>
            <a:r>
              <a:rPr lang="en-US" sz="2800" b="1" dirty="0">
                <a:solidFill>
                  <a:srgbClr val="7030A0"/>
                </a:solidFill>
              </a:rPr>
              <a:t> diagram </a:t>
            </a:r>
            <a:r>
              <a:rPr lang="en-US" sz="2800" b="1" dirty="0" err="1">
                <a:solidFill>
                  <a:srgbClr val="7030A0"/>
                </a:solidFill>
              </a:rPr>
              <a:t>gambar</a:t>
            </a:r>
            <a:endParaRPr lang="en-ID" sz="2800" b="1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BD3ED0-D3B2-4FDC-B7FF-C7778787CB25}"/>
              </a:ext>
            </a:extLst>
          </p:cNvPr>
          <p:cNvSpPr txBox="1"/>
          <p:nvPr/>
        </p:nvSpPr>
        <p:spPr>
          <a:xfrm>
            <a:off x="858983" y="1768734"/>
            <a:ext cx="9337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Diagram </a:t>
            </a:r>
            <a:r>
              <a:rPr lang="en-US" sz="2000" b="1" dirty="0" err="1">
                <a:solidFill>
                  <a:srgbClr val="FF0000"/>
                </a:solidFill>
              </a:rPr>
              <a:t>gambar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atau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piktogram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merupakan</a:t>
            </a:r>
            <a:r>
              <a:rPr lang="en-US" sz="2000" dirty="0"/>
              <a:t> diagram yang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gambar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mewakili</a:t>
            </a:r>
            <a:r>
              <a:rPr lang="en-US" sz="2000" dirty="0"/>
              <a:t> </a:t>
            </a:r>
            <a:r>
              <a:rPr lang="en-US" sz="2000" dirty="0" err="1"/>
              <a:t>banyaknya</a:t>
            </a:r>
            <a:r>
              <a:rPr lang="en-US" sz="2000" dirty="0"/>
              <a:t> data. Satu </a:t>
            </a:r>
            <a:r>
              <a:rPr lang="en-US" sz="2000" dirty="0" err="1"/>
              <a:t>gambar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mewakili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data.</a:t>
            </a:r>
            <a:endParaRPr lang="en-ID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E413996-C92D-4662-ADB7-5D5740F77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512634"/>
              </p:ext>
            </p:extLst>
          </p:nvPr>
        </p:nvGraphicFramePr>
        <p:xfrm>
          <a:off x="858985" y="2753974"/>
          <a:ext cx="6149878" cy="4030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0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56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Nama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siswa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Buku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96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Mita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724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Bayu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018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Fitri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455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455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Ajeng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3EFE85C-5275-4B8A-AEF0-DB11B026638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07997" y="4174625"/>
            <a:ext cx="936104" cy="5616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580F91-2553-4BF5-BA9A-C8ECE6D7E06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9426" y="4158465"/>
            <a:ext cx="890772" cy="5616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A9AC5F-3C10-4B62-8905-99ABD4BA81E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35350" y="5532354"/>
            <a:ext cx="753797" cy="47529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0D46D34-B6D5-4716-89DA-21685DD1B6E9}"/>
              </a:ext>
            </a:extLst>
          </p:cNvPr>
          <p:cNvGrpSpPr/>
          <p:nvPr/>
        </p:nvGrpSpPr>
        <p:grpSpPr>
          <a:xfrm>
            <a:off x="3144972" y="3456658"/>
            <a:ext cx="3096343" cy="561663"/>
            <a:chOff x="4788025" y="4005064"/>
            <a:chExt cx="3627075" cy="56166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3F3684B-442F-4853-84E0-234584CDA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788025" y="4005064"/>
              <a:ext cx="936104" cy="56166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5AA1CB4-1439-42D6-8EA8-87AD484C39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724129" y="4005064"/>
              <a:ext cx="890772" cy="56166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3BE9F40-8F64-4F48-9EE4-ACB0C255A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588224" y="4005064"/>
              <a:ext cx="936104" cy="561662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5DDF99C-9902-4384-BB28-5C87413421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24328" y="4005064"/>
              <a:ext cx="890772" cy="561662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AB9EED6-6626-441D-A019-78F40134B282}"/>
              </a:ext>
            </a:extLst>
          </p:cNvPr>
          <p:cNvGrpSpPr/>
          <p:nvPr/>
        </p:nvGrpSpPr>
        <p:grpSpPr>
          <a:xfrm>
            <a:off x="2877730" y="6203037"/>
            <a:ext cx="4131132" cy="504056"/>
            <a:chOff x="4761348" y="5157192"/>
            <a:chExt cx="4520816" cy="561662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5C80BD2-ACC7-4C77-B2AD-5667FA171D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761348" y="5157192"/>
              <a:ext cx="936104" cy="56166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E2E96F7-37D8-4701-83D0-37A1D49C5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697452" y="5157192"/>
              <a:ext cx="890772" cy="561662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C8F86E7-3466-4ADF-BDF0-094250E8B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561547" y="5157192"/>
              <a:ext cx="936104" cy="561662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5B83EE8-E185-42C1-9449-F0A4B39BB9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497651" y="5157192"/>
              <a:ext cx="890772" cy="561662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C99B40E-8DD6-456B-82D0-86BD68560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391392" y="5157192"/>
              <a:ext cx="890772" cy="561662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8889B45-BEAE-4A83-A691-E2A549EE7785}"/>
              </a:ext>
            </a:extLst>
          </p:cNvPr>
          <p:cNvGrpSpPr/>
          <p:nvPr/>
        </p:nvGrpSpPr>
        <p:grpSpPr>
          <a:xfrm>
            <a:off x="2840611" y="4853572"/>
            <a:ext cx="2456212" cy="577821"/>
            <a:chOff x="4788025" y="3371394"/>
            <a:chExt cx="2709689" cy="561662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829660E-674C-4296-A69E-DCD587F602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788025" y="3371394"/>
              <a:ext cx="936104" cy="561662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6C0E283F-DA09-4984-BE29-0340CC6E7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693505" y="3371394"/>
              <a:ext cx="890772" cy="561662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773695E-C63C-49E0-968D-47C7FAB312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561610" y="3371394"/>
              <a:ext cx="936104" cy="561662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A5292F78-65AA-4B68-B50B-59EE036A2725}"/>
              </a:ext>
            </a:extLst>
          </p:cNvPr>
          <p:cNvSpPr txBox="1"/>
          <p:nvPr/>
        </p:nvSpPr>
        <p:spPr>
          <a:xfrm>
            <a:off x="8215745" y="2909455"/>
            <a:ext cx="2964872" cy="378565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Mita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4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endParaRPr lang="en-US" sz="2400" dirty="0"/>
          </a:p>
          <a:p>
            <a:r>
              <a:rPr lang="en-US" sz="2400" dirty="0" err="1"/>
              <a:t>Bayu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2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endParaRPr lang="en-US" sz="2400" dirty="0"/>
          </a:p>
          <a:p>
            <a:r>
              <a:rPr lang="en-US" sz="2400" dirty="0" err="1"/>
              <a:t>Fitri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3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endParaRPr lang="en-US" sz="2400" dirty="0"/>
          </a:p>
          <a:p>
            <a:r>
              <a:rPr lang="en-US" sz="2400" dirty="0"/>
              <a:t>Edo </a:t>
            </a:r>
            <a:r>
              <a:rPr lang="en-US" sz="2400" dirty="0" err="1"/>
              <a:t>memiliki</a:t>
            </a:r>
            <a:r>
              <a:rPr lang="en-US" sz="2400" dirty="0"/>
              <a:t> 1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endParaRPr lang="en-US" sz="2400" dirty="0"/>
          </a:p>
          <a:p>
            <a:r>
              <a:rPr lang="en-US" sz="2400" dirty="0" err="1"/>
              <a:t>Ajeng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5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endParaRPr lang="en-ID" sz="2400" dirty="0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DA02ACB7-4C85-479C-BEF4-3A3B182464FB}"/>
              </a:ext>
            </a:extLst>
          </p:cNvPr>
          <p:cNvSpPr/>
          <p:nvPr/>
        </p:nvSpPr>
        <p:spPr>
          <a:xfrm>
            <a:off x="7412182" y="4145687"/>
            <a:ext cx="748145" cy="7078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510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923</Words>
  <Application>Microsoft Office PowerPoint</Application>
  <PresentationFormat>Widescreen</PresentationFormat>
  <Paragraphs>190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Algerian</vt:lpstr>
      <vt:lpstr>Arial</vt:lpstr>
      <vt:lpstr>Calibri</vt:lpstr>
      <vt:lpstr>Calibri Light</vt:lpstr>
      <vt:lpstr>Cooper Std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28</cp:revision>
  <dcterms:created xsi:type="dcterms:W3CDTF">2021-03-13T13:08:10Z</dcterms:created>
  <dcterms:modified xsi:type="dcterms:W3CDTF">2021-03-15T13:21:38Z</dcterms:modified>
</cp:coreProperties>
</file>