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8" r:id="rId11"/>
    <p:sldId id="264" r:id="rId12"/>
    <p:sldId id="266" r:id="rId13"/>
    <p:sldId id="269" r:id="rId14"/>
    <p:sldId id="267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AE0A7AE-6892-4AD0-85D8-C459B731A038}" type="datetimeFigureOut">
              <a:rPr lang="id-ID" smtClean="0"/>
              <a:t>04/08/2021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640838B-85EC-4A90-B551-13BD5574FAB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A7AE-6892-4AD0-85D8-C459B731A038}" type="datetimeFigureOut">
              <a:rPr lang="id-ID" smtClean="0"/>
              <a:t>04/08/2021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838B-85EC-4A90-B551-13BD5574FAB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A7AE-6892-4AD0-85D8-C459B731A038}" type="datetimeFigureOut">
              <a:rPr lang="id-ID" smtClean="0"/>
              <a:t>04/08/2021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838B-85EC-4A90-B551-13BD5574FAB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AE0A7AE-6892-4AD0-85D8-C459B731A038}" type="datetimeFigureOut">
              <a:rPr lang="id-ID" smtClean="0"/>
              <a:t>04/08/2021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838B-85EC-4A90-B551-13BD5574FAB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AE0A7AE-6892-4AD0-85D8-C459B731A038}" type="datetimeFigureOut">
              <a:rPr lang="id-ID" smtClean="0"/>
              <a:t>04/08/2021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640838B-85EC-4A90-B551-13BD5574FABC}" type="slidenum">
              <a:rPr lang="id-ID" smtClean="0"/>
              <a:t>‹#›</a:t>
            </a:fld>
            <a:endParaRPr lang="id-ID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AE0A7AE-6892-4AD0-85D8-C459B731A038}" type="datetimeFigureOut">
              <a:rPr lang="id-ID" smtClean="0"/>
              <a:t>04/08/2021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640838B-85EC-4A90-B551-13BD5574FAB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AE0A7AE-6892-4AD0-85D8-C459B731A038}" type="datetimeFigureOut">
              <a:rPr lang="id-ID" smtClean="0"/>
              <a:t>04/08/2021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640838B-85EC-4A90-B551-13BD5574FABC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A7AE-6892-4AD0-85D8-C459B731A038}" type="datetimeFigureOut">
              <a:rPr lang="id-ID" smtClean="0"/>
              <a:t>04/08/2021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838B-85EC-4A90-B551-13BD5574FAB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AE0A7AE-6892-4AD0-85D8-C459B731A038}" type="datetimeFigureOut">
              <a:rPr lang="id-ID" smtClean="0"/>
              <a:t>04/08/2021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640838B-85EC-4A90-B551-13BD5574FAB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AE0A7AE-6892-4AD0-85D8-C459B731A038}" type="datetimeFigureOut">
              <a:rPr lang="id-ID" smtClean="0"/>
              <a:t>04/08/2021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640838B-85EC-4A90-B551-13BD5574FABC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AE0A7AE-6892-4AD0-85D8-C459B731A038}" type="datetimeFigureOut">
              <a:rPr lang="id-ID" smtClean="0"/>
              <a:t>04/08/2021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640838B-85EC-4A90-B551-13BD5574FABC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AE0A7AE-6892-4AD0-85D8-C459B731A038}" type="datetimeFigureOut">
              <a:rPr lang="id-ID" smtClean="0"/>
              <a:t>04/08/2021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640838B-85EC-4A90-B551-13BD5574FABC}" type="slidenum">
              <a:rPr lang="id-ID" smtClean="0"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980728"/>
            <a:ext cx="8062912" cy="1584176"/>
          </a:xfrm>
        </p:spPr>
        <p:txBody>
          <a:bodyPr/>
          <a:lstStyle/>
          <a:p>
            <a:pPr algn="ctr"/>
            <a:r>
              <a:rPr lang="id-ID" dirty="0" smtClean="0"/>
              <a:t>SBdP Tema 2 Subtema 1,2,3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140968"/>
            <a:ext cx="8062912" cy="1800200"/>
          </a:xfrm>
        </p:spPr>
        <p:txBody>
          <a:bodyPr/>
          <a:lstStyle/>
          <a:p>
            <a:pPr algn="l"/>
            <a:r>
              <a:rPr lang="id-ID" b="1" dirty="0" smtClean="0">
                <a:solidFill>
                  <a:schemeClr val="tx1"/>
                </a:solidFill>
              </a:rPr>
              <a:t>Subtema 1 KD  3.2 dan 4.2</a:t>
            </a:r>
          </a:p>
          <a:p>
            <a:pPr algn="l"/>
            <a:r>
              <a:rPr lang="id-ID" b="1" dirty="0" smtClean="0">
                <a:solidFill>
                  <a:schemeClr val="tx1"/>
                </a:solidFill>
              </a:rPr>
              <a:t>Subtema 2 KD  3.3 dan 4.3</a:t>
            </a:r>
          </a:p>
          <a:p>
            <a:pPr algn="l"/>
            <a:r>
              <a:rPr lang="id-ID" b="1" dirty="0" smtClean="0">
                <a:solidFill>
                  <a:schemeClr val="tx1"/>
                </a:solidFill>
              </a:rPr>
              <a:t>Subtema 3 KD  3.1 dan 4.1 </a:t>
            </a:r>
            <a:endParaRPr lang="id-ID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932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Tangga nada Diatonis Minor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8520" y="1882808"/>
            <a:ext cx="9252520" cy="4975192"/>
          </a:xfrm>
        </p:spPr>
        <p:txBody>
          <a:bodyPr>
            <a:noAutofit/>
          </a:bodyPr>
          <a:lstStyle/>
          <a:p>
            <a:r>
              <a:rPr lang="id-ID" sz="2400" dirty="0"/>
              <a:t>Tangga nada minor asli</a:t>
            </a:r>
            <a:endParaRPr lang="id-ID" sz="2400" dirty="0"/>
          </a:p>
          <a:p>
            <a:pPr marL="447675" indent="0" fontAlgn="base">
              <a:buNone/>
            </a:pPr>
            <a:r>
              <a:rPr lang="pt-BR" sz="2400" dirty="0"/>
              <a:t>Tangga nada minor belum mendapat nada sisipan.</a:t>
            </a:r>
          </a:p>
          <a:p>
            <a:pPr marL="447675" indent="0" fontAlgn="base">
              <a:buNone/>
            </a:pPr>
            <a:r>
              <a:rPr lang="pt-BR" sz="2400" dirty="0"/>
              <a:t>Contoh: A - B - C - D - E - F - G - A </a:t>
            </a:r>
          </a:p>
          <a:p>
            <a:r>
              <a:rPr lang="id-ID" sz="2400" dirty="0"/>
              <a:t>Tangga nada minor </a:t>
            </a:r>
            <a:r>
              <a:rPr lang="id-ID" sz="2400" dirty="0" smtClean="0"/>
              <a:t>harmonis</a:t>
            </a:r>
            <a:r>
              <a:rPr lang="id-ID" sz="2400" dirty="0"/>
              <a:t/>
            </a:r>
            <a:br>
              <a:rPr lang="id-ID" sz="2400" dirty="0"/>
            </a:br>
            <a:r>
              <a:rPr lang="id-ID" sz="2400" dirty="0"/>
              <a:t>Nada ke-7 dinaikkan setengah dengan memberi tanda # (kres)</a:t>
            </a:r>
          </a:p>
          <a:p>
            <a:pPr marL="447675" indent="0" fontAlgn="base">
              <a:buNone/>
            </a:pPr>
            <a:r>
              <a:rPr lang="id-ID" sz="2400" dirty="0"/>
              <a:t>Contoh :  A - B - C - D - E - F – G# - A </a:t>
            </a:r>
          </a:p>
          <a:p>
            <a:r>
              <a:rPr lang="id-ID" sz="2400" dirty="0"/>
              <a:t>Tangga nada minor melodis</a:t>
            </a:r>
            <a:endParaRPr lang="id-ID" sz="2400" dirty="0"/>
          </a:p>
          <a:p>
            <a:pPr marL="447675" indent="0" fontAlgn="base">
              <a:buNone/>
            </a:pPr>
            <a:r>
              <a:rPr lang="id-ID" sz="2400" dirty="0"/>
              <a:t>Nada ke-6 dan ke-7 diberi tanda # (kres) saat naik, kemudian dihilangkan kembali saat turun.</a:t>
            </a:r>
          </a:p>
          <a:p>
            <a:pPr marL="447675" indent="0" fontAlgn="base">
              <a:buNone/>
            </a:pPr>
            <a:r>
              <a:rPr lang="id-ID" sz="2400" dirty="0"/>
              <a:t>Contoh : A - B - C - D - E - F# - G# - A - G - F - E - D - C - B - A </a:t>
            </a:r>
          </a:p>
          <a:p>
            <a:pPr marL="64008" indent="0">
              <a:buNone/>
            </a:pPr>
            <a:r>
              <a:rPr lang="id-ID" sz="2400" dirty="0"/>
              <a:t/>
            </a:r>
            <a:br>
              <a:rPr lang="id-ID" sz="2400" dirty="0"/>
            </a:b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308171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Perbedaan Tangga nada diatonis mayor dan minor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4038600" cy="4608512"/>
          </a:xfrm>
        </p:spPr>
        <p:txBody>
          <a:bodyPr>
            <a:normAutofit lnSpcReduction="10000"/>
          </a:bodyPr>
          <a:lstStyle/>
          <a:p>
            <a:pPr fontAlgn="base"/>
            <a:r>
              <a:rPr lang="id-ID" dirty="0" smtClean="0"/>
              <a:t>B</a:t>
            </a:r>
            <a:r>
              <a:rPr lang="sv-SE" dirty="0" smtClean="0"/>
              <a:t>ersifat </a:t>
            </a:r>
            <a:r>
              <a:rPr lang="sv-SE" dirty="0"/>
              <a:t>riang gembira, bersemangat.</a:t>
            </a:r>
          </a:p>
          <a:p>
            <a:pPr fontAlgn="base"/>
            <a:r>
              <a:rPr lang="sv-SE" dirty="0"/>
              <a:t>biasanya diawali dan diakhiri dengan nada Do = C. </a:t>
            </a:r>
            <a:endParaRPr lang="id-ID" dirty="0" smtClean="0"/>
          </a:p>
          <a:p>
            <a:pPr fontAlgn="base"/>
            <a:r>
              <a:rPr lang="id-ID" dirty="0" smtClean="0"/>
              <a:t>Contoh lagu :</a:t>
            </a:r>
          </a:p>
          <a:p>
            <a:pPr marL="815975" indent="-382588"/>
            <a:r>
              <a:rPr lang="id-ID" dirty="0"/>
              <a:t>Hari Merdeka</a:t>
            </a:r>
          </a:p>
          <a:p>
            <a:pPr marL="815975" indent="-382588"/>
            <a:r>
              <a:rPr lang="id-ID" dirty="0"/>
              <a:t>Garuda Pancasila</a:t>
            </a:r>
          </a:p>
          <a:p>
            <a:pPr marL="815975" indent="-382588"/>
            <a:r>
              <a:rPr lang="id-ID" dirty="0"/>
              <a:t>Maju Tak Gentar</a:t>
            </a:r>
          </a:p>
          <a:p>
            <a:pPr marL="815975" indent="-382588"/>
            <a:r>
              <a:rPr lang="id-ID" dirty="0"/>
              <a:t>Indonesia Raya</a:t>
            </a:r>
          </a:p>
          <a:p>
            <a:pPr fontAlgn="base"/>
            <a:endParaRPr lang="id-ID" dirty="0" smtClean="0"/>
          </a:p>
          <a:p>
            <a:pPr marL="815975" indent="-382588" fontAlgn="base"/>
            <a:endParaRPr lang="sv-SE" dirty="0"/>
          </a:p>
          <a:p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832"/>
            <a:ext cx="4038600" cy="4536504"/>
          </a:xfrm>
        </p:spPr>
        <p:txBody>
          <a:bodyPr>
            <a:normAutofit lnSpcReduction="10000"/>
          </a:bodyPr>
          <a:lstStyle/>
          <a:p>
            <a:r>
              <a:rPr lang="id-ID" dirty="0"/>
              <a:t>Bersifat sedih dan syahdu (sendu)</a:t>
            </a:r>
          </a:p>
          <a:p>
            <a:r>
              <a:rPr lang="id-ID" dirty="0"/>
              <a:t>Biasanya diawali dan diakhiri dengan nada La = </a:t>
            </a:r>
            <a:r>
              <a:rPr lang="id-ID" dirty="0" smtClean="0"/>
              <a:t>A</a:t>
            </a:r>
          </a:p>
          <a:p>
            <a:r>
              <a:rPr lang="id-ID" dirty="0" smtClean="0"/>
              <a:t>Contoh lagu :</a:t>
            </a:r>
            <a:endParaRPr lang="id-ID" dirty="0"/>
          </a:p>
          <a:p>
            <a:pPr marL="815975" indent="-382588"/>
            <a:r>
              <a:rPr lang="id-ID" dirty="0"/>
              <a:t>Indonesia Pusaka</a:t>
            </a:r>
          </a:p>
          <a:p>
            <a:pPr marL="815975" indent="-382588"/>
            <a:r>
              <a:rPr lang="id-ID" dirty="0"/>
              <a:t>Syukur</a:t>
            </a:r>
          </a:p>
          <a:p>
            <a:pPr marL="815975" indent="-382588"/>
            <a:r>
              <a:rPr lang="id-ID" dirty="0"/>
              <a:t>Hymne Guru</a:t>
            </a:r>
          </a:p>
          <a:p>
            <a:pPr marL="815975" indent="-382588"/>
            <a:r>
              <a:rPr lang="id-ID" dirty="0"/>
              <a:t>Gugur Bunga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5030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440160"/>
          </a:xfrm>
        </p:spPr>
        <p:txBody>
          <a:bodyPr/>
          <a:lstStyle/>
          <a:p>
            <a:r>
              <a:rPr lang="id-ID" b="1" dirty="0">
                <a:solidFill>
                  <a:schemeClr val="tx1"/>
                </a:solidFill>
              </a:rPr>
              <a:t>Subtema </a:t>
            </a:r>
            <a:r>
              <a:rPr lang="id-ID" b="1" dirty="0" smtClean="0">
                <a:solidFill>
                  <a:schemeClr val="tx1"/>
                </a:solidFill>
              </a:rPr>
              <a:t>2 </a:t>
            </a:r>
            <a:r>
              <a:rPr lang="id-ID" b="1" dirty="0">
                <a:solidFill>
                  <a:schemeClr val="tx1"/>
                </a:solidFill>
              </a:rPr>
              <a:t>KD  </a:t>
            </a:r>
            <a:r>
              <a:rPr lang="id-ID" b="1" dirty="0" smtClean="0">
                <a:solidFill>
                  <a:schemeClr val="tx1"/>
                </a:solidFill>
              </a:rPr>
              <a:t>3.3 </a:t>
            </a:r>
            <a:r>
              <a:rPr lang="id-ID" b="1" dirty="0">
                <a:solidFill>
                  <a:schemeClr val="tx1"/>
                </a:solidFill>
              </a:rPr>
              <a:t>dan </a:t>
            </a:r>
            <a:r>
              <a:rPr lang="id-ID" b="1" dirty="0" smtClean="0">
                <a:solidFill>
                  <a:schemeClr val="tx1"/>
                </a:solidFill>
              </a:rPr>
              <a:t>4.3</a:t>
            </a:r>
            <a:r>
              <a:rPr lang="id-ID" b="1" dirty="0">
                <a:solidFill>
                  <a:schemeClr val="tx1"/>
                </a:solidFill>
              </a:rPr>
              <a:t/>
            </a:r>
            <a:br>
              <a:rPr lang="id-ID" b="1" dirty="0">
                <a:solidFill>
                  <a:schemeClr val="tx1"/>
                </a:solidFill>
              </a:rPr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5707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512168"/>
          </a:xfrm>
        </p:spPr>
        <p:txBody>
          <a:bodyPr/>
          <a:lstStyle/>
          <a:p>
            <a:r>
              <a:rPr lang="id-ID" dirty="0" smtClean="0"/>
              <a:t>Properti Tari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105928"/>
          </a:xfrm>
        </p:spPr>
        <p:txBody>
          <a:bodyPr/>
          <a:lstStyle/>
          <a:p>
            <a:r>
              <a:rPr lang="id-ID" dirty="0" smtClean="0"/>
              <a:t>Properti tari adalah Segala kelengkapan dan peralatan yang digunakan ketika pertunjukan tari.</a:t>
            </a:r>
          </a:p>
          <a:p>
            <a:r>
              <a:rPr lang="id-ID" dirty="0" smtClean="0"/>
              <a:t>Setiap jenis tari dapat menggunakan properti tari yang berbeda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2529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Fungsi properti dalam Tari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Menyampaikan ide dan makna gerakan dalam tariannya agar mudah dipahami penonton.</a:t>
            </a:r>
          </a:p>
          <a:p>
            <a:r>
              <a:rPr lang="id-ID" dirty="0" smtClean="0"/>
              <a:t>Pelengkap busana tari.</a:t>
            </a:r>
          </a:p>
          <a:p>
            <a:r>
              <a:rPr lang="id-ID" dirty="0" smtClean="0"/>
              <a:t>Membantu menghidupkan karakter tokoh.</a:t>
            </a:r>
          </a:p>
          <a:p>
            <a:r>
              <a:rPr lang="id-ID" dirty="0" smtClean="0"/>
              <a:t>Memberi nilai tambah keindahan dalam tarian.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5665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296144"/>
          </a:xfrm>
        </p:spPr>
        <p:txBody>
          <a:bodyPr/>
          <a:lstStyle/>
          <a:p>
            <a:r>
              <a:rPr lang="id-ID" dirty="0" smtClean="0"/>
              <a:t>Contoh Properti tari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177936"/>
          </a:xfrm>
        </p:spPr>
        <p:txBody>
          <a:bodyPr/>
          <a:lstStyle/>
          <a:p>
            <a:r>
              <a:rPr lang="id-ID" dirty="0" smtClean="0"/>
              <a:t>Dalam bentuk senjata misalnya,pedang, keris, tombak, rencong, serta busur dan anak panah.</a:t>
            </a:r>
          </a:p>
          <a:p>
            <a:r>
              <a:rPr lang="id-ID" dirty="0" smtClean="0"/>
              <a:t>Jenis lainnya topeng, piring, topi, tongkat, lilin, dan payung.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90937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Menjelaskan Properti Tari sebagai Pelengkap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177936"/>
          </a:xfrm>
        </p:spPr>
        <p:txBody>
          <a:bodyPr>
            <a:normAutofit fontScale="92500"/>
          </a:bodyPr>
          <a:lstStyle/>
          <a:p>
            <a:r>
              <a:rPr lang="id-ID" b="1" dirty="0"/>
              <a:t>Properti tari berfungsi </a:t>
            </a:r>
            <a:r>
              <a:rPr lang="id-ID" dirty="0"/>
              <a:t>untuk membedakan jenis tarian dan sebagai aksesori penari.</a:t>
            </a:r>
            <a:endParaRPr lang="id-ID" dirty="0"/>
          </a:p>
          <a:p>
            <a:r>
              <a:rPr lang="id-ID" dirty="0"/>
              <a:t>Dengan menggunakan properti, penari dapat menyampaikan ide dan makna gerakan dalam tariannya sehingga mudah dipahami penonton.</a:t>
            </a:r>
            <a:endParaRPr lang="id-ID" dirty="0"/>
          </a:p>
          <a:p>
            <a:pPr marL="64008" indent="0">
              <a:buNone/>
            </a:pPr>
            <a:r>
              <a:rPr lang="id-ID" dirty="0"/>
              <a:t/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880309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793354"/>
          </a:xfrm>
        </p:spPr>
        <p:txBody>
          <a:bodyPr>
            <a:normAutofit fontScale="90000"/>
          </a:bodyPr>
          <a:lstStyle/>
          <a:p>
            <a:r>
              <a:rPr lang="id-ID" sz="4000" dirty="0" smtClean="0"/>
              <a:t>Unsur-unsur yang harus dipersiapkan untuk peragaan tari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105928"/>
          </a:xfrm>
        </p:spPr>
        <p:txBody>
          <a:bodyPr/>
          <a:lstStyle/>
          <a:p>
            <a:r>
              <a:rPr lang="id-ID" dirty="0" smtClean="0"/>
              <a:t>Gerak tari</a:t>
            </a:r>
          </a:p>
          <a:p>
            <a:r>
              <a:rPr lang="id-ID" dirty="0" smtClean="0"/>
              <a:t>Properti</a:t>
            </a:r>
          </a:p>
          <a:p>
            <a:r>
              <a:rPr lang="id-ID" dirty="0" smtClean="0"/>
              <a:t>Musik pengiring</a:t>
            </a:r>
          </a:p>
          <a:p>
            <a:r>
              <a:rPr lang="id-ID" dirty="0" smtClean="0"/>
              <a:t>Kostum</a:t>
            </a:r>
          </a:p>
          <a:p>
            <a:r>
              <a:rPr lang="id-ID" dirty="0" smtClean="0"/>
              <a:t>Tata panggung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882433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996952"/>
            <a:ext cx="8229600" cy="1399032"/>
          </a:xfrm>
        </p:spPr>
        <p:txBody>
          <a:bodyPr/>
          <a:lstStyle/>
          <a:p>
            <a:r>
              <a:rPr lang="id-ID" b="1" dirty="0">
                <a:solidFill>
                  <a:schemeClr val="tx1"/>
                </a:solidFill>
              </a:rPr>
              <a:t>Subtema </a:t>
            </a:r>
            <a:r>
              <a:rPr lang="id-ID" b="1" dirty="0" smtClean="0">
                <a:solidFill>
                  <a:schemeClr val="tx1"/>
                </a:solidFill>
              </a:rPr>
              <a:t>3 </a:t>
            </a:r>
            <a:r>
              <a:rPr lang="id-ID" b="1" dirty="0">
                <a:solidFill>
                  <a:schemeClr val="tx1"/>
                </a:solidFill>
              </a:rPr>
              <a:t>KD  </a:t>
            </a:r>
            <a:r>
              <a:rPr lang="id-ID" b="1" dirty="0" smtClean="0">
                <a:solidFill>
                  <a:schemeClr val="tx1"/>
                </a:solidFill>
              </a:rPr>
              <a:t>3.1 </a:t>
            </a:r>
            <a:r>
              <a:rPr lang="id-ID" b="1" dirty="0">
                <a:solidFill>
                  <a:schemeClr val="tx1"/>
                </a:solidFill>
              </a:rPr>
              <a:t>dan </a:t>
            </a:r>
            <a:r>
              <a:rPr lang="id-ID" b="1" dirty="0" smtClean="0">
                <a:solidFill>
                  <a:schemeClr val="tx1"/>
                </a:solidFill>
              </a:rPr>
              <a:t>4.1</a:t>
            </a:r>
            <a:r>
              <a:rPr lang="id-ID" b="1" dirty="0">
                <a:solidFill>
                  <a:schemeClr val="tx1"/>
                </a:solidFill>
              </a:rPr>
              <a:t/>
            </a:r>
            <a:br>
              <a:rPr lang="id-ID" b="1" dirty="0">
                <a:solidFill>
                  <a:schemeClr val="tx1"/>
                </a:solidFill>
              </a:rPr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889244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296144"/>
          </a:xfrm>
        </p:spPr>
        <p:txBody>
          <a:bodyPr>
            <a:normAutofit/>
          </a:bodyPr>
          <a:lstStyle/>
          <a:p>
            <a:r>
              <a:rPr lang="id-ID" sz="4000" dirty="0" smtClean="0"/>
              <a:t>Pengertian Cerita Bergambar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745888"/>
          </a:xfrm>
        </p:spPr>
        <p:txBody>
          <a:bodyPr/>
          <a:lstStyle/>
          <a:p>
            <a:r>
              <a:rPr lang="id-ID" dirty="0" smtClean="0"/>
              <a:t>Cerita bergambar adalah cerita yang ditampilkan dengan menggunakan gambar.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750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91264" cy="2304256"/>
          </a:xfrm>
        </p:spPr>
        <p:txBody>
          <a:bodyPr/>
          <a:lstStyle/>
          <a:p>
            <a:r>
              <a:rPr lang="id-ID" b="1" dirty="0">
                <a:solidFill>
                  <a:schemeClr val="tx1"/>
                </a:solidFill>
              </a:rPr>
              <a:t>Subtema 1 KD  3.2 dan 4.2</a:t>
            </a:r>
            <a:br>
              <a:rPr lang="id-ID" b="1" dirty="0">
                <a:solidFill>
                  <a:schemeClr val="tx1"/>
                </a:solidFill>
              </a:rPr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8480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600" dirty="0" smtClean="0"/>
              <a:t>Langkah-langkah membuat cerita bergambar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id-ID" sz="4500" dirty="0" smtClean="0"/>
              <a:t>Menentukan </a:t>
            </a:r>
            <a:r>
              <a:rPr lang="id-ID" sz="4500" dirty="0"/>
              <a:t>tema atau gagasan dari ilustrasi yang akan </a:t>
            </a:r>
            <a:r>
              <a:rPr lang="id-ID" sz="4500" dirty="0" smtClean="0"/>
              <a:t>kita </a:t>
            </a:r>
            <a:r>
              <a:rPr lang="id-ID" sz="4500" dirty="0"/>
              <a:t>buat.</a:t>
            </a:r>
            <a:endParaRPr lang="id-ID" sz="4500" dirty="0"/>
          </a:p>
          <a:p>
            <a:pPr algn="just"/>
            <a:r>
              <a:rPr lang="sv-SE" sz="4500" dirty="0"/>
              <a:t>Menentukan objek yang ingin digambar.</a:t>
            </a:r>
            <a:endParaRPr lang="sv-SE" sz="4500" dirty="0"/>
          </a:p>
          <a:p>
            <a:pPr algn="just"/>
            <a:r>
              <a:rPr lang="sv-SE" sz="4500" dirty="0"/>
              <a:t>Membuat sketsa dengan menggunakan pensil.</a:t>
            </a:r>
            <a:endParaRPr lang="sv-SE" sz="4500" dirty="0"/>
          </a:p>
          <a:p>
            <a:pPr algn="just"/>
            <a:r>
              <a:rPr lang="id-ID" sz="4500" dirty="0"/>
              <a:t>Tambahkan detail pada sketsa sehingga gambar </a:t>
            </a:r>
            <a:r>
              <a:rPr lang="id-ID" sz="4500" dirty="0"/>
              <a:t> </a:t>
            </a:r>
            <a:r>
              <a:rPr lang="id-ID" sz="4500" dirty="0" smtClean="0"/>
              <a:t>lebih </a:t>
            </a:r>
            <a:r>
              <a:rPr lang="id-ID" sz="4500" dirty="0"/>
              <a:t>sempurna.</a:t>
            </a:r>
            <a:endParaRPr lang="id-ID" sz="4500" dirty="0"/>
          </a:p>
          <a:p>
            <a:pPr algn="just"/>
            <a:r>
              <a:rPr lang="id-ID" sz="4500" dirty="0"/>
              <a:t>Setelah sketsa selesai, tebalkan dan warnai dengan menggunakan spidol, pensil warna, krayon, atau cat air.</a:t>
            </a:r>
            <a:endParaRPr lang="id-ID" sz="4500" dirty="0"/>
          </a:p>
          <a:p>
            <a:pPr marL="64008" indent="0" algn="just">
              <a:buNone/>
            </a:pPr>
            <a:r>
              <a:rPr lang="id-ID" sz="4500" dirty="0"/>
              <a:t/>
            </a:r>
            <a:br>
              <a:rPr lang="id-ID" sz="4500" dirty="0"/>
            </a:br>
            <a:r>
              <a:rPr lang="id-ID" dirty="0"/>
              <a:t/>
            </a:r>
            <a:br>
              <a:rPr lang="id-ID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1625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512168"/>
          </a:xfrm>
        </p:spPr>
        <p:txBody>
          <a:bodyPr/>
          <a:lstStyle/>
          <a:p>
            <a:r>
              <a:rPr lang="id-ID" dirty="0" smtClean="0"/>
              <a:t>Teknik Pewarnaan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105928"/>
          </a:xfrm>
        </p:spPr>
        <p:txBody>
          <a:bodyPr/>
          <a:lstStyle/>
          <a:p>
            <a:r>
              <a:rPr lang="id-ID" dirty="0" smtClean="0"/>
              <a:t>Gambar akan lebih menarik jika diwarnai.</a:t>
            </a:r>
          </a:p>
          <a:p>
            <a:r>
              <a:rPr lang="id-ID" b="1" dirty="0"/>
              <a:t>Mewarnai ilustrasi </a:t>
            </a:r>
            <a:r>
              <a:rPr lang="id-ID" dirty="0"/>
              <a:t>dapat dilakukan dengan </a:t>
            </a:r>
            <a:r>
              <a:rPr lang="id-ID" b="1" dirty="0"/>
              <a:t>teknik kering </a:t>
            </a:r>
            <a:r>
              <a:rPr lang="id-ID" dirty="0"/>
              <a:t>atau </a:t>
            </a:r>
            <a:r>
              <a:rPr lang="id-ID" b="1" dirty="0"/>
              <a:t>basah</a:t>
            </a:r>
            <a:r>
              <a:rPr lang="id-ID" dirty="0"/>
              <a:t>.</a:t>
            </a:r>
            <a:endParaRPr lang="id-ID" dirty="0"/>
          </a:p>
          <a:p>
            <a:pPr marL="64008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193846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Perbedaan Teknik Kering dan Teknik Basah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Teknik Kering</a:t>
            </a:r>
          </a:p>
          <a:p>
            <a:pPr marL="801687" indent="-457200" fontAlgn="base">
              <a:buFont typeface="Wingdings" pitchFamily="2" charset="2"/>
              <a:buChar char="Ø"/>
            </a:pPr>
            <a:r>
              <a:rPr lang="id-ID" dirty="0"/>
              <a:t>Tidak memerlukan pengencer air atau </a:t>
            </a:r>
            <a:r>
              <a:rPr lang="id-ID" dirty="0" smtClean="0"/>
              <a:t>minyak.</a:t>
            </a:r>
          </a:p>
          <a:p>
            <a:pPr marL="801687" indent="-457200" fontAlgn="base">
              <a:buFont typeface="Wingdings" pitchFamily="2" charset="2"/>
              <a:buChar char="Ø"/>
            </a:pPr>
            <a:r>
              <a:rPr lang="id-ID" dirty="0" smtClean="0"/>
              <a:t>Ilustrasi </a:t>
            </a:r>
            <a:r>
              <a:rPr lang="id-ID" dirty="0"/>
              <a:t>dibuat langsung pada bidang gambar dengam membuat sketsa terlebih </a:t>
            </a:r>
            <a:r>
              <a:rPr lang="id-ID" dirty="0" smtClean="0"/>
              <a:t>dahulu.</a:t>
            </a:r>
          </a:p>
          <a:p>
            <a:pPr marL="801687" indent="-457200" fontAlgn="base">
              <a:buFont typeface="Wingdings" pitchFamily="2" charset="2"/>
              <a:buChar char="Ø"/>
            </a:pPr>
            <a:r>
              <a:rPr lang="id-ID" dirty="0" smtClean="0"/>
              <a:t>Dapat </a:t>
            </a:r>
            <a:r>
              <a:rPr lang="id-ID" dirty="0"/>
              <a:t>diberi aksen garis atau warna sesuai dengan media kering yang digunakan. Contoh media kering: krayon dan pensil warna.</a:t>
            </a:r>
          </a:p>
          <a:p>
            <a:pPr marL="64008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178998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973830"/>
          </a:xfrm>
        </p:spPr>
        <p:txBody>
          <a:bodyPr/>
          <a:lstStyle/>
          <a:p>
            <a:r>
              <a:rPr lang="id-ID" dirty="0" smtClean="0"/>
              <a:t>Teknik Basah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id-ID" dirty="0"/>
              <a:t>Memerlukan air atau minyak sebagai pengencer.</a:t>
            </a:r>
          </a:p>
          <a:p>
            <a:pPr algn="just" fontAlgn="base"/>
            <a:r>
              <a:rPr lang="id-ID" dirty="0"/>
              <a:t>Ilustrasi dibuat pada bidang gambar berupa kertas yang tebal atau kanvas.</a:t>
            </a:r>
          </a:p>
          <a:p>
            <a:pPr algn="just" fontAlgn="base"/>
            <a:r>
              <a:rPr lang="id-ID" dirty="0"/>
              <a:t>Dapat diberi warna sesuai media basah yang dipilih. Contoh media basah: cat air dan cat minyak.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835160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Contoh hasil pewarnaan teknik kering dan teknik basah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2808"/>
            <a:ext cx="8964488" cy="4572000"/>
          </a:xfrm>
        </p:spPr>
        <p:txBody>
          <a:bodyPr/>
          <a:lstStyle/>
          <a:p>
            <a:pPr marL="64008" indent="0">
              <a:buNone/>
            </a:pPr>
            <a:endParaRPr lang="id-ID" dirty="0" smtClean="0"/>
          </a:p>
          <a:p>
            <a:pPr marL="64008" indent="0">
              <a:buNone/>
            </a:pPr>
            <a:endParaRPr lang="id-ID" dirty="0"/>
          </a:p>
          <a:p>
            <a:pPr marL="64008" indent="0">
              <a:buNone/>
            </a:pPr>
            <a:endParaRPr lang="id-ID" dirty="0" smtClean="0"/>
          </a:p>
          <a:p>
            <a:pPr marL="64008" indent="0">
              <a:buNone/>
            </a:pPr>
            <a:endParaRPr lang="id-ID" dirty="0"/>
          </a:p>
          <a:p>
            <a:pPr marL="64008" indent="0">
              <a:buNone/>
            </a:pPr>
            <a:endParaRPr lang="id-ID" dirty="0" smtClean="0"/>
          </a:p>
          <a:p>
            <a:pPr marL="64008" indent="0">
              <a:buNone/>
            </a:pPr>
            <a:endParaRPr lang="id-ID" dirty="0" smtClean="0"/>
          </a:p>
          <a:p>
            <a:pPr marL="64008" indent="0">
              <a:buNone/>
            </a:pPr>
            <a:endParaRPr lang="id-ID" dirty="0" smtClean="0"/>
          </a:p>
          <a:p>
            <a:pPr marL="64008" indent="0">
              <a:buNone/>
            </a:pPr>
            <a:r>
              <a:rPr lang="id-ID" dirty="0" smtClean="0"/>
              <a:t>Hasil teknik kering                Hasil teknik basah</a:t>
            </a:r>
            <a:endParaRPr lang="id-ID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420888"/>
            <a:ext cx="3968441" cy="31683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3" y="2420888"/>
            <a:ext cx="4087553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775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60848"/>
          </a:xfrm>
        </p:spPr>
        <p:txBody>
          <a:bodyPr>
            <a:normAutofit/>
          </a:bodyPr>
          <a:lstStyle/>
          <a:p>
            <a:r>
              <a:rPr lang="id-ID" b="1" dirty="0">
                <a:effectLst/>
              </a:rPr>
              <a:t>Tangga Nada Diatonis Mayor</a:t>
            </a:r>
            <a:r>
              <a:rPr lang="id-ID" dirty="0">
                <a:effectLst/>
              </a:rPr>
              <a:t/>
            </a:r>
            <a:br>
              <a:rPr lang="id-ID" dirty="0">
                <a:effectLst/>
              </a:rPr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/>
          </a:bodyPr>
          <a:lstStyle/>
          <a:p>
            <a:r>
              <a:rPr lang="id-ID" sz="2800" b="1" dirty="0"/>
              <a:t>Tangga nada </a:t>
            </a:r>
            <a:r>
              <a:rPr lang="id-ID" sz="2800" dirty="0"/>
              <a:t>adalah urutan nada yang disusun secara berjenjang.</a:t>
            </a:r>
            <a:endParaRPr lang="id-ID" sz="2800" dirty="0"/>
          </a:p>
          <a:p>
            <a:r>
              <a:rPr lang="id-ID" sz="2800" b="1" dirty="0"/>
              <a:t>Tangga nada diatonis </a:t>
            </a:r>
            <a:r>
              <a:rPr lang="id-ID" sz="2800" dirty="0"/>
              <a:t>adalah rangkaian tujuh nada dalam satu oktaf yang memiliki susunan tinggi nada yang teratur. </a:t>
            </a:r>
            <a:endParaRPr lang="id-ID" sz="2800" dirty="0"/>
          </a:p>
          <a:p>
            <a:r>
              <a:rPr lang="id-ID" sz="2800" dirty="0"/>
              <a:t>Nada-nada pada tangga nada diatonis mayor berjarak </a:t>
            </a:r>
            <a:endParaRPr lang="id-ID" sz="2800" dirty="0" smtClean="0"/>
          </a:p>
          <a:p>
            <a:endParaRPr lang="id-ID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509120"/>
            <a:ext cx="6480720" cy="234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814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440160"/>
          </a:xfrm>
        </p:spPr>
        <p:txBody>
          <a:bodyPr/>
          <a:lstStyle/>
          <a:p>
            <a:r>
              <a:rPr lang="sv-SE" b="1" dirty="0"/>
              <a:t>Ciri-ciri lagu dengan tangga nada diatonis mayor: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601872"/>
          </a:xfrm>
        </p:spPr>
        <p:txBody>
          <a:bodyPr/>
          <a:lstStyle/>
          <a:p>
            <a:pPr fontAlgn="base"/>
            <a:r>
              <a:rPr lang="sv-SE" dirty="0" smtClean="0"/>
              <a:t>bersifat </a:t>
            </a:r>
            <a:r>
              <a:rPr lang="sv-SE" dirty="0"/>
              <a:t>riang gembira, bersemangat.</a:t>
            </a:r>
          </a:p>
          <a:p>
            <a:pPr fontAlgn="base"/>
            <a:r>
              <a:rPr lang="sv-SE" dirty="0"/>
              <a:t>biasanya diawali dan diakhiri dengan nada Do = C. 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68300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17846"/>
          </a:xfrm>
        </p:spPr>
        <p:txBody>
          <a:bodyPr>
            <a:normAutofit fontScale="90000"/>
          </a:bodyPr>
          <a:lstStyle/>
          <a:p>
            <a:r>
              <a:rPr lang="id-ID" dirty="0">
                <a:effectLst/>
              </a:rPr>
              <a:t>Contoh lagu bertangga nada diatonis </a:t>
            </a:r>
            <a:r>
              <a:rPr lang="id-ID" dirty="0" smtClean="0">
                <a:effectLst/>
              </a:rPr>
              <a:t>mayor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Hari Merdeka</a:t>
            </a:r>
          </a:p>
          <a:p>
            <a:r>
              <a:rPr lang="id-ID" dirty="0" smtClean="0"/>
              <a:t>Garuda Pancasila</a:t>
            </a:r>
          </a:p>
          <a:p>
            <a:r>
              <a:rPr lang="id-ID" dirty="0" smtClean="0"/>
              <a:t>Maju Tak Gentar</a:t>
            </a:r>
          </a:p>
          <a:p>
            <a:r>
              <a:rPr lang="id-ID" dirty="0" smtClean="0"/>
              <a:t>Indonesia Raya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06993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Tangga Nada Diatonis Minor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786552"/>
          </a:xfrm>
        </p:spPr>
        <p:txBody>
          <a:bodyPr/>
          <a:lstStyle/>
          <a:p>
            <a:r>
              <a:rPr lang="id-ID" sz="3200" dirty="0"/>
              <a:t>Nada-nada pada tangga nada diatonis </a:t>
            </a:r>
            <a:r>
              <a:rPr lang="id-ID" sz="3200" dirty="0" smtClean="0"/>
              <a:t>minor </a:t>
            </a:r>
            <a:r>
              <a:rPr lang="id-ID" sz="3200" dirty="0"/>
              <a:t>berjarak </a:t>
            </a:r>
            <a:endParaRPr lang="id-ID" sz="3200" dirty="0" smtClean="0"/>
          </a:p>
          <a:p>
            <a:pPr marL="64008" indent="0">
              <a:buNone/>
            </a:pPr>
            <a:endParaRPr lang="id-ID" sz="3200" dirty="0"/>
          </a:p>
          <a:p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284984"/>
            <a:ext cx="6408712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800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61862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Ciri-ciri Lagu dengan Tangga Nada Diatonis Minor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Bersifat sedih dan syahdu (sendu)</a:t>
            </a:r>
          </a:p>
          <a:p>
            <a:r>
              <a:rPr lang="id-ID" dirty="0" smtClean="0"/>
              <a:t>Biasanya diawali dan diakhiri dengan nada La = 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74680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800200"/>
          </a:xfrm>
        </p:spPr>
        <p:txBody>
          <a:bodyPr/>
          <a:lstStyle/>
          <a:p>
            <a:r>
              <a:rPr lang="id-ID" dirty="0">
                <a:effectLst/>
              </a:rPr>
              <a:t>Contoh lagu bertangga nada diatonis </a:t>
            </a:r>
            <a:r>
              <a:rPr lang="id-ID" dirty="0" smtClean="0">
                <a:effectLst/>
              </a:rPr>
              <a:t>minor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889904"/>
          </a:xfrm>
        </p:spPr>
        <p:txBody>
          <a:bodyPr/>
          <a:lstStyle/>
          <a:p>
            <a:r>
              <a:rPr lang="id-ID" dirty="0" smtClean="0"/>
              <a:t>Indonesia Pusaka</a:t>
            </a:r>
          </a:p>
          <a:p>
            <a:r>
              <a:rPr lang="id-ID" dirty="0" smtClean="0"/>
              <a:t>Syukur</a:t>
            </a:r>
          </a:p>
          <a:p>
            <a:r>
              <a:rPr lang="id-ID" dirty="0" smtClean="0"/>
              <a:t>Hymne Guru</a:t>
            </a:r>
          </a:p>
          <a:p>
            <a:r>
              <a:rPr lang="id-ID" dirty="0" smtClean="0"/>
              <a:t>Gugur Bunga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49764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512168"/>
          </a:xfrm>
        </p:spPr>
        <p:txBody>
          <a:bodyPr>
            <a:normAutofit/>
          </a:bodyPr>
          <a:lstStyle/>
          <a:p>
            <a:r>
              <a:rPr lang="id-ID" dirty="0" smtClean="0"/>
              <a:t>Tangga Nada Diatonis Minor ada tiga jenis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105928"/>
          </a:xfrm>
        </p:spPr>
        <p:txBody>
          <a:bodyPr/>
          <a:lstStyle/>
          <a:p>
            <a:r>
              <a:rPr lang="id-ID" dirty="0" smtClean="0"/>
              <a:t>Tangga nada minor asli</a:t>
            </a:r>
          </a:p>
          <a:p>
            <a:r>
              <a:rPr lang="id-ID" dirty="0" smtClean="0"/>
              <a:t>Tangga nada minor harmonis</a:t>
            </a:r>
          </a:p>
          <a:p>
            <a:r>
              <a:rPr lang="id-ID" dirty="0" smtClean="0"/>
              <a:t>Tangga nada minor melodis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9312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112</TotalTime>
  <Words>570</Words>
  <Application>Microsoft Office PowerPoint</Application>
  <PresentationFormat>On-screen Show (4:3)</PresentationFormat>
  <Paragraphs>110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Verve</vt:lpstr>
      <vt:lpstr>SBdP Tema 2 Subtema 1,2,3</vt:lpstr>
      <vt:lpstr>Subtema 1 KD  3.2 dan 4.2 </vt:lpstr>
      <vt:lpstr>Tangga Nada Diatonis Mayor  </vt:lpstr>
      <vt:lpstr>Ciri-ciri lagu dengan tangga nada diatonis mayor:</vt:lpstr>
      <vt:lpstr>Contoh lagu bertangga nada diatonis mayor</vt:lpstr>
      <vt:lpstr>Tangga Nada Diatonis Minor</vt:lpstr>
      <vt:lpstr>Ciri-ciri Lagu dengan Tangga Nada Diatonis Minor</vt:lpstr>
      <vt:lpstr>Contoh lagu bertangga nada diatonis minor</vt:lpstr>
      <vt:lpstr>Tangga Nada Diatonis Minor ada tiga jenis</vt:lpstr>
      <vt:lpstr>Tangga nada Diatonis Minor</vt:lpstr>
      <vt:lpstr>Perbedaan Tangga nada diatonis mayor dan minor</vt:lpstr>
      <vt:lpstr>Subtema 2 KD  3.3 dan 4.3 </vt:lpstr>
      <vt:lpstr>Properti Tari</vt:lpstr>
      <vt:lpstr>Fungsi properti dalam Tari</vt:lpstr>
      <vt:lpstr>Contoh Properti tari</vt:lpstr>
      <vt:lpstr>Menjelaskan Properti Tari sebagai Pelengkap</vt:lpstr>
      <vt:lpstr>Unsur-unsur yang harus dipersiapkan untuk peragaan tari</vt:lpstr>
      <vt:lpstr>Subtema 3 KD  3.1 dan 4.1 </vt:lpstr>
      <vt:lpstr>Pengertian Cerita Bergambar</vt:lpstr>
      <vt:lpstr>Langkah-langkah membuat cerita bergambar</vt:lpstr>
      <vt:lpstr>Teknik Pewarnaan</vt:lpstr>
      <vt:lpstr>Perbedaan Teknik Kering dan Teknik Basah</vt:lpstr>
      <vt:lpstr>Teknik Basah</vt:lpstr>
      <vt:lpstr>Contoh hasil pewarnaan teknik kering dan teknik basah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SBdP Tema 2 Subtema 1,2,3</dc:title>
  <dc:creator>acer</dc:creator>
  <cp:lastModifiedBy>acer</cp:lastModifiedBy>
  <cp:revision>18</cp:revision>
  <dcterms:created xsi:type="dcterms:W3CDTF">2021-08-04T11:44:52Z</dcterms:created>
  <dcterms:modified xsi:type="dcterms:W3CDTF">2021-08-04T13:36:54Z</dcterms:modified>
</cp:coreProperties>
</file>