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8" r:id="rId2"/>
    <p:sldId id="299" r:id="rId3"/>
    <p:sldId id="272" r:id="rId4"/>
    <p:sldId id="300" r:id="rId5"/>
    <p:sldId id="293" r:id="rId6"/>
    <p:sldId id="294" r:id="rId7"/>
    <p:sldId id="274" r:id="rId8"/>
    <p:sldId id="301" r:id="rId9"/>
    <p:sldId id="295" r:id="rId10"/>
    <p:sldId id="284" r:id="rId11"/>
    <p:sldId id="302" r:id="rId12"/>
    <p:sldId id="303" r:id="rId13"/>
    <p:sldId id="280" r:id="rId14"/>
    <p:sldId id="305" r:id="rId15"/>
    <p:sldId id="296" r:id="rId16"/>
    <p:sldId id="290" r:id="rId17"/>
    <p:sldId id="297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- C I N D Y -" initials="-CINDY-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AAC"/>
    <a:srgbClr val="FFDDE4"/>
    <a:srgbClr val="FFEBEF"/>
    <a:srgbClr val="FFC9D5"/>
    <a:srgbClr val="FFFF99"/>
    <a:srgbClr val="000E76"/>
    <a:srgbClr val="B27A16"/>
    <a:srgbClr val="2A5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107" autoAdjust="0"/>
  </p:normalViewPr>
  <p:slideViewPr>
    <p:cSldViewPr>
      <p:cViewPr varScale="1">
        <p:scale>
          <a:sx n="115" d="100"/>
          <a:sy n="115" d="100"/>
        </p:scale>
        <p:origin x="-696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45864-30DA-4BB7-8782-9715F599301E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D9932-947D-47F3-B033-5F39826D0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3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932-947D-47F3-B033-5F39826D00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01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932-947D-47F3-B033-5F39826D00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3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04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FB4C01-B258-427F-A8DA-42ED87A0506B}" type="datetimeFigureOut">
              <a:rPr lang="id-ID" smtClean="0"/>
              <a:pPr/>
              <a:t>17/05/2018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E01934-4C8D-4272-B411-4101613246C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273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LISA\ERLANGGA LISA\2017\TEMPLATE PPT\SD Buping Tematik Terpadu K13N\SD Buping Tematik Terpadu K13N banner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1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53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E:\ELISA\ERLANGGA LISA\2018\TEMPLATE PPT\SD BUPING 2 &amp; 5\BUPING 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0637"/>
            <a:ext cx="3215861" cy="400465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1528" y="1123950"/>
            <a:ext cx="3687228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Bahasa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Indonesia</a:t>
            </a:r>
          </a:p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V</a:t>
            </a:r>
          </a:p>
        </p:txBody>
      </p:sp>
    </p:spTree>
    <p:extLst>
      <p:ext uri="{BB962C8B-B14F-4D97-AF65-F5344CB8AC3E}">
        <p14:creationId xmlns:p14="http://schemas.microsoft.com/office/powerpoint/2010/main" val="1576743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622875"/>
            <a:ext cx="4851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Dengarkan</a:t>
            </a:r>
            <a:r>
              <a:rPr lang="en-US" sz="2400" dirty="0"/>
              <a:t> audio </a:t>
            </a:r>
            <a:r>
              <a:rPr lang="en-US" sz="2400" dirty="0" err="1"/>
              <a:t>berikut</a:t>
            </a:r>
            <a:r>
              <a:rPr lang="en-US" sz="2400" dirty="0"/>
              <a:t>!</a:t>
            </a:r>
          </a:p>
        </p:txBody>
      </p:sp>
      <p:pic>
        <p:nvPicPr>
          <p:cNvPr id="10" name="Picture 9" descr="E:\ELISA\PPT ESPS\2016\ESPS edisi kurnas\PERINTILAN ESPS KURNAS\pita label 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0"/>
            <a:ext cx="2908301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1000" y="18475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Arial Rounded MT Bold" pitchFamily="34" charset="0"/>
              </a:rPr>
              <a:t>Latihan</a:t>
            </a:r>
            <a:r>
              <a:rPr lang="en-US" sz="3200" dirty="0">
                <a:solidFill>
                  <a:srgbClr val="FFFF00"/>
                </a:solidFill>
                <a:latin typeface="Arial Rounded MT Bold" pitchFamily="34" charset="0"/>
              </a:rPr>
              <a:t> 2</a:t>
            </a:r>
          </a:p>
        </p:txBody>
      </p:sp>
      <p:pic>
        <p:nvPicPr>
          <p:cNvPr id="12" name="Picture 3" descr="D:\T1-ST2-2.50 Telinga sedang Mendengarkan Musi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14" y="1352550"/>
            <a:ext cx="3909263" cy="359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>
          <a:xfrm>
            <a:off x="4305300" y="3734621"/>
            <a:ext cx="2133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id-ID" altLang="id-ID" sz="1600" b="1" dirty="0">
                <a:latin typeface="+mn-lt"/>
              </a:rPr>
              <a:t>KLIK simbol di atas</a:t>
            </a:r>
            <a:endParaRPr lang="en-US" altLang="id-ID" sz="1600" b="1" dirty="0"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553200" y="742950"/>
            <a:ext cx="2111829" cy="2889141"/>
            <a:chOff x="6553200" y="742950"/>
            <a:chExt cx="2111829" cy="2889141"/>
          </a:xfrm>
        </p:grpSpPr>
        <p:sp>
          <p:nvSpPr>
            <p:cNvPr id="15" name="Rounded Rectangular Callout 14"/>
            <p:cNvSpPr/>
            <p:nvPr/>
          </p:nvSpPr>
          <p:spPr>
            <a:xfrm>
              <a:off x="6553200" y="742950"/>
              <a:ext cx="2111829" cy="2889141"/>
            </a:xfrm>
            <a:prstGeom prst="wedgeRoundRectCallout">
              <a:avLst>
                <a:gd name="adj1" fmla="val -64643"/>
                <a:gd name="adj2" fmla="val -2052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05600" y="895210"/>
              <a:ext cx="1905000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 err="1">
                  <a:latin typeface="Arial Rounded MT Bold" pitchFamily="34" charset="0"/>
                  <a:ea typeface="Cambria Math" pitchFamily="18" charset="0"/>
                </a:rPr>
                <a:t>Pertanyaan</a:t>
              </a:r>
              <a:r>
                <a:rPr lang="en-US" sz="2000" dirty="0">
                  <a:latin typeface="Arial Rounded MT Bold" pitchFamily="34" charset="0"/>
                  <a:ea typeface="Cambria Math" pitchFamily="18" charset="0"/>
                </a:rPr>
                <a:t> </a:t>
              </a:r>
              <a:r>
                <a:rPr lang="en-US" sz="2000" dirty="0" err="1">
                  <a:latin typeface="Arial Rounded MT Bold" pitchFamily="34" charset="0"/>
                  <a:ea typeface="Cambria Math" pitchFamily="18" charset="0"/>
                </a:rPr>
                <a:t>lihat</a:t>
              </a:r>
              <a:r>
                <a:rPr lang="en-US" sz="2000" dirty="0">
                  <a:latin typeface="Arial Rounded MT Bold" pitchFamily="34" charset="0"/>
                  <a:ea typeface="Cambria Math" pitchFamily="18" charset="0"/>
                </a:rPr>
                <a:t> di </a:t>
              </a:r>
              <a:r>
                <a:rPr lang="en-US" sz="2000" dirty="0" err="1">
                  <a:latin typeface="Arial Rounded MT Bold" pitchFamily="34" charset="0"/>
                  <a:ea typeface="Cambria Math" pitchFamily="18" charset="0"/>
                </a:rPr>
                <a:t>Buku</a:t>
              </a:r>
              <a:r>
                <a:rPr lang="en-US" sz="2000" dirty="0">
                  <a:latin typeface="Arial Rounded MT Bold" pitchFamily="34" charset="0"/>
                  <a:ea typeface="Cambria Math" pitchFamily="18" charset="0"/>
                </a:rPr>
                <a:t> </a:t>
              </a:r>
              <a:r>
                <a:rPr lang="en-US" sz="2000" dirty="0" err="1">
                  <a:latin typeface="Arial Rounded MT Bold" pitchFamily="34" charset="0"/>
                  <a:ea typeface="Cambria Math" pitchFamily="18" charset="0"/>
                </a:rPr>
                <a:t>Pendamping</a:t>
              </a:r>
              <a:r>
                <a:rPr lang="en-US" sz="2000" dirty="0">
                  <a:latin typeface="Arial Rounded MT Bold" pitchFamily="34" charset="0"/>
                  <a:ea typeface="Cambria Math" pitchFamily="18" charset="0"/>
                </a:rPr>
                <a:t> TEMATIK TERPADU 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  <a:ea typeface="Cambria Math" pitchFamily="18" charset="0"/>
                </a:rPr>
                <a:t>Bahasa Indonesia hlm.34</a:t>
              </a:r>
            </a:p>
          </p:txBody>
        </p:sp>
      </p:grpSp>
      <p:pic>
        <p:nvPicPr>
          <p:cNvPr id="17" name="Picture 16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EMA 2 02060231.0034.01.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40982" y="2332795"/>
            <a:ext cx="1262235" cy="12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37326"/>
      </p:ext>
    </p:extLst>
  </p:cSld>
  <p:clrMapOvr>
    <a:masterClrMapping/>
  </p:clrMapOvr>
  <p:transition spd="slow" advClick="0" advTm="6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41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7C41996-5DB8-4526-B34A-9B9A47A3F6BB}"/>
              </a:ext>
            </a:extLst>
          </p:cNvPr>
          <p:cNvSpPr/>
          <p:nvPr/>
        </p:nvSpPr>
        <p:spPr>
          <a:xfrm>
            <a:off x="304800" y="345569"/>
            <a:ext cx="4572000" cy="923330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Myriad Pro"/>
              </a:rPr>
              <a:t>Setelah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mengetahui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suatu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informasi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dari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suatu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teks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kita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dapat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menyajikannya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agar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dapat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dipahami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oleh orang lain.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EA29D3B-EC25-44D4-88A8-1B93C98E2EBF}"/>
              </a:ext>
            </a:extLst>
          </p:cNvPr>
          <p:cNvSpPr/>
          <p:nvPr/>
        </p:nvSpPr>
        <p:spPr>
          <a:xfrm>
            <a:off x="285307" y="1352550"/>
            <a:ext cx="45720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Myriad Pro"/>
              </a:rPr>
              <a:t>Kita dapat menyajikan informasi dengan menuliskan kembali semua pokok informasi menjadi kalimat baru.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535B689-BDE6-4FD8-B34D-435021D0C561}"/>
              </a:ext>
            </a:extLst>
          </p:cNvPr>
          <p:cNvSpPr/>
          <p:nvPr/>
        </p:nvSpPr>
        <p:spPr>
          <a:xfrm>
            <a:off x="326065" y="2359531"/>
            <a:ext cx="4572000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Myriad Pro"/>
              </a:rPr>
              <a:t>Made dan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keluarganya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tinggal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kawasan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perumahan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Setiap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akhir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pekan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masyarakat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sekitar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mengadakan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kerja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bakti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Kerja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bakti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dilakukan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agar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lingkungan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perumahan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menjadi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bersih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Selain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itu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mereka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juga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menanam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pohon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agar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udara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menjadi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sejuk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Beberapa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pemuda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membuat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taman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kecil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agar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lingkungan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menjadi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asri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.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7753F40-8537-46E9-B102-F948B603E9D8}"/>
              </a:ext>
            </a:extLst>
          </p:cNvPr>
          <p:cNvSpPr/>
          <p:nvPr/>
        </p:nvSpPr>
        <p:spPr>
          <a:xfrm>
            <a:off x="5181600" y="928370"/>
            <a:ext cx="3810000" cy="286232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/>
              <a:t>Pokok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Asrinya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Made.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Masyarakat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bakti</a:t>
            </a:r>
            <a:r>
              <a:rPr lang="en-US" dirty="0"/>
              <a:t> pada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pekan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bakti</a:t>
            </a:r>
            <a:r>
              <a:rPr lang="en-US" dirty="0"/>
              <a:t>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membersihkan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Masyarakat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menanam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dan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taman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3D1B8BAD-E163-4659-83C5-288E75D33B5A}"/>
              </a:ext>
            </a:extLst>
          </p:cNvPr>
          <p:cNvCxnSpPr/>
          <p:nvPr/>
        </p:nvCxnSpPr>
        <p:spPr>
          <a:xfrm flipV="1">
            <a:off x="4572000" y="1504950"/>
            <a:ext cx="609600" cy="854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982C9D1-3ED5-4C8C-A5D1-B875B2EE4EB0}"/>
              </a:ext>
            </a:extLst>
          </p:cNvPr>
          <p:cNvSpPr/>
          <p:nvPr/>
        </p:nvSpPr>
        <p:spPr>
          <a:xfrm>
            <a:off x="5181600" y="4100572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6455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0"/>
                            </p:stCondLst>
                            <p:childTnLst>
                              <p:par>
                                <p:cTn id="25" presetID="22" presetClass="entr" presetSubtype="4" fill="hold" grpId="0" nodeType="after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DE0BAD4-5CB6-460E-9796-03B273350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9550"/>
            <a:ext cx="3275398" cy="42543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99009F8-B560-46CF-8622-FE4D348666A0}"/>
              </a:ext>
            </a:extLst>
          </p:cNvPr>
          <p:cNvSpPr/>
          <p:nvPr/>
        </p:nvSpPr>
        <p:spPr>
          <a:xfrm>
            <a:off x="152400" y="209550"/>
            <a:ext cx="38100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baru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509FAC8-3E67-4460-967C-3FF171A2BD3A}"/>
              </a:ext>
            </a:extLst>
          </p:cNvPr>
          <p:cNvSpPr/>
          <p:nvPr/>
        </p:nvSpPr>
        <p:spPr>
          <a:xfrm>
            <a:off x="228600" y="895350"/>
            <a:ext cx="3810000" cy="34163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/>
              <a:t>Pokok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: </a:t>
            </a:r>
          </a:p>
          <a:p>
            <a:pPr algn="just"/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Made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asri</a:t>
            </a:r>
            <a:r>
              <a:rPr lang="en-US" dirty="0"/>
              <a:t>. Masyarakat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bakti</a:t>
            </a:r>
            <a:r>
              <a:rPr lang="en-US" dirty="0"/>
              <a:t> pada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pekan</a:t>
            </a:r>
            <a:r>
              <a:rPr lang="en-US" dirty="0"/>
              <a:t>.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bakti</a:t>
            </a:r>
            <a:r>
              <a:rPr lang="en-US" dirty="0"/>
              <a:t>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membersihkan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. Ada yang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menanam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dan  </a:t>
            </a:r>
            <a:r>
              <a:rPr lang="en-US" dirty="0" err="1"/>
              <a:t>ada</a:t>
            </a:r>
            <a:r>
              <a:rPr lang="en-US" dirty="0"/>
              <a:t> juga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taman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membersihkan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,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bakti</a:t>
            </a:r>
            <a:r>
              <a:rPr lang="en-US" dirty="0"/>
              <a:t> juga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suasana</a:t>
            </a:r>
            <a:r>
              <a:rPr lang="en-US" dirty="0"/>
              <a:t> </a:t>
            </a:r>
            <a:r>
              <a:rPr lang="en-US" dirty="0" err="1"/>
              <a:t>sejuk</a:t>
            </a:r>
            <a:r>
              <a:rPr lang="en-US" dirty="0"/>
              <a:t> dan </a:t>
            </a:r>
            <a:r>
              <a:rPr lang="en-US" dirty="0" err="1"/>
              <a:t>asri</a:t>
            </a:r>
            <a:r>
              <a:rPr lang="en-US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745D649-64B6-4AC1-8C3D-C1E027C87E05}"/>
              </a:ext>
            </a:extLst>
          </p:cNvPr>
          <p:cNvSpPr/>
          <p:nvPr/>
        </p:nvSpPr>
        <p:spPr>
          <a:xfrm>
            <a:off x="5334000" y="3722069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7C1BCE2-670D-4070-B2C5-F0411020BAD5}"/>
              </a:ext>
            </a:extLst>
          </p:cNvPr>
          <p:cNvSpPr/>
          <p:nvPr/>
        </p:nvSpPr>
        <p:spPr>
          <a:xfrm>
            <a:off x="4229100" y="4165432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48642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7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1" name="Picture 10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7" name="Rounded Rectangle 16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3.1</a:t>
              </a:r>
            </a:p>
          </p:txBody>
        </p:sp>
      </p:grpSp>
      <p:pic>
        <p:nvPicPr>
          <p:cNvPr id="19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76200" y="742950"/>
            <a:ext cx="472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/>
              <a:t>Menyajikan Informasi dari Teks</a:t>
            </a:r>
            <a:endParaRPr lang="id-ID" sz="2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3038119" y="813102"/>
            <a:ext cx="5572481" cy="3912361"/>
            <a:chOff x="322372" y="1064002"/>
            <a:chExt cx="5853673" cy="3677596"/>
          </a:xfrm>
        </p:grpSpPr>
        <p:pic>
          <p:nvPicPr>
            <p:cNvPr id="27" name="Picture 2" descr="E:\ELISA\ERLANGGA LISA\2017\TEMPLATE PPT\SD Buping Tematik Terpadu K13N\papan canva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14542"/>
            <a:stretch/>
          </p:blipFill>
          <p:spPr bwMode="auto">
            <a:xfrm>
              <a:off x="322372" y="1064002"/>
              <a:ext cx="5853673" cy="367759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607541" y="1069176"/>
              <a:ext cx="5486400" cy="6005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sz="3200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F9F2BEE-FC6A-4F2E-A291-3F405F87E73F}"/>
              </a:ext>
            </a:extLst>
          </p:cNvPr>
          <p:cNvSpPr/>
          <p:nvPr/>
        </p:nvSpPr>
        <p:spPr>
          <a:xfrm>
            <a:off x="3303999" y="14575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yriad Pro"/>
              </a:rPr>
              <a:t>Ayo,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ingat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kembali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. Kita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dapat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menyajikan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informasi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menuliskan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kembali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semua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data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ke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kalimat-kalimat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A8492A-E283-4BAC-8849-298BC9FB1F23}"/>
              </a:ext>
            </a:extLst>
          </p:cNvPr>
          <p:cNvSpPr/>
          <p:nvPr/>
        </p:nvSpPr>
        <p:spPr>
          <a:xfrm>
            <a:off x="3303999" y="238085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>
                <a:solidFill>
                  <a:srgbClr val="000000"/>
                </a:solidFill>
                <a:latin typeface="Myriad Pro"/>
              </a:rPr>
              <a:t>Kita juga dapat menuliskan aspek: apa, di mana, siapa, kapan, mengapa, dan bagaimana dari informasi tersebut. 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861E56F-4F4A-481C-A8B8-04AAD40792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60"/>
            <a:ext cx="1567491" cy="350550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CB84FD7-6441-4380-B685-2976D62AEF86}"/>
              </a:ext>
            </a:extLst>
          </p:cNvPr>
          <p:cNvSpPr/>
          <p:nvPr/>
        </p:nvSpPr>
        <p:spPr>
          <a:xfrm>
            <a:off x="3303999" y="4100379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694BE52-8FE6-4932-ACD0-B44944B360E4}"/>
              </a:ext>
            </a:extLst>
          </p:cNvPr>
          <p:cNvSpPr/>
          <p:nvPr/>
        </p:nvSpPr>
        <p:spPr>
          <a:xfrm>
            <a:off x="5410200" y="66675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4531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/>
      <p:bldP spid="4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F787AAF-CC8F-4378-AD79-87B7F904E20A}"/>
              </a:ext>
            </a:extLst>
          </p:cNvPr>
          <p:cNvSpPr/>
          <p:nvPr/>
        </p:nvSpPr>
        <p:spPr>
          <a:xfrm>
            <a:off x="1262070" y="748454"/>
            <a:ext cx="5222851" cy="638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417565B-9892-403F-A642-9B3BEC49EE46}"/>
              </a:ext>
            </a:extLst>
          </p:cNvPr>
          <p:cNvSpPr/>
          <p:nvPr/>
        </p:nvSpPr>
        <p:spPr>
          <a:xfrm>
            <a:off x="3787697" y="2335647"/>
            <a:ext cx="467050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Contoh kalimat efektif:</a:t>
            </a:r>
          </a:p>
          <a:p>
            <a:pPr marL="265113"/>
            <a:r>
              <a:rPr lang="id-ID" dirty="0"/>
              <a:t>Nina membeli permen di toko.</a:t>
            </a:r>
          </a:p>
          <a:p>
            <a:pPr marL="265113"/>
            <a:r>
              <a:rPr lang="id-ID" b="1" dirty="0"/>
              <a:t> (S)         (P)           (O)          (K)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56C16-9AC0-42B7-B2FF-2AF314C07A7D}"/>
              </a:ext>
            </a:extLst>
          </p:cNvPr>
          <p:cNvSpPr txBox="1"/>
          <p:nvPr/>
        </p:nvSpPr>
        <p:spPr>
          <a:xfrm>
            <a:off x="3489248" y="971550"/>
            <a:ext cx="4822903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Kalimat efektif adalah susunan kata yang mengikuti kaidah kebahasaan secara baik dan benar dan terdiri dari kosakata yang baku.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3CB29C5-6A0B-4AA0-874B-C93C1F9E4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8471"/>
            <a:ext cx="2862302" cy="42997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C2D94C6-26BC-490F-9ACE-E4B652074C41}"/>
              </a:ext>
            </a:extLst>
          </p:cNvPr>
          <p:cNvSpPr/>
          <p:nvPr/>
        </p:nvSpPr>
        <p:spPr>
          <a:xfrm>
            <a:off x="5334000" y="3722069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08979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E938AC1-454B-4E01-9A89-4E4C3C40F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060" y="230983"/>
            <a:ext cx="1427940" cy="38671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922F1A8-79B5-4031-9F6D-FEAD94977C81}"/>
              </a:ext>
            </a:extLst>
          </p:cNvPr>
          <p:cNvSpPr/>
          <p:nvPr/>
        </p:nvSpPr>
        <p:spPr>
          <a:xfrm>
            <a:off x="157716" y="190251"/>
            <a:ext cx="45720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solidFill>
                  <a:schemeClr val="tx1"/>
                </a:solidFill>
              </a:rPr>
              <a:t>Kosakata baku yaitu kata-kata yang terdapat dalam kamus.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7564440-338A-423D-A252-2B7EAF386CD3}"/>
              </a:ext>
            </a:extLst>
          </p:cNvPr>
          <p:cNvSpPr/>
          <p:nvPr/>
        </p:nvSpPr>
        <p:spPr>
          <a:xfrm>
            <a:off x="381000" y="891766"/>
            <a:ext cx="4572000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550863" indent="-285750">
              <a:buFont typeface="Arial" panose="020B0604020202020204" pitchFamily="34" charset="0"/>
              <a:buChar char="•"/>
            </a:pPr>
            <a:r>
              <a:rPr lang="id-ID" dirty="0"/>
              <a:t>Contoh:</a:t>
            </a:r>
          </a:p>
          <a:p>
            <a:pPr marL="608013" indent="-342900">
              <a:buFont typeface="+mj-lt"/>
              <a:buAutoNum type="arabicPeriod"/>
            </a:pPr>
            <a:r>
              <a:rPr lang="id-ID" dirty="0"/>
              <a:t>Apotik (tidak baku)  --&gt; </a:t>
            </a:r>
            <a:r>
              <a:rPr lang="id-ID" dirty="0">
                <a:solidFill>
                  <a:srgbClr val="C00000"/>
                </a:solidFill>
              </a:rPr>
              <a:t>Apotek</a:t>
            </a:r>
            <a:r>
              <a:rPr lang="id-ID" dirty="0"/>
              <a:t> (baku)</a:t>
            </a:r>
          </a:p>
          <a:p>
            <a:pPr marL="608013" indent="-342900">
              <a:buFont typeface="+mj-lt"/>
              <a:buAutoNum type="arabicPeriod"/>
            </a:pPr>
            <a:r>
              <a:rPr lang="id-ID" dirty="0"/>
              <a:t>Antri (tidak baku) --&gt; </a:t>
            </a:r>
            <a:r>
              <a:rPr lang="id-ID" dirty="0">
                <a:solidFill>
                  <a:srgbClr val="C00000"/>
                </a:solidFill>
              </a:rPr>
              <a:t>Antre</a:t>
            </a:r>
            <a:r>
              <a:rPr lang="id-ID" dirty="0"/>
              <a:t> (baku)</a:t>
            </a:r>
          </a:p>
          <a:p>
            <a:pPr marL="608013" indent="-342900">
              <a:buFont typeface="+mj-lt"/>
              <a:buAutoNum type="arabicPeriod"/>
            </a:pPr>
            <a:r>
              <a:rPr lang="id-ID" dirty="0"/>
              <a:t>Ijin (tidak baku) --&gt; </a:t>
            </a:r>
            <a:r>
              <a:rPr lang="id-ID" dirty="0">
                <a:solidFill>
                  <a:srgbClr val="C00000"/>
                </a:solidFill>
              </a:rPr>
              <a:t>Izin</a:t>
            </a:r>
            <a:r>
              <a:rPr lang="id-ID" dirty="0"/>
              <a:t> (baku) </a:t>
            </a:r>
          </a:p>
          <a:p>
            <a:pPr marL="608013" indent="-342900">
              <a:buFont typeface="+mj-lt"/>
              <a:buAutoNum type="arabicPeriod"/>
            </a:pPr>
            <a:r>
              <a:rPr lang="id-ID" dirty="0"/>
              <a:t>Sukur (tidak baku) --&gt; </a:t>
            </a:r>
            <a:r>
              <a:rPr lang="id-ID" dirty="0">
                <a:solidFill>
                  <a:srgbClr val="C00000"/>
                </a:solidFill>
              </a:rPr>
              <a:t>Syukur</a:t>
            </a:r>
            <a:r>
              <a:rPr lang="id-ID" dirty="0"/>
              <a:t> (baku) 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C31BFDDD-601B-48A9-A61A-8DEB00334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618507"/>
              </p:ext>
            </p:extLst>
          </p:nvPr>
        </p:nvGraphicFramePr>
        <p:xfrm>
          <a:off x="1143000" y="2424278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74218193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7383936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Tidak</a:t>
                      </a:r>
                      <a:r>
                        <a:rPr lang="en-US" dirty="0"/>
                        <a:t> Baku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56293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err="1">
                          <a:effectLst/>
                          <a:latin typeface="inherit"/>
                        </a:rPr>
                        <a:t>Capai</a:t>
                      </a:r>
                      <a:r>
                        <a:rPr lang="en-US" dirty="0">
                          <a:effectLst/>
                          <a:latin typeface="inherit"/>
                        </a:rPr>
                        <a:t> </a:t>
                      </a: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  <a:latin typeface="inherit"/>
                        </a:rPr>
                        <a:t>Capek </a:t>
                      </a:r>
                    </a:p>
                  </a:txBody>
                  <a:tcPr marL="47625" marR="47625" marT="28575" marB="28575"/>
                </a:tc>
                <a:extLst>
                  <a:ext uri="{0D108BD9-81ED-4DB2-BD59-A6C34878D82A}">
                    <a16:rowId xmlns="" xmlns:a16="http://schemas.microsoft.com/office/drawing/2014/main" val="3004907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err="1">
                          <a:effectLst/>
                          <a:latin typeface="inherit"/>
                        </a:rPr>
                        <a:t>Asyik</a:t>
                      </a:r>
                      <a:r>
                        <a:rPr lang="en-US" dirty="0">
                          <a:effectLst/>
                          <a:latin typeface="inherit"/>
                        </a:rPr>
                        <a:t> </a:t>
                      </a: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err="1">
                          <a:effectLst/>
                          <a:latin typeface="inherit"/>
                        </a:rPr>
                        <a:t>Asik</a:t>
                      </a:r>
                      <a:r>
                        <a:rPr lang="en-US" dirty="0">
                          <a:effectLst/>
                          <a:latin typeface="inherit"/>
                        </a:rPr>
                        <a:t> </a:t>
                      </a:r>
                    </a:p>
                  </a:txBody>
                  <a:tcPr marL="47625" marR="47625" marT="28575" marB="28575"/>
                </a:tc>
                <a:extLst>
                  <a:ext uri="{0D108BD9-81ED-4DB2-BD59-A6C34878D82A}">
                    <a16:rowId xmlns="" xmlns:a16="http://schemas.microsoft.com/office/drawing/2014/main" val="3014392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  <a:latin typeface="inherit"/>
                        </a:rPr>
                        <a:t>Boling </a:t>
                      </a: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  <a:latin typeface="inherit"/>
                        </a:rPr>
                        <a:t>Bowling </a:t>
                      </a:r>
                    </a:p>
                  </a:txBody>
                  <a:tcPr marL="47625" marR="47625" marT="28575" marB="28575"/>
                </a:tc>
                <a:extLst>
                  <a:ext uri="{0D108BD9-81ED-4DB2-BD59-A6C34878D82A}">
                    <a16:rowId xmlns="" xmlns:a16="http://schemas.microsoft.com/office/drawing/2014/main" val="2815520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err="1">
                          <a:effectLst/>
                          <a:latin typeface="inherit"/>
                        </a:rPr>
                        <a:t>Berpikir</a:t>
                      </a:r>
                      <a:r>
                        <a:rPr lang="en-US" dirty="0">
                          <a:effectLst/>
                          <a:latin typeface="inherit"/>
                        </a:rPr>
                        <a:t> </a:t>
                      </a: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err="1">
                          <a:effectLst/>
                          <a:latin typeface="inherit"/>
                        </a:rPr>
                        <a:t>Berfikir</a:t>
                      </a:r>
                      <a:r>
                        <a:rPr lang="en-US" dirty="0">
                          <a:effectLst/>
                          <a:latin typeface="inherit"/>
                        </a:rPr>
                        <a:t> </a:t>
                      </a:r>
                    </a:p>
                  </a:txBody>
                  <a:tcPr marL="47625" marR="47625" marT="28575" marB="28575"/>
                </a:tc>
                <a:extLst>
                  <a:ext uri="{0D108BD9-81ED-4DB2-BD59-A6C34878D82A}">
                    <a16:rowId xmlns="" xmlns:a16="http://schemas.microsoft.com/office/drawing/2014/main" val="1906677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  <a:latin typeface="inherit"/>
                        </a:rPr>
                        <a:t>Bus </a:t>
                      </a: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  <a:latin typeface="inherit"/>
                        </a:rPr>
                        <a:t>Bis </a:t>
                      </a:r>
                    </a:p>
                  </a:txBody>
                  <a:tcPr marL="47625" marR="47625" marT="28575" marB="28575"/>
                </a:tc>
                <a:extLst>
                  <a:ext uri="{0D108BD9-81ED-4DB2-BD59-A6C34878D82A}">
                    <a16:rowId xmlns="" xmlns:a16="http://schemas.microsoft.com/office/drawing/2014/main" val="396711829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02A5C87-883A-4D5E-85BE-9A3EE3FF41A7}"/>
              </a:ext>
            </a:extLst>
          </p:cNvPr>
          <p:cNvSpPr/>
          <p:nvPr/>
        </p:nvSpPr>
        <p:spPr>
          <a:xfrm>
            <a:off x="5566886" y="1631158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29497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75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>
            <a:extLst>
              <a:ext uri="{FF2B5EF4-FFF2-40B4-BE49-F238E27FC236}">
                <a16:creationId xmlns="" xmlns:a16="http://schemas.microsoft.com/office/drawing/2014/main" id="{5C448D3D-D97E-493F-87B3-FBA5910FEC1A}"/>
              </a:ext>
            </a:extLst>
          </p:cNvPr>
          <p:cNvSpPr/>
          <p:nvPr/>
        </p:nvSpPr>
        <p:spPr>
          <a:xfrm>
            <a:off x="643135" y="410027"/>
            <a:ext cx="5596099" cy="35333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2200" dirty="0"/>
          </a:p>
          <a:p>
            <a:endParaRPr lang="id-ID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8D0CFDC-F8A9-41E9-A369-FD4C3AC50AB4}"/>
              </a:ext>
            </a:extLst>
          </p:cNvPr>
          <p:cNvSpPr/>
          <p:nvPr/>
        </p:nvSpPr>
        <p:spPr>
          <a:xfrm>
            <a:off x="1219200" y="666750"/>
            <a:ext cx="46982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/>
              <a:t>Cara menemukan informasi dari teks percakapan, yaitu: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cari kata-kata atau kalimat yang diucapkan pelaku percakapan,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catat</a:t>
            </a:r>
            <a:r>
              <a:rPr lang="en-US" sz="2400" dirty="0"/>
              <a:t> </a:t>
            </a:r>
            <a:r>
              <a:rPr lang="en-US" sz="2400" dirty="0" err="1"/>
              <a:t>pokok</a:t>
            </a:r>
            <a:r>
              <a:rPr lang="en-US" sz="2400" dirty="0"/>
              <a:t> </a:t>
            </a:r>
            <a:r>
              <a:rPr lang="en-US" sz="2400" dirty="0" err="1"/>
              <a:t>pembicaraannya</a:t>
            </a:r>
            <a:r>
              <a:rPr lang="en-US" sz="24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gunakan</a:t>
            </a:r>
            <a:r>
              <a:rPr lang="en-US" sz="2400" dirty="0"/>
              <a:t> </a:t>
            </a:r>
            <a:r>
              <a:rPr lang="en-US" sz="2400" dirty="0" err="1"/>
              <a:t>kalimat</a:t>
            </a:r>
            <a:r>
              <a:rPr lang="en-US" sz="2400" dirty="0"/>
              <a:t> </a:t>
            </a:r>
            <a:r>
              <a:rPr lang="en-US" sz="2400" dirty="0" err="1"/>
              <a:t>efektif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menuliskan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.</a:t>
            </a:r>
            <a:endParaRPr lang="id-ID" sz="2400" dirty="0"/>
          </a:p>
        </p:txBody>
      </p:sp>
      <p:pic>
        <p:nvPicPr>
          <p:cNvPr id="6" name="Picture 3" descr="Z:\ILUSTRASI\TRANSIT JOB GAMBAR\Tematik 2H\subtema 1\1.10 nina berbicara pakai seragam.jpg">
            <a:extLst>
              <a:ext uri="{FF2B5EF4-FFF2-40B4-BE49-F238E27FC236}">
                <a16:creationId xmlns="" xmlns:a16="http://schemas.microsoft.com/office/drawing/2014/main" id="{FDDE2319-11D2-4C08-A2D5-E5503FA97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4350"/>
            <a:ext cx="1913603" cy="388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7C00B5A-FF0E-4505-A796-80F5D36AD320}"/>
              </a:ext>
            </a:extLst>
          </p:cNvPr>
          <p:cNvSpPr/>
          <p:nvPr/>
        </p:nvSpPr>
        <p:spPr>
          <a:xfrm>
            <a:off x="5345968" y="3970461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53654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A1B84BF-C9E0-4BD7-941A-F019C2DDC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21" y="727985"/>
            <a:ext cx="4886979" cy="36467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B77064A-220F-44F8-AA43-2F0F85DFAD32}"/>
              </a:ext>
            </a:extLst>
          </p:cNvPr>
          <p:cNvSpPr/>
          <p:nvPr/>
        </p:nvSpPr>
        <p:spPr>
          <a:xfrm>
            <a:off x="33670" y="186621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Bacalah</a:t>
            </a:r>
            <a:r>
              <a:rPr lang="id-ID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percakapan</a:t>
            </a:r>
            <a:r>
              <a:rPr lang="id-ID" b="1" dirty="0">
                <a:solidFill>
                  <a:srgbClr val="00B050"/>
                </a:solidFill>
              </a:rPr>
              <a:t> berikut!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F4ADF34-2145-4C02-828A-326C7E38A3D3}"/>
              </a:ext>
            </a:extLst>
          </p:cNvPr>
          <p:cNvSpPr/>
          <p:nvPr/>
        </p:nvSpPr>
        <p:spPr>
          <a:xfrm>
            <a:off x="152400" y="816272"/>
            <a:ext cx="50675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a typeface="Batang" pitchFamily="18" charset="-127"/>
                <a:cs typeface="Times New Roman" pitchFamily="18" charset="0"/>
              </a:rPr>
              <a:t>Nina	: Deli, </a:t>
            </a:r>
            <a:r>
              <a:rPr lang="en-US" dirty="0" err="1">
                <a:ea typeface="Batang" pitchFamily="18" charset="-127"/>
                <a:cs typeface="Times New Roman" pitchFamily="18" charset="0"/>
              </a:rPr>
              <a:t>pernahkah</a:t>
            </a:r>
            <a:r>
              <a:rPr lang="en-US" dirty="0">
                <a:ea typeface="Batang" pitchFamily="18" charset="-127"/>
                <a:cs typeface="Times New Roman" pitchFamily="18" charset="0"/>
              </a:rPr>
              <a:t> </a:t>
            </a:r>
            <a:r>
              <a:rPr lang="en-US" dirty="0" err="1">
                <a:ea typeface="Batang" pitchFamily="18" charset="-127"/>
                <a:cs typeface="Times New Roman" pitchFamily="18" charset="0"/>
              </a:rPr>
              <a:t>kamu</a:t>
            </a:r>
            <a:r>
              <a:rPr lang="en-US" dirty="0">
                <a:ea typeface="Batang" pitchFamily="18" charset="-127"/>
                <a:cs typeface="Times New Roman" pitchFamily="18" charset="0"/>
              </a:rPr>
              <a:t> </a:t>
            </a:r>
            <a:r>
              <a:rPr lang="en-US" dirty="0" err="1">
                <a:ea typeface="Batang" pitchFamily="18" charset="-127"/>
                <a:cs typeface="Times New Roman" pitchFamily="18" charset="0"/>
              </a:rPr>
              <a:t>mendengar</a:t>
            </a:r>
            <a:endParaRPr lang="en-US" dirty="0">
              <a:ea typeface="Batang" pitchFamily="18" charset="-127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a typeface="Batang" pitchFamily="18" charset="-127"/>
                <a:cs typeface="Times New Roman" pitchFamily="18" charset="0"/>
              </a:rPr>
              <a:t>	  </a:t>
            </a:r>
            <a:r>
              <a:rPr lang="en-US" dirty="0" err="1">
                <a:ea typeface="Batang" pitchFamily="18" charset="-127"/>
                <a:cs typeface="Times New Roman" pitchFamily="18" charset="0"/>
              </a:rPr>
              <a:t>tentang</a:t>
            </a:r>
            <a:r>
              <a:rPr lang="en-US" dirty="0">
                <a:ea typeface="Batang" pitchFamily="18" charset="-127"/>
                <a:cs typeface="Times New Roman" pitchFamily="18" charset="0"/>
              </a:rPr>
              <a:t> </a:t>
            </a:r>
            <a:r>
              <a:rPr lang="en-US" dirty="0" err="1">
                <a:ea typeface="Batang" pitchFamily="18" charset="-127"/>
                <a:cs typeface="Times New Roman" pitchFamily="18" charset="0"/>
              </a:rPr>
              <a:t>peristiwa</a:t>
            </a:r>
            <a:r>
              <a:rPr lang="en-US" dirty="0">
                <a:ea typeface="Batang" pitchFamily="18" charset="-127"/>
                <a:cs typeface="Times New Roman" pitchFamily="18" charset="0"/>
              </a:rPr>
              <a:t> </a:t>
            </a:r>
            <a:r>
              <a:rPr lang="en-US" dirty="0" err="1">
                <a:ea typeface="Batang" pitchFamily="18" charset="-127"/>
                <a:cs typeface="Times New Roman" pitchFamily="18" charset="0"/>
              </a:rPr>
              <a:t>kabut</a:t>
            </a:r>
            <a:r>
              <a:rPr lang="en-US" dirty="0">
                <a:ea typeface="Batang" pitchFamily="18" charset="-127"/>
                <a:cs typeface="Times New Roman" pitchFamily="18" charset="0"/>
              </a:rPr>
              <a:t> asap?</a:t>
            </a:r>
            <a:endParaRPr lang="id-ID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a typeface="Batang" pitchFamily="18" charset="-127"/>
                <a:cs typeface="Times New Roman" pitchFamily="18" charset="0"/>
              </a:rPr>
              <a:t>Deli	: </a:t>
            </a:r>
            <a:r>
              <a:rPr lang="id-ID" dirty="0">
                <a:ea typeface="Batang" pitchFamily="18" charset="-127"/>
                <a:cs typeface="Times New Roman" pitchFamily="18" charset="0"/>
              </a:rPr>
              <a:t>I</a:t>
            </a:r>
            <a:r>
              <a:rPr lang="en-US" dirty="0" err="1">
                <a:ea typeface="Batang" pitchFamily="18" charset="-127"/>
                <a:cs typeface="Times New Roman" pitchFamily="18" charset="0"/>
              </a:rPr>
              <a:t>ya</a:t>
            </a:r>
            <a:r>
              <a:rPr lang="en-US" dirty="0">
                <a:ea typeface="Batang" pitchFamily="18" charset="-127"/>
                <a:cs typeface="Times New Roman" pitchFamily="18" charset="0"/>
              </a:rPr>
              <a:t>, </a:t>
            </a:r>
            <a:r>
              <a:rPr lang="en-US" dirty="0" err="1">
                <a:ea typeface="Batang" pitchFamily="18" charset="-127"/>
                <a:cs typeface="Times New Roman" pitchFamily="18" charset="0"/>
              </a:rPr>
              <a:t>aku</a:t>
            </a:r>
            <a:r>
              <a:rPr lang="en-US" dirty="0">
                <a:ea typeface="Batang" pitchFamily="18" charset="-127"/>
                <a:cs typeface="Times New Roman" pitchFamily="18" charset="0"/>
              </a:rPr>
              <a:t> </a:t>
            </a:r>
            <a:r>
              <a:rPr lang="en-US" dirty="0" err="1">
                <a:ea typeface="Batang" pitchFamily="18" charset="-127"/>
                <a:cs typeface="Times New Roman" pitchFamily="18" charset="0"/>
              </a:rPr>
              <a:t>tahu</a:t>
            </a:r>
            <a:r>
              <a:rPr lang="en-US" dirty="0">
                <a:ea typeface="Batang" pitchFamily="18" charset="-127"/>
                <a:cs typeface="Times New Roman" pitchFamily="18" charset="0"/>
              </a:rPr>
              <a:t>. Salah </a:t>
            </a:r>
            <a:r>
              <a:rPr lang="en-US" dirty="0" err="1">
                <a:ea typeface="Batang" pitchFamily="18" charset="-127"/>
                <a:cs typeface="Times New Roman" pitchFamily="18" charset="0"/>
              </a:rPr>
              <a:t>satu</a:t>
            </a:r>
            <a:r>
              <a:rPr lang="en-US" dirty="0">
                <a:ea typeface="Batang" pitchFamily="18" charset="-127"/>
                <a:cs typeface="Times New Roman" pitchFamily="18" charset="0"/>
              </a:rPr>
              <a:t> </a:t>
            </a:r>
            <a:r>
              <a:rPr lang="en-US" dirty="0" err="1">
                <a:ea typeface="Batang" pitchFamily="18" charset="-127"/>
                <a:cs typeface="Times New Roman" pitchFamily="18" charset="0"/>
              </a:rPr>
              <a:t>peristiwa</a:t>
            </a:r>
            <a:endParaRPr lang="en-US" dirty="0">
              <a:ea typeface="Batang" pitchFamily="18" charset="-127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a typeface="Batang" pitchFamily="18" charset="-127"/>
                <a:cs typeface="Times New Roman" pitchFamily="18" charset="0"/>
              </a:rPr>
              <a:t>	  </a:t>
            </a:r>
            <a:r>
              <a:rPr lang="en-US" dirty="0" err="1">
                <a:ea typeface="Batang" pitchFamily="18" charset="-127"/>
                <a:cs typeface="Times New Roman" pitchFamily="18" charset="0"/>
              </a:rPr>
              <a:t>kabut</a:t>
            </a:r>
            <a:r>
              <a:rPr lang="en-US" dirty="0">
                <a:ea typeface="Batang" pitchFamily="18" charset="-127"/>
                <a:cs typeface="Times New Roman" pitchFamily="18" charset="0"/>
              </a:rPr>
              <a:t> asap yang </a:t>
            </a:r>
            <a:r>
              <a:rPr lang="en-US" dirty="0" err="1">
                <a:ea typeface="Batang" pitchFamily="18" charset="-127"/>
                <a:cs typeface="Times New Roman" pitchFamily="18" charset="0"/>
              </a:rPr>
              <a:t>pernah</a:t>
            </a:r>
            <a:r>
              <a:rPr lang="en-US" dirty="0">
                <a:ea typeface="Batang" pitchFamily="18" charset="-127"/>
                <a:cs typeface="Times New Roman" pitchFamily="18" charset="0"/>
              </a:rPr>
              <a:t> </a:t>
            </a:r>
            <a:r>
              <a:rPr lang="en-US" dirty="0" err="1">
                <a:ea typeface="Batang" pitchFamily="18" charset="-127"/>
                <a:cs typeface="Times New Roman" pitchFamily="18" charset="0"/>
              </a:rPr>
              <a:t>terjadi</a:t>
            </a:r>
            <a:r>
              <a:rPr lang="en-US" dirty="0">
                <a:ea typeface="Batang" pitchFamily="18" charset="-127"/>
                <a:cs typeface="Times New Roman" pitchFamily="18" charset="0"/>
              </a:rPr>
              <a:t> di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a typeface="Batang" pitchFamily="18" charset="-127"/>
                <a:cs typeface="Times New Roman" pitchFamily="18" charset="0"/>
              </a:rPr>
              <a:t>	  Indonesia, </a:t>
            </a:r>
            <a:r>
              <a:rPr lang="en-US" dirty="0" err="1">
                <a:ea typeface="Batang" pitchFamily="18" charset="-127"/>
                <a:cs typeface="Times New Roman" pitchFamily="18" charset="0"/>
              </a:rPr>
              <a:t>yaitu</a:t>
            </a:r>
            <a:r>
              <a:rPr lang="en-US" dirty="0">
                <a:ea typeface="Batang" pitchFamily="18" charset="-127"/>
                <a:cs typeface="Times New Roman" pitchFamily="18" charset="0"/>
              </a:rPr>
              <a:t> di </a:t>
            </a:r>
            <a:r>
              <a:rPr lang="en-US" dirty="0" err="1">
                <a:ea typeface="Batang" pitchFamily="18" charset="-127"/>
                <a:cs typeface="Times New Roman" pitchFamily="18" charset="0"/>
              </a:rPr>
              <a:t>provinsi</a:t>
            </a:r>
            <a:r>
              <a:rPr lang="en-US" dirty="0">
                <a:ea typeface="Batang" pitchFamily="18" charset="-127"/>
                <a:cs typeface="Times New Roman" pitchFamily="18" charset="0"/>
              </a:rPr>
              <a:t> Riau.</a:t>
            </a:r>
            <a:endParaRPr lang="id-ID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a typeface="Batang" pitchFamily="18" charset="-127"/>
                <a:cs typeface="Times New Roman" pitchFamily="18" charset="0"/>
              </a:rPr>
              <a:t>Nina	: Kapan </a:t>
            </a:r>
            <a:r>
              <a:rPr lang="en-US" dirty="0" err="1">
                <a:ea typeface="Batang" pitchFamily="18" charset="-127"/>
                <a:cs typeface="Times New Roman" pitchFamily="18" charset="0"/>
              </a:rPr>
              <a:t>itu</a:t>
            </a:r>
            <a:r>
              <a:rPr lang="en-US" dirty="0">
                <a:ea typeface="Batang" pitchFamily="18" charset="-127"/>
                <a:cs typeface="Times New Roman" pitchFamily="18" charset="0"/>
              </a:rPr>
              <a:t> </a:t>
            </a:r>
            <a:r>
              <a:rPr lang="en-US" dirty="0" err="1">
                <a:ea typeface="Batang" pitchFamily="18" charset="-127"/>
                <a:cs typeface="Times New Roman" pitchFamily="18" charset="0"/>
              </a:rPr>
              <a:t>terjadi</a:t>
            </a:r>
            <a:r>
              <a:rPr lang="en-US" dirty="0">
                <a:ea typeface="Batang" pitchFamily="18" charset="-127"/>
                <a:cs typeface="Times New Roman" pitchFamily="18" charset="0"/>
              </a:rPr>
              <a:t>?</a:t>
            </a:r>
            <a:endParaRPr lang="id-ID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Deli	: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yang </a:t>
            </a:r>
            <a:r>
              <a:rPr lang="en-US" dirty="0" err="1"/>
              <a:t>aku</a:t>
            </a:r>
            <a:r>
              <a:rPr lang="en-US" dirty="0"/>
              <a:t> </a:t>
            </a:r>
            <a:r>
              <a:rPr lang="en-US" dirty="0" err="1"/>
              <a:t>baca</a:t>
            </a:r>
            <a:r>
              <a:rPr lang="en-US" dirty="0"/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	 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kabut</a:t>
            </a:r>
            <a:r>
              <a:rPr lang="en-US" dirty="0"/>
              <a:t> asap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pada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	  </a:t>
            </a:r>
            <a:r>
              <a:rPr lang="en-US" dirty="0" err="1"/>
              <a:t>tahun</a:t>
            </a:r>
            <a:r>
              <a:rPr lang="en-US" dirty="0"/>
              <a:t> 2016. Waktu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kabut</a:t>
            </a:r>
            <a:r>
              <a:rPr lang="en-US" dirty="0"/>
              <a:t> asap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	 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tebal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negara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	  Singapura juga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	  </a:t>
            </a:r>
            <a:r>
              <a:rPr lang="en-US" dirty="0" err="1"/>
              <a:t>sama</a:t>
            </a:r>
            <a:r>
              <a:rPr lang="en-US" dirty="0"/>
              <a:t>.</a:t>
            </a:r>
            <a:endParaRPr lang="id-ID" dirty="0">
              <a:cs typeface="Arial" pitchFamily="34" charset="0"/>
            </a:endParaRPr>
          </a:p>
        </p:txBody>
      </p:sp>
      <p:pic>
        <p:nvPicPr>
          <p:cNvPr id="14" name="Picture 2" descr="D:\PROJECT 2017\TEMATIK\TEMATIK PENILAIAN COY\TEMATIK 4D\SUBTEMA 1\11A. Bu guru (FLIP).jpg">
            <a:extLst>
              <a:ext uri="{FF2B5EF4-FFF2-40B4-BE49-F238E27FC236}">
                <a16:creationId xmlns="" xmlns:a16="http://schemas.microsoft.com/office/drawing/2014/main" id="{D4A5996E-CCC5-4808-B3FD-CB1517C4D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4200" y="499872"/>
            <a:ext cx="2057400" cy="414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peech Bubble: Oval 14">
            <a:extLst>
              <a:ext uri="{FF2B5EF4-FFF2-40B4-BE49-F238E27FC236}">
                <a16:creationId xmlns="" xmlns:a16="http://schemas.microsoft.com/office/drawing/2014/main" id="{43D21822-DE76-478B-AC7E-E98C4965BEBE}"/>
              </a:ext>
            </a:extLst>
          </p:cNvPr>
          <p:cNvSpPr/>
          <p:nvPr/>
        </p:nvSpPr>
        <p:spPr>
          <a:xfrm>
            <a:off x="5181600" y="186621"/>
            <a:ext cx="2438400" cy="1536989"/>
          </a:xfrm>
          <a:prstGeom prst="wedgeEllipseCallout">
            <a:avLst>
              <a:gd name="adj1" fmla="val 52811"/>
              <a:gd name="adj2" fmla="val 375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err="1">
                <a:solidFill>
                  <a:schemeClr val="tx1"/>
                </a:solidFill>
              </a:rPr>
              <a:t>Informasi</a:t>
            </a:r>
            <a:r>
              <a:rPr lang="en-US" sz="1600" dirty="0">
                <a:solidFill>
                  <a:schemeClr val="tx1"/>
                </a:solidFill>
              </a:rPr>
              <a:t> pada </a:t>
            </a:r>
            <a:r>
              <a:rPr lang="en-US" sz="1600" dirty="0" err="1">
                <a:solidFill>
                  <a:schemeClr val="tx1"/>
                </a:solidFill>
              </a:rPr>
              <a:t>percakapan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tersebut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yaitu</a:t>
            </a:r>
            <a:r>
              <a:rPr lang="id-ID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peristiwa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kabut</a:t>
            </a:r>
            <a:r>
              <a:rPr lang="en-US" sz="1600" dirty="0">
                <a:solidFill>
                  <a:schemeClr val="tx1"/>
                </a:solidFill>
              </a:rPr>
              <a:t> asap di Riau.</a:t>
            </a:r>
            <a:endParaRPr lang="id-ID" sz="1600" dirty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</p:txBody>
      </p:sp>
      <p:pic>
        <p:nvPicPr>
          <p:cNvPr id="16" name="Picture 2" descr="E:\ELISA\ERLANGGA LISA\2017\TEMPLATE PPT\SD Buping Tematik Terpadu K13N\SD Buping Tematik Terpadu K13N banner.png">
            <a:extLst>
              <a:ext uri="{FF2B5EF4-FFF2-40B4-BE49-F238E27FC236}">
                <a16:creationId xmlns="" xmlns:a16="http://schemas.microsoft.com/office/drawing/2014/main" id="{4E4D70D1-FFFB-4609-BFB3-8C23A9FCA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D14CE18-ACDA-4FE9-9263-04F1F89B92E2}"/>
              </a:ext>
            </a:extLst>
          </p:cNvPr>
          <p:cNvSpPr/>
          <p:nvPr/>
        </p:nvSpPr>
        <p:spPr>
          <a:xfrm>
            <a:off x="5334000" y="3722069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9621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5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ELISA\ERLANGGA LISA\2018\TEMPLATE PPT\SD BUPING 2 &amp; 5\Buping 5 gbr ope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417" y="674918"/>
            <a:ext cx="5172075" cy="451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45224" y="328601"/>
            <a:ext cx="4945824" cy="4071949"/>
            <a:chOff x="3795402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1000" y="133350"/>
              <a:ext cx="4328802" cy="4328802"/>
            </a:xfrm>
            <a:prstGeom prst="ellipse">
              <a:avLst/>
            </a:prstGeom>
            <a:solidFill>
              <a:srgbClr val="DCF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95502" y="1616571"/>
              <a:ext cx="3657600" cy="20613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4000" b="1" dirty="0">
                  <a:solidFill>
                    <a:srgbClr val="0070C0"/>
                  </a:solidFill>
                  <a:cs typeface="Calibri" pitchFamily="34" charset="0"/>
                </a:rPr>
                <a:t>Udara Bersih bagi Kesehatan</a:t>
              </a:r>
              <a:endParaRPr lang="en-US" sz="4000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5402" y="978869"/>
              <a:ext cx="5257800" cy="7525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pic>
        <p:nvPicPr>
          <p:cNvPr id="5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46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4" name="Picture 13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5" name="Rounded Rectangle 14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3.2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76200" y="738485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/>
              <a:t>Informasi Teks dalam Bentuk Peta Pikiran </a:t>
            </a:r>
            <a:endParaRPr lang="id-ID" sz="3200" b="1" dirty="0"/>
          </a:p>
        </p:txBody>
      </p:sp>
      <p:pic>
        <p:nvPicPr>
          <p:cNvPr id="12" name="Picture 2" descr="D:\PROJECT 2017\4a.st2.p2.3 bu guru.jpg">
            <a:extLst>
              <a:ext uri="{FF2B5EF4-FFF2-40B4-BE49-F238E27FC236}">
                <a16:creationId xmlns="" xmlns:a16="http://schemas.microsoft.com/office/drawing/2014/main" id="{FED51479-4EC7-4782-AB3C-78F027858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8" y="1382637"/>
            <a:ext cx="2016922" cy="318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:\ELISA\ERLANGGA LISA\2017\TEMPLATE PPT\SD Buping Tematik Terpadu K13N\papan canvas.png">
            <a:extLst>
              <a:ext uri="{FF2B5EF4-FFF2-40B4-BE49-F238E27FC236}">
                <a16:creationId xmlns="" xmlns:a16="http://schemas.microsoft.com/office/drawing/2014/main" id="{B9482A57-7C46-4019-BF06-0C81F9DEFD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4542"/>
          <a:stretch/>
        </p:blipFill>
        <p:spPr bwMode="auto">
          <a:xfrm>
            <a:off x="2971800" y="1156113"/>
            <a:ext cx="5200021" cy="393023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D40692F-8C3D-4406-B49C-1C22F7D2E1CB}"/>
              </a:ext>
            </a:extLst>
          </p:cNvPr>
          <p:cNvSpPr/>
          <p:nvPr/>
        </p:nvSpPr>
        <p:spPr>
          <a:xfrm>
            <a:off x="3048000" y="1642660"/>
            <a:ext cx="487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200" b="1" dirty="0">
                <a:solidFill>
                  <a:schemeClr val="accent2"/>
                </a:solidFill>
              </a:rPr>
              <a:t>Informasi</a:t>
            </a:r>
            <a:r>
              <a:rPr lang="id-ID" sz="2200" dirty="0"/>
              <a:t> adalah penjelasan dan pemberitahuan mengenai suatu hal.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864EAE-8373-4D09-B48B-0F662341A756}"/>
              </a:ext>
            </a:extLst>
          </p:cNvPr>
          <p:cNvSpPr/>
          <p:nvPr/>
        </p:nvSpPr>
        <p:spPr>
          <a:xfrm>
            <a:off x="3083442" y="2436983"/>
            <a:ext cx="4776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200" dirty="0"/>
              <a:t>Kita dapat memperoleh suatu informasi dari buku dengan </a:t>
            </a:r>
            <a:r>
              <a:rPr lang="id-ID" sz="2200" b="1" dirty="0">
                <a:solidFill>
                  <a:schemeClr val="accent2"/>
                </a:solidFill>
              </a:rPr>
              <a:t>membaca judul dan isi teks dengan cermat. </a:t>
            </a:r>
            <a:endParaRPr lang="en-US" sz="2200" b="1" dirty="0">
              <a:solidFill>
                <a:schemeClr val="accent2"/>
              </a:solidFill>
            </a:endParaRPr>
          </a:p>
        </p:txBody>
      </p:sp>
      <p:pic>
        <p:nvPicPr>
          <p:cNvPr id="21" name="Picture 2" descr="E:\ELISA\ERLANGGA LISA\2017\TEMPLATE PPT\SD Buping Tematik Terpadu K13N\SD Buping Tematik Terpadu K13N banner.png">
            <a:extLst>
              <a:ext uri="{FF2B5EF4-FFF2-40B4-BE49-F238E27FC236}">
                <a16:creationId xmlns="" xmlns:a16="http://schemas.microsoft.com/office/drawing/2014/main" id="{C735175E-7C08-4D24-98CD-AB3995B40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748"/>
            <a:ext cx="9144000" cy="80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0E5BA3C-5425-4E92-97AC-0AA6687086B8}"/>
              </a:ext>
            </a:extLst>
          </p:cNvPr>
          <p:cNvSpPr txBox="1"/>
          <p:nvPr/>
        </p:nvSpPr>
        <p:spPr>
          <a:xfrm>
            <a:off x="6606363" y="438607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067504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3A0A659-E9AC-44D9-A3B5-11B025C4773B}"/>
              </a:ext>
            </a:extLst>
          </p:cNvPr>
          <p:cNvSpPr/>
          <p:nvPr/>
        </p:nvSpPr>
        <p:spPr>
          <a:xfrm>
            <a:off x="381000" y="819150"/>
            <a:ext cx="4572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Myriad Pro"/>
              </a:rPr>
              <a:t>Sebuah informasi dapat ditemukan dalam bentuk peta pikiran.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98406AA-80AA-4D66-AD72-D74A54FEC28B}"/>
              </a:ext>
            </a:extLst>
          </p:cNvPr>
          <p:cNvSpPr/>
          <p:nvPr/>
        </p:nvSpPr>
        <p:spPr>
          <a:xfrm>
            <a:off x="381000" y="1581150"/>
            <a:ext cx="45720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0000"/>
                </a:solidFill>
                <a:latin typeface="Myriad Pro"/>
              </a:rPr>
              <a:t>Peta pikiran adalah cara menyajikan suatu informasi dalam bentuk kata kunci dan diagram.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3BD10E0-8870-47EE-A5A7-23135BB7D1F6}"/>
              </a:ext>
            </a:extLst>
          </p:cNvPr>
          <p:cNvSpPr/>
          <p:nvPr/>
        </p:nvSpPr>
        <p:spPr>
          <a:xfrm>
            <a:off x="381000" y="2609959"/>
            <a:ext cx="4572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Myriad Pro"/>
              </a:rPr>
              <a:t>Sumber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informasi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dapat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berbentuk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media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cetak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buku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koran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, tabloid, dan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majalah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atau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berbentuk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media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elektronik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 (radio, </a:t>
            </a:r>
            <a:r>
              <a:rPr lang="en-US" dirty="0" err="1">
                <a:solidFill>
                  <a:srgbClr val="000000"/>
                </a:solidFill>
                <a:latin typeface="Myriad Pro"/>
              </a:rPr>
              <a:t>televisi</a:t>
            </a:r>
            <a:r>
              <a:rPr lang="en-US" dirty="0">
                <a:solidFill>
                  <a:srgbClr val="000000"/>
                </a:solidFill>
                <a:latin typeface="Myriad Pro"/>
              </a:rPr>
              <a:t>, dan internet). 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788C4563-AB94-4244-A480-AB8B06D24A95}"/>
              </a:ext>
            </a:extLst>
          </p:cNvPr>
          <p:cNvGrpSpPr/>
          <p:nvPr/>
        </p:nvGrpSpPr>
        <p:grpSpPr>
          <a:xfrm>
            <a:off x="5132868" y="841946"/>
            <a:ext cx="3743546" cy="2796604"/>
            <a:chOff x="5132868" y="841946"/>
            <a:chExt cx="3743546" cy="2796604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B9B1229E-02DF-4BBC-A927-179FA6784018}"/>
                </a:ext>
              </a:extLst>
            </p:cNvPr>
            <p:cNvSpPr/>
            <p:nvPr/>
          </p:nvSpPr>
          <p:spPr>
            <a:xfrm>
              <a:off x="6400800" y="1809750"/>
              <a:ext cx="1371600" cy="8002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989A35AA-5FB0-43D4-AAE9-AE9C52FD39B9}"/>
                </a:ext>
              </a:extLst>
            </p:cNvPr>
            <p:cNvSpPr/>
            <p:nvPr/>
          </p:nvSpPr>
          <p:spPr>
            <a:xfrm>
              <a:off x="5132868" y="868084"/>
              <a:ext cx="1524000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CA8B2E48-0D92-45F2-BCC1-F7B0FAB1EC22}"/>
                </a:ext>
              </a:extLst>
            </p:cNvPr>
            <p:cNvSpPr/>
            <p:nvPr/>
          </p:nvSpPr>
          <p:spPr>
            <a:xfrm>
              <a:off x="7292163" y="841946"/>
              <a:ext cx="1524000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C1FD4C9D-C008-490F-9F42-1794AD6DD145}"/>
                </a:ext>
              </a:extLst>
            </p:cNvPr>
            <p:cNvSpPr/>
            <p:nvPr/>
          </p:nvSpPr>
          <p:spPr>
            <a:xfrm>
              <a:off x="5257800" y="2952750"/>
              <a:ext cx="1524000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E6E641B1-2E99-4F6A-AF36-A6655F867016}"/>
                </a:ext>
              </a:extLst>
            </p:cNvPr>
            <p:cNvSpPr/>
            <p:nvPr/>
          </p:nvSpPr>
          <p:spPr>
            <a:xfrm>
              <a:off x="7352414" y="2926612"/>
              <a:ext cx="1524000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="" xmlns:a16="http://schemas.microsoft.com/office/drawing/2014/main" id="{F2EE1550-787A-43EC-99AD-9DB915AA5B2C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H="1" flipV="1">
              <a:off x="5894868" y="1553884"/>
              <a:ext cx="762000" cy="3427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="" xmlns:a16="http://schemas.microsoft.com/office/drawing/2014/main" id="{8F437F2E-21F8-4B63-9DCC-0633814A7B74}"/>
                </a:ext>
              </a:extLst>
            </p:cNvPr>
            <p:cNvCxnSpPr/>
            <p:nvPr/>
          </p:nvCxnSpPr>
          <p:spPr>
            <a:xfrm flipV="1">
              <a:off x="7352414" y="1581150"/>
              <a:ext cx="701749" cy="2820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="" xmlns:a16="http://schemas.microsoft.com/office/drawing/2014/main" id="{424AE44A-8E95-4B7B-9547-40D60C95A9DA}"/>
                </a:ext>
              </a:extLst>
            </p:cNvPr>
            <p:cNvCxnSpPr/>
            <p:nvPr/>
          </p:nvCxnSpPr>
          <p:spPr>
            <a:xfrm flipH="1">
              <a:off x="5771707" y="2571750"/>
              <a:ext cx="949842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="" xmlns:a16="http://schemas.microsoft.com/office/drawing/2014/main" id="{0A94C283-A7EF-4444-A599-6D62402F8645}"/>
                </a:ext>
              </a:extLst>
            </p:cNvPr>
            <p:cNvCxnSpPr/>
            <p:nvPr/>
          </p:nvCxnSpPr>
          <p:spPr>
            <a:xfrm>
              <a:off x="7292163" y="2571750"/>
              <a:ext cx="937437" cy="3202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2FCDABB-F9F1-46F3-9843-9EF977A8015A}"/>
              </a:ext>
            </a:extLst>
          </p:cNvPr>
          <p:cNvSpPr/>
          <p:nvPr/>
        </p:nvSpPr>
        <p:spPr>
          <a:xfrm>
            <a:off x="5584751" y="3810288"/>
            <a:ext cx="3003698" cy="43088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Contoh</a:t>
            </a:r>
            <a:r>
              <a:rPr lang="en-US" sz="2200" dirty="0">
                <a:solidFill>
                  <a:schemeClr val="bg1"/>
                </a:solidFill>
              </a:rPr>
              <a:t> peta </a:t>
            </a:r>
            <a:r>
              <a:rPr lang="en-US" sz="2200" dirty="0" err="1">
                <a:solidFill>
                  <a:schemeClr val="bg1"/>
                </a:solidFill>
              </a:rPr>
              <a:t>pikiran</a:t>
            </a:r>
            <a:endParaRPr lang="id-ID" sz="22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E96245A-DCB4-4873-91D9-F8B1D1537E47}"/>
              </a:ext>
            </a:extLst>
          </p:cNvPr>
          <p:cNvSpPr/>
          <p:nvPr/>
        </p:nvSpPr>
        <p:spPr>
          <a:xfrm>
            <a:off x="1295400" y="4108906"/>
            <a:ext cx="99060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42637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5" presetID="22" presetClass="entr" presetSubtype="4" fill="hold" grpId="0" nodeType="after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2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E7BBD95-8238-430D-8C7C-231B501B7D6E}"/>
              </a:ext>
            </a:extLst>
          </p:cNvPr>
          <p:cNvSpPr/>
          <p:nvPr/>
        </p:nvSpPr>
        <p:spPr>
          <a:xfrm>
            <a:off x="152400" y="361950"/>
            <a:ext cx="5715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200" dirty="0">
                <a:solidFill>
                  <a:sysClr val="windowText" lastClr="000000"/>
                </a:solidFill>
              </a:rPr>
              <a:t>Aspek-aspek </a:t>
            </a:r>
            <a:r>
              <a:rPr lang="en-US" sz="2200" dirty="0">
                <a:solidFill>
                  <a:sysClr val="windowText" lastClr="000000"/>
                </a:solidFill>
              </a:rPr>
              <a:t>kata </a:t>
            </a:r>
            <a:r>
              <a:rPr lang="en-US" sz="2200" dirty="0" err="1">
                <a:solidFill>
                  <a:sysClr val="windowText" lastClr="000000"/>
                </a:solidFill>
              </a:rPr>
              <a:t>tanya</a:t>
            </a:r>
            <a:r>
              <a:rPr lang="en-US" sz="2200" dirty="0">
                <a:solidFill>
                  <a:sysClr val="windowText" lastClr="000000"/>
                </a:solidFill>
              </a:rPr>
              <a:t> </a:t>
            </a:r>
            <a:r>
              <a:rPr lang="id-ID" sz="2200" dirty="0">
                <a:solidFill>
                  <a:sysClr val="windowText" lastClr="000000"/>
                </a:solidFill>
              </a:rPr>
              <a:t>dalam Informas</a:t>
            </a:r>
            <a:r>
              <a:rPr lang="en-US" sz="2200" dirty="0">
                <a:solidFill>
                  <a:sysClr val="windowText" lastClr="000000"/>
                </a:solidFill>
              </a:rPr>
              <a:t>i</a:t>
            </a:r>
            <a:endParaRPr lang="id-ID" sz="2200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333AD8F-459E-4CF5-801F-0B81CBF5EF0C}"/>
              </a:ext>
            </a:extLst>
          </p:cNvPr>
          <p:cNvSpPr/>
          <p:nvPr/>
        </p:nvSpPr>
        <p:spPr>
          <a:xfrm>
            <a:off x="304800" y="1002089"/>
            <a:ext cx="5562600" cy="31393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i="1" dirty="0">
                <a:solidFill>
                  <a:srgbClr val="C00000"/>
                </a:solidFill>
              </a:rPr>
              <a:t>apa</a:t>
            </a:r>
            <a:r>
              <a:rPr lang="id-ID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d-ID" dirty="0">
                <a:solidFill>
                  <a:schemeClr val="bg2">
                    <a:lumMod val="25000"/>
                  </a:schemeClr>
                </a:solidFill>
              </a:rPr>
              <a:t>menunjukkan penjelasan mengenai suatu hal atau benda.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b="1" i="1" dirty="0">
                <a:solidFill>
                  <a:srgbClr val="C00000"/>
                </a:solidFill>
              </a:rPr>
              <a:t>siapa</a:t>
            </a:r>
            <a:r>
              <a:rPr lang="id-ID" dirty="0">
                <a:solidFill>
                  <a:schemeClr val="bg2">
                    <a:lumMod val="25000"/>
                  </a:schemeClr>
                </a:solidFill>
              </a:rPr>
              <a:t> menunjukkan nama orang, jabatan, atau pekerjaan.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b="1" i="1" dirty="0">
                <a:solidFill>
                  <a:srgbClr val="C00000"/>
                </a:solidFill>
              </a:rPr>
              <a:t>kapan</a:t>
            </a:r>
            <a:r>
              <a:rPr lang="id-ID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d-ID" dirty="0">
                <a:solidFill>
                  <a:schemeClr val="bg2">
                    <a:lumMod val="25000"/>
                  </a:schemeClr>
                </a:solidFill>
              </a:rPr>
              <a:t>menunjukkan penyebutan/penjelasan waktu.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b="1" i="1" dirty="0">
                <a:solidFill>
                  <a:srgbClr val="C00000"/>
                </a:solidFill>
              </a:rPr>
              <a:t>di mana</a:t>
            </a:r>
            <a:r>
              <a:rPr lang="id-ID" i="1" dirty="0">
                <a:solidFill>
                  <a:srgbClr val="C00000"/>
                </a:solidFill>
              </a:rPr>
              <a:t> </a:t>
            </a:r>
            <a:r>
              <a:rPr lang="id-ID" dirty="0">
                <a:solidFill>
                  <a:schemeClr val="bg2">
                    <a:lumMod val="25000"/>
                  </a:schemeClr>
                </a:solidFill>
              </a:rPr>
              <a:t>menunjukkan penyebutan tempat.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b="1" i="1" dirty="0">
                <a:solidFill>
                  <a:srgbClr val="C00000"/>
                </a:solidFill>
              </a:rPr>
              <a:t>mengapa</a:t>
            </a:r>
            <a:r>
              <a:rPr lang="id-ID" dirty="0">
                <a:solidFill>
                  <a:schemeClr val="bg2">
                    <a:lumMod val="25000"/>
                  </a:schemeClr>
                </a:solidFill>
              </a:rPr>
              <a:t> menunjukkan penyebutan alasan atau sebab.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b="1" i="1" dirty="0">
                <a:solidFill>
                  <a:srgbClr val="C00000"/>
                </a:solidFill>
              </a:rPr>
              <a:t>bagaimana</a:t>
            </a:r>
            <a:r>
              <a:rPr lang="id-ID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d-ID" dirty="0">
                <a:solidFill>
                  <a:schemeClr val="bg2">
                    <a:lumMod val="25000"/>
                  </a:schemeClr>
                </a:solidFill>
              </a:rPr>
              <a:t>menunjukkan keterangan cara atau proses, penjelasan ciri-ciri, atau karakter tokoh.</a:t>
            </a:r>
          </a:p>
        </p:txBody>
      </p:sp>
      <p:pic>
        <p:nvPicPr>
          <p:cNvPr id="6" name="Picture 2" descr="Z:\ILUSTRASI\TRANSIT JOB GAMBAR\Tematik 2H\subtema 1\1.23 nina bercerita.jpg">
            <a:extLst>
              <a:ext uri="{FF2B5EF4-FFF2-40B4-BE49-F238E27FC236}">
                <a16:creationId xmlns="" xmlns:a16="http://schemas.microsoft.com/office/drawing/2014/main" id="{FC3953FF-FB48-40B6-9E48-CF93BB9E6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7393"/>
            <a:ext cx="1905000" cy="368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EA999E-50D6-4D0E-9B7E-AF1BA83C0DC9}"/>
              </a:ext>
            </a:extLst>
          </p:cNvPr>
          <p:cNvSpPr txBox="1"/>
          <p:nvPr/>
        </p:nvSpPr>
        <p:spPr>
          <a:xfrm>
            <a:off x="990600" y="426019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59848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16" presetClass="entr" presetSubtype="21" fill="hold" grpId="0" nodeType="afterEffect" nodePh="1">
                                  <p:stCondLst>
                                    <p:cond delay="5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FE594E4-07CA-47CE-A543-1F0C9AEE5CA0}"/>
              </a:ext>
            </a:extLst>
          </p:cNvPr>
          <p:cNvSpPr/>
          <p:nvPr/>
        </p:nvSpPr>
        <p:spPr>
          <a:xfrm>
            <a:off x="2044177" y="413110"/>
            <a:ext cx="4572000" cy="4031873"/>
          </a:xfrm>
          <a:prstGeom prst="rect">
            <a:avLst/>
          </a:prstGeom>
          <a:ln>
            <a:solidFill>
              <a:schemeClr val="accent6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265113" algn="l"/>
              </a:tabLst>
            </a:pPr>
            <a:r>
              <a:rPr lang="id-ID" sz="1600" dirty="0"/>
              <a:t>	B</a:t>
            </a:r>
            <a:r>
              <a:rPr lang="en-US" sz="1600" dirty="0" err="1"/>
              <a:t>umi</a:t>
            </a:r>
            <a:r>
              <a:rPr lang="en-US" sz="1600" dirty="0"/>
              <a:t> yang </a:t>
            </a:r>
            <a:r>
              <a:rPr lang="en-US" sz="1600" dirty="0" err="1"/>
              <a:t>kita</a:t>
            </a:r>
            <a:r>
              <a:rPr lang="en-US" sz="1600" dirty="0"/>
              <a:t> </a:t>
            </a:r>
            <a:r>
              <a:rPr lang="en-US" sz="1600" dirty="0" err="1"/>
              <a:t>tinggali</a:t>
            </a:r>
            <a:r>
              <a:rPr lang="id-ID" sz="1600" dirty="0"/>
              <a:t> saat ini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id-ID" sz="1600" dirty="0"/>
              <a:t>kehilangan lebih dari 15 </a:t>
            </a:r>
            <a:r>
              <a:rPr lang="en-US" sz="1600" dirty="0"/>
              <a:t>m</a:t>
            </a:r>
            <a:r>
              <a:rPr lang="id-ID" sz="1600" dirty="0"/>
              <a:t>iliar pohon setiap tahun</a:t>
            </a:r>
            <a:r>
              <a:rPr lang="en-US" sz="1600" dirty="0" err="1"/>
              <a:t>nya</a:t>
            </a:r>
            <a:r>
              <a:rPr lang="en-US" sz="1600" dirty="0"/>
              <a:t>.</a:t>
            </a:r>
            <a:r>
              <a:rPr lang="id-ID" sz="1600" dirty="0"/>
              <a:t> </a:t>
            </a:r>
            <a:r>
              <a:rPr lang="en-US" sz="1600" dirty="0" err="1"/>
              <a:t>Berkurangnya</a:t>
            </a:r>
            <a:r>
              <a:rPr lang="en-US" sz="1600" dirty="0"/>
              <a:t> </a:t>
            </a:r>
            <a:r>
              <a:rPr lang="en-US" sz="1600" dirty="0" err="1"/>
              <a:t>pohon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tahunnya</a:t>
            </a:r>
            <a:endParaRPr lang="en-US" sz="1600" dirty="0"/>
          </a:p>
          <a:p>
            <a:pPr algn="just">
              <a:tabLst>
                <a:tab pos="265113" algn="l"/>
              </a:tabLst>
            </a:pPr>
            <a:r>
              <a:rPr lang="en-US" sz="1600" dirty="0" err="1">
                <a:solidFill>
                  <a:schemeClr val="tx1"/>
                </a:solidFill>
              </a:rPr>
              <a:t>karena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adanya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pihak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tidak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bertanggung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jawab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seperti</a:t>
            </a:r>
            <a:r>
              <a:rPr lang="id-ID" sz="1600" dirty="0">
                <a:solidFill>
                  <a:schemeClr val="tx1"/>
                </a:solidFill>
              </a:rPr>
              <a:t> penebangan pohon secara liar </a:t>
            </a:r>
            <a:r>
              <a:rPr lang="en-US" sz="1600" dirty="0">
                <a:solidFill>
                  <a:schemeClr val="tx1"/>
                </a:solidFill>
              </a:rPr>
              <a:t>dan</a:t>
            </a:r>
            <a:r>
              <a:rPr lang="id-ID" sz="1600" dirty="0">
                <a:solidFill>
                  <a:schemeClr val="tx1"/>
                </a:solidFill>
              </a:rPr>
              <a:t> pembakaran hutan. </a:t>
            </a:r>
            <a:endParaRPr lang="en-US" sz="1600" dirty="0">
              <a:solidFill>
                <a:schemeClr val="tx1"/>
              </a:solidFill>
            </a:endParaRPr>
          </a:p>
          <a:p>
            <a:pPr algn="just">
              <a:tabLst>
                <a:tab pos="265113" algn="l"/>
              </a:tabLst>
            </a:pPr>
            <a:r>
              <a:rPr lang="id-ID" sz="1600" dirty="0">
                <a:solidFill>
                  <a:schemeClr val="tx1"/>
                </a:solidFill>
              </a:rPr>
              <a:t>Padahal, keberadaan pohon-pohon sangat vital bagi </a:t>
            </a:r>
            <a:r>
              <a:rPr lang="en-US" sz="1600" dirty="0" err="1">
                <a:solidFill>
                  <a:schemeClr val="tx1"/>
                </a:solidFill>
              </a:rPr>
              <a:t>bumi</a:t>
            </a:r>
            <a:r>
              <a:rPr lang="id-ID" sz="1600" dirty="0">
                <a:solidFill>
                  <a:schemeClr val="tx1"/>
                </a:solidFill>
              </a:rPr>
              <a:t>. Kenyataan tersebut mendasari tema Hari Bumi 2016, </a:t>
            </a:r>
            <a:r>
              <a:rPr lang="id-ID" sz="1600" i="1" dirty="0">
                <a:solidFill>
                  <a:schemeClr val="tx1"/>
                </a:solidFill>
              </a:rPr>
              <a:t>“Trees for the Earth”</a:t>
            </a:r>
            <a:r>
              <a:rPr lang="id-ID" sz="1600" dirty="0">
                <a:solidFill>
                  <a:schemeClr val="tx1"/>
                </a:solidFill>
              </a:rPr>
              <a:t>. </a:t>
            </a:r>
            <a:endParaRPr lang="en-US" sz="1600" dirty="0">
              <a:solidFill>
                <a:schemeClr val="tx1"/>
              </a:solidFill>
            </a:endParaRPr>
          </a:p>
          <a:p>
            <a:pPr algn="just">
              <a:tabLst>
                <a:tab pos="265113" algn="l"/>
              </a:tabLst>
            </a:pPr>
            <a:r>
              <a:rPr lang="en-US" sz="1600" dirty="0" err="1">
                <a:solidFill>
                  <a:schemeClr val="tx1"/>
                </a:solidFill>
              </a:rPr>
              <a:t>Dengan</a:t>
            </a:r>
            <a:r>
              <a:rPr lang="en-US" sz="1600" dirty="0">
                <a:solidFill>
                  <a:schemeClr val="tx1"/>
                </a:solidFill>
              </a:rPr>
              <a:t>  </a:t>
            </a:r>
            <a:r>
              <a:rPr lang="en-US" sz="1600" dirty="0" err="1">
                <a:solidFill>
                  <a:schemeClr val="tx1"/>
                </a:solidFill>
              </a:rPr>
              <a:t>cara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menanam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pohon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tepat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kita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dapat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membantu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menangkal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hilangnya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spesies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serta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memberikan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peningkatan</a:t>
            </a:r>
            <a:r>
              <a:rPr lang="en-US" sz="1600" dirty="0">
                <a:solidFill>
                  <a:schemeClr val="tx1"/>
                </a:solidFill>
              </a:rPr>
              <a:t> habitat </a:t>
            </a:r>
            <a:r>
              <a:rPr lang="en-US" sz="1600" dirty="0" err="1">
                <a:solidFill>
                  <a:schemeClr val="tx1"/>
                </a:solidFill>
              </a:rPr>
              <a:t>bagi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satwa-satwa</a:t>
            </a:r>
            <a:r>
              <a:rPr lang="en-US" sz="1600" dirty="0">
                <a:solidFill>
                  <a:schemeClr val="tx1"/>
                </a:solidFill>
              </a:rPr>
              <a:t> di </a:t>
            </a:r>
            <a:r>
              <a:rPr lang="en-US" sz="1600" dirty="0" err="1">
                <a:solidFill>
                  <a:schemeClr val="tx1"/>
                </a:solidFill>
              </a:rPr>
              <a:t>hutan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lokal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id-ID" sz="1600" dirty="0">
              <a:solidFill>
                <a:schemeClr val="tx1"/>
              </a:solidFill>
            </a:endParaRPr>
          </a:p>
          <a:p>
            <a:pPr algn="just">
              <a:tabLst>
                <a:tab pos="265113" algn="l"/>
              </a:tabLst>
            </a:pPr>
            <a:r>
              <a:rPr lang="id-ID" sz="1600" dirty="0"/>
              <a:t>Kampanye kali ini menargetkan penanaman sebanyak 7,8 milyar pohon untuk </a:t>
            </a:r>
            <a:r>
              <a:rPr lang="en-US" sz="1600" dirty="0"/>
              <a:t>b</a:t>
            </a:r>
            <a:r>
              <a:rPr lang="id-ID" sz="1600" dirty="0"/>
              <a:t>umi hingga tahun 2020 mendatang. </a:t>
            </a:r>
            <a:endParaRPr lang="en-US" sz="1600" dirty="0"/>
          </a:p>
        </p:txBody>
      </p:sp>
      <p:sp>
        <p:nvSpPr>
          <p:cNvPr id="5" name="Rounded Rectangular Callout 9">
            <a:extLst>
              <a:ext uri="{FF2B5EF4-FFF2-40B4-BE49-F238E27FC236}">
                <a16:creationId xmlns="" xmlns:a16="http://schemas.microsoft.com/office/drawing/2014/main" id="{135500AA-D4F1-4FA5-B620-D6E2DC05D2E0}"/>
              </a:ext>
            </a:extLst>
          </p:cNvPr>
          <p:cNvSpPr/>
          <p:nvPr/>
        </p:nvSpPr>
        <p:spPr>
          <a:xfrm>
            <a:off x="47724" y="590550"/>
            <a:ext cx="1279708" cy="792088"/>
          </a:xfrm>
          <a:prstGeom prst="wedgeRoundRectCallout">
            <a:avLst>
              <a:gd name="adj1" fmla="val 103966"/>
              <a:gd name="adj2" fmla="val 4024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b="1" dirty="0"/>
              <a:t>Mengapa</a:t>
            </a:r>
            <a:r>
              <a:rPr lang="id-ID" sz="1200" dirty="0"/>
              <a:t> luas hutan berkurang?</a:t>
            </a:r>
          </a:p>
        </p:txBody>
      </p:sp>
      <p:sp>
        <p:nvSpPr>
          <p:cNvPr id="6" name="Rounded Rectangular Callout 10">
            <a:extLst>
              <a:ext uri="{FF2B5EF4-FFF2-40B4-BE49-F238E27FC236}">
                <a16:creationId xmlns="" xmlns:a16="http://schemas.microsoft.com/office/drawing/2014/main" id="{29D461CF-599E-41C2-A6C1-93D7A5BA4EF0}"/>
              </a:ext>
            </a:extLst>
          </p:cNvPr>
          <p:cNvSpPr/>
          <p:nvPr/>
        </p:nvSpPr>
        <p:spPr>
          <a:xfrm>
            <a:off x="60569" y="1853890"/>
            <a:ext cx="1279708" cy="769575"/>
          </a:xfrm>
          <a:prstGeom prst="wedgeRoundRectCallout">
            <a:avLst>
              <a:gd name="adj1" fmla="val 96581"/>
              <a:gd name="adj2" fmla="val 3642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b="1" dirty="0"/>
              <a:t>Apa</a:t>
            </a:r>
            <a:r>
              <a:rPr lang="id-ID" sz="1200" dirty="0"/>
              <a:t> tema hari bumi tahun 2016? </a:t>
            </a:r>
          </a:p>
        </p:txBody>
      </p:sp>
      <p:sp>
        <p:nvSpPr>
          <p:cNvPr id="7" name="Rounded Rectangular Callout 12">
            <a:extLst>
              <a:ext uri="{FF2B5EF4-FFF2-40B4-BE49-F238E27FC236}">
                <a16:creationId xmlns="" xmlns:a16="http://schemas.microsoft.com/office/drawing/2014/main" id="{B86AFC08-FB18-4E5B-A0D1-48E8D82307D6}"/>
              </a:ext>
            </a:extLst>
          </p:cNvPr>
          <p:cNvSpPr/>
          <p:nvPr/>
        </p:nvSpPr>
        <p:spPr>
          <a:xfrm>
            <a:off x="7514797" y="1878731"/>
            <a:ext cx="1441466" cy="1013551"/>
          </a:xfrm>
          <a:prstGeom prst="wedgeRoundRectCallout">
            <a:avLst>
              <a:gd name="adj1" fmla="val -102962"/>
              <a:gd name="adj2" fmla="val 4626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b="1" dirty="0"/>
              <a:t>Bagaimana</a:t>
            </a:r>
            <a:r>
              <a:rPr lang="id-ID" sz="1200" dirty="0"/>
              <a:t> cara melindungi lingkungan hutan?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956C8E1-BF39-42DE-819F-869D309781F1}"/>
              </a:ext>
            </a:extLst>
          </p:cNvPr>
          <p:cNvSpPr/>
          <p:nvPr/>
        </p:nvSpPr>
        <p:spPr>
          <a:xfrm>
            <a:off x="-12405" y="0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Bacalah</a:t>
            </a:r>
            <a:r>
              <a:rPr lang="id-ID" b="1" dirty="0">
                <a:solidFill>
                  <a:srgbClr val="00B050"/>
                </a:solidFill>
              </a:rPr>
              <a:t> teks berikut!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EAC5D1E1-5FBE-46A3-97D3-C2DD31CA6566}"/>
              </a:ext>
            </a:extLst>
          </p:cNvPr>
          <p:cNvSpPr/>
          <p:nvPr/>
        </p:nvSpPr>
        <p:spPr>
          <a:xfrm>
            <a:off x="2049553" y="1215406"/>
            <a:ext cx="4524980" cy="6722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65113" algn="l"/>
              </a:tabLs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C4AEE03C-9109-48CF-9A2F-AFBBE48A74CE}"/>
              </a:ext>
            </a:extLst>
          </p:cNvPr>
          <p:cNvSpPr/>
          <p:nvPr/>
        </p:nvSpPr>
        <p:spPr>
          <a:xfrm>
            <a:off x="2059358" y="1971040"/>
            <a:ext cx="4515175" cy="672299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65113" algn="l"/>
              </a:tabLs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6B49D186-4993-4B11-92B1-27469512F07F}"/>
              </a:ext>
            </a:extLst>
          </p:cNvPr>
          <p:cNvSpPr/>
          <p:nvPr/>
        </p:nvSpPr>
        <p:spPr>
          <a:xfrm>
            <a:off x="2072589" y="2667244"/>
            <a:ext cx="4515176" cy="9906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65113" algn="l"/>
              </a:tabLst>
            </a:pPr>
            <a:endParaRPr lang="id-ID" sz="1600" u="sng" dirty="0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2BAA9F2A-FEE4-442A-B098-4E1BEEFD5D13}"/>
              </a:ext>
            </a:extLst>
          </p:cNvPr>
          <p:cNvSpPr/>
          <p:nvPr/>
        </p:nvSpPr>
        <p:spPr>
          <a:xfrm>
            <a:off x="6900977" y="3752850"/>
            <a:ext cx="838200" cy="685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3C4011D3-2A8C-40A3-8E4C-892BECF0246A}"/>
              </a:ext>
            </a:extLst>
          </p:cNvPr>
          <p:cNvCxnSpPr/>
          <p:nvPr/>
        </p:nvCxnSpPr>
        <p:spPr>
          <a:xfrm>
            <a:off x="3581400" y="1657350"/>
            <a:ext cx="289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733D6652-0870-45F4-A258-BA7851E1C90C}"/>
              </a:ext>
            </a:extLst>
          </p:cNvPr>
          <p:cNvCxnSpPr/>
          <p:nvPr/>
        </p:nvCxnSpPr>
        <p:spPr>
          <a:xfrm>
            <a:off x="2133600" y="1887704"/>
            <a:ext cx="21784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185C03A-1B3C-46EC-A874-A923A89611C4}"/>
              </a:ext>
            </a:extLst>
          </p:cNvPr>
          <p:cNvCxnSpPr>
            <a:cxnSpLocks/>
          </p:cNvCxnSpPr>
          <p:nvPr/>
        </p:nvCxnSpPr>
        <p:spPr>
          <a:xfrm>
            <a:off x="3720355" y="2623465"/>
            <a:ext cx="17032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28DF1557-196C-4D27-AB9B-8B8B846C462A}"/>
              </a:ext>
            </a:extLst>
          </p:cNvPr>
          <p:cNvCxnSpPr>
            <a:cxnSpLocks/>
          </p:cNvCxnSpPr>
          <p:nvPr/>
        </p:nvCxnSpPr>
        <p:spPr>
          <a:xfrm>
            <a:off x="6172200" y="2876550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E3305F68-D89D-44CC-B006-F507B9424340}"/>
              </a:ext>
            </a:extLst>
          </p:cNvPr>
          <p:cNvCxnSpPr>
            <a:cxnSpLocks/>
          </p:cNvCxnSpPr>
          <p:nvPr/>
        </p:nvCxnSpPr>
        <p:spPr>
          <a:xfrm>
            <a:off x="2133600" y="3157155"/>
            <a:ext cx="4343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E7135A95-8DB1-4DE8-B1CF-EB7492E93F5B}"/>
              </a:ext>
            </a:extLst>
          </p:cNvPr>
          <p:cNvCxnSpPr/>
          <p:nvPr/>
        </p:nvCxnSpPr>
        <p:spPr>
          <a:xfrm>
            <a:off x="2133600" y="3409950"/>
            <a:ext cx="4343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571122D4-7FBA-4C5B-913A-C1696509CE7E}"/>
              </a:ext>
            </a:extLst>
          </p:cNvPr>
          <p:cNvCxnSpPr/>
          <p:nvPr/>
        </p:nvCxnSpPr>
        <p:spPr>
          <a:xfrm>
            <a:off x="2133600" y="3613443"/>
            <a:ext cx="241151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7A9FC2E-0FA4-40F5-BC74-6EC79CA16AC9}"/>
              </a:ext>
            </a:extLst>
          </p:cNvPr>
          <p:cNvSpPr/>
          <p:nvPr/>
        </p:nvSpPr>
        <p:spPr>
          <a:xfrm>
            <a:off x="6900977" y="4438650"/>
            <a:ext cx="419100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52822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50"/>
                            </p:stCondLst>
                            <p:childTnLst>
                              <p:par>
                                <p:cTn id="59" presetID="22" presetClass="entr" presetSubtype="4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3" grpId="0" animBg="1"/>
      <p:bldP spid="15" grpId="0" animBg="1"/>
      <p:bldP spid="16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1" name="Picture 10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7" name="Rounded Rectangle 16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3.2</a:t>
              </a:r>
            </a:p>
          </p:txBody>
        </p:sp>
      </p:grpSp>
      <p:pic>
        <p:nvPicPr>
          <p:cNvPr id="19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76200" y="752253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Aspek</a:t>
            </a:r>
            <a:r>
              <a:rPr lang="en-US" sz="2400" b="1" dirty="0"/>
              <a:t> </a:t>
            </a:r>
            <a:r>
              <a:rPr lang="en-US" sz="2400" b="1" dirty="0" err="1"/>
              <a:t>Informasi</a:t>
            </a:r>
            <a:r>
              <a:rPr lang="en-US" sz="2400" b="1" dirty="0"/>
              <a:t>  dan Kata Tanya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Teks</a:t>
            </a:r>
            <a:r>
              <a:rPr lang="en-US" sz="2400" b="1" dirty="0"/>
              <a:t> </a:t>
            </a:r>
            <a:endParaRPr lang="id-ID" sz="2400" dirty="0"/>
          </a:p>
        </p:txBody>
      </p:sp>
      <p:pic>
        <p:nvPicPr>
          <p:cNvPr id="13" name="Picture 2" descr="Y:\TRANSIT JOB GAMBAR\Tematik 4E\Subtema 1\2.5 anak berpikir.jpg">
            <a:extLst>
              <a:ext uri="{FF2B5EF4-FFF2-40B4-BE49-F238E27FC236}">
                <a16:creationId xmlns="" xmlns:a16="http://schemas.microsoft.com/office/drawing/2014/main" id="{5416A04F-FB40-4B65-8014-2A025A8F6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9331C"/>
              </a:clrFrom>
              <a:clrTo>
                <a:srgbClr val="89331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40" y="2283718"/>
            <a:ext cx="2942250" cy="269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2">
            <a:extLst>
              <a:ext uri="{FF2B5EF4-FFF2-40B4-BE49-F238E27FC236}">
                <a16:creationId xmlns="" xmlns:a16="http://schemas.microsoft.com/office/drawing/2014/main" id="{B05D4F67-03D1-4822-9A15-42944D0E1C03}"/>
              </a:ext>
            </a:extLst>
          </p:cNvPr>
          <p:cNvSpPr/>
          <p:nvPr/>
        </p:nvSpPr>
        <p:spPr>
          <a:xfrm>
            <a:off x="2843808" y="1254918"/>
            <a:ext cx="5616624" cy="31456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9688386-9F21-4BDB-89A3-8578F53F1118}"/>
              </a:ext>
            </a:extLst>
          </p:cNvPr>
          <p:cNvSpPr/>
          <p:nvPr/>
        </p:nvSpPr>
        <p:spPr>
          <a:xfrm>
            <a:off x="3203848" y="1683553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Ingat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kata </a:t>
            </a:r>
            <a:r>
              <a:rPr lang="en-US" dirty="0" err="1"/>
              <a:t>tanya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 Kita </a:t>
            </a:r>
            <a:r>
              <a:rPr lang="en-US" dirty="0" err="1"/>
              <a:t>menyebutnya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Adiksimba</a:t>
            </a:r>
            <a:r>
              <a:rPr lang="en-US" b="1" dirty="0">
                <a:solidFill>
                  <a:srgbClr val="C00000"/>
                </a:solidFill>
              </a:rPr>
              <a:t> (</a:t>
            </a:r>
            <a:r>
              <a:rPr lang="en-US" b="1" dirty="0" err="1">
                <a:solidFill>
                  <a:srgbClr val="C00000"/>
                </a:solidFill>
              </a:rPr>
              <a:t>Apa</a:t>
            </a:r>
            <a:r>
              <a:rPr lang="en-US" b="1" dirty="0">
                <a:solidFill>
                  <a:srgbClr val="C00000"/>
                </a:solidFill>
              </a:rPr>
              <a:t>, Di mana, Kapan, </a:t>
            </a:r>
            <a:r>
              <a:rPr lang="en-US" b="1" dirty="0" err="1">
                <a:solidFill>
                  <a:srgbClr val="C00000"/>
                </a:solidFill>
              </a:rPr>
              <a:t>Siapa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err="1">
                <a:solidFill>
                  <a:srgbClr val="C00000"/>
                </a:solidFill>
              </a:rPr>
              <a:t>Mengapa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err="1">
                <a:solidFill>
                  <a:srgbClr val="C00000"/>
                </a:solidFill>
              </a:rPr>
              <a:t>Bagaimana</a:t>
            </a:r>
            <a:r>
              <a:rPr lang="en-US" b="1" dirty="0">
                <a:solidFill>
                  <a:srgbClr val="C00000"/>
                </a:solidFill>
              </a:rPr>
              <a:t>)</a:t>
            </a:r>
            <a:r>
              <a:rPr lang="en-US" dirty="0">
                <a:solidFill>
                  <a:srgbClr val="C00000"/>
                </a:solidFill>
              </a:rPr>
              <a:t>.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9A64114-FB62-4492-9607-A5E7E77CEE01}"/>
              </a:ext>
            </a:extLst>
          </p:cNvPr>
          <p:cNvSpPr/>
          <p:nvPr/>
        </p:nvSpPr>
        <p:spPr>
          <a:xfrm>
            <a:off x="3235266" y="2986560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Inggris</a:t>
            </a:r>
            <a:r>
              <a:rPr lang="en-US" dirty="0"/>
              <a:t>, </a:t>
            </a:r>
            <a:r>
              <a:rPr lang="en-US" dirty="0" err="1"/>
              <a:t>aspek</a:t>
            </a:r>
            <a:r>
              <a:rPr lang="en-US" dirty="0"/>
              <a:t> kata </a:t>
            </a:r>
            <a:r>
              <a:rPr lang="en-US" dirty="0" err="1"/>
              <a:t>tanya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5W+1H (</a:t>
            </a:r>
            <a:r>
              <a:rPr lang="en-US" b="1" i="1" dirty="0">
                <a:solidFill>
                  <a:srgbClr val="C00000"/>
                </a:solidFill>
              </a:rPr>
              <a:t>What, Where, When, Who, Why, How</a:t>
            </a:r>
            <a:r>
              <a:rPr lang="en-US" b="1" dirty="0">
                <a:solidFill>
                  <a:srgbClr val="C00000"/>
                </a:solidFill>
              </a:rPr>
              <a:t>)</a:t>
            </a:r>
            <a:r>
              <a:rPr lang="en-US" dirty="0">
                <a:solidFill>
                  <a:srgbClr val="C00000"/>
                </a:solidFill>
              </a:rPr>
              <a:t>.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8221DEB-0C93-4498-89C9-0E93D409EFBC}"/>
              </a:ext>
            </a:extLst>
          </p:cNvPr>
          <p:cNvSpPr/>
          <p:nvPr/>
        </p:nvSpPr>
        <p:spPr>
          <a:xfrm>
            <a:off x="3352800" y="4594578"/>
            <a:ext cx="869244" cy="80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7090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5" grpId="0"/>
      <p:bldP spid="2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44C1F53-153A-4A01-8C77-BA24A29B2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918" y="1428750"/>
            <a:ext cx="4138082" cy="2083522"/>
          </a:xfrm>
          <a:prstGeom prst="rect">
            <a:avLst/>
          </a:prstGeom>
        </p:spPr>
      </p:pic>
      <p:pic>
        <p:nvPicPr>
          <p:cNvPr id="19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9688386-9F21-4BDB-89A3-8578F53F1118}"/>
              </a:ext>
            </a:extLst>
          </p:cNvPr>
          <p:cNvSpPr/>
          <p:nvPr/>
        </p:nvSpPr>
        <p:spPr>
          <a:xfrm>
            <a:off x="457200" y="1276350"/>
            <a:ext cx="4568456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b="1" dirty="0">
                <a:solidFill>
                  <a:srgbClr val="FF0000"/>
                </a:solidFill>
              </a:rPr>
              <a:t>Teks percakapan </a:t>
            </a:r>
            <a:r>
              <a:rPr lang="id-ID" dirty="0"/>
              <a:t>adalah teks yang berisi obrolan antara dua orang atau lebih dengan membahas suatu pokok pembicaraan.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3AC84F0-8F22-4D8D-8725-55D40731D7FA}"/>
              </a:ext>
            </a:extLst>
          </p:cNvPr>
          <p:cNvSpPr/>
          <p:nvPr/>
        </p:nvSpPr>
        <p:spPr>
          <a:xfrm>
            <a:off x="453656" y="2595577"/>
            <a:ext cx="45720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id-ID" dirty="0"/>
              <a:t>Cara menemukan informasi dari teks percakapan yaitu dengan mencatat pokok pembicaraannya.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E10F7BE-DB8D-4C9A-86E5-6DECE31DD0A9}"/>
              </a:ext>
            </a:extLst>
          </p:cNvPr>
          <p:cNvSpPr/>
          <p:nvPr/>
        </p:nvSpPr>
        <p:spPr>
          <a:xfrm>
            <a:off x="453656" y="3621998"/>
            <a:ext cx="45720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dirty="0" err="1"/>
              <a:t>Pokok-pokok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id-ID" dirty="0"/>
              <a:t>terdiri ata</a:t>
            </a:r>
            <a:r>
              <a:rPr lang="en-US" dirty="0"/>
              <a:t>s</a:t>
            </a:r>
            <a:r>
              <a:rPr lang="id-ID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id-ID" dirty="0"/>
              <a:t>dan </a:t>
            </a:r>
            <a:r>
              <a:rPr lang="en-US" dirty="0" err="1"/>
              <a:t>kejadian</a:t>
            </a:r>
            <a:r>
              <a:rPr lang="en-US" dirty="0"/>
              <a:t> yang </a:t>
            </a:r>
            <a:r>
              <a:rPr lang="en-US" dirty="0" err="1"/>
              <a:t>dibicarakan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percakapan</a:t>
            </a:r>
            <a:r>
              <a:rPr lang="en-US" dirty="0"/>
              <a:t>. </a:t>
            </a:r>
            <a:endParaRPr lang="id-ID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0ADE02B-B16A-491A-A404-DD4B18EE3AD6}"/>
              </a:ext>
            </a:extLst>
          </p:cNvPr>
          <p:cNvSpPr/>
          <p:nvPr/>
        </p:nvSpPr>
        <p:spPr>
          <a:xfrm>
            <a:off x="453656" y="511658"/>
            <a:ext cx="4572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Myriad Pro"/>
              </a:rPr>
              <a:t>Kita juga dapat menemukan informasi dari teks percakapan.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361989-CB2A-4827-B52D-5793E85FA34A}"/>
              </a:ext>
            </a:extLst>
          </p:cNvPr>
          <p:cNvSpPr/>
          <p:nvPr/>
        </p:nvSpPr>
        <p:spPr>
          <a:xfrm>
            <a:off x="5334000" y="3722069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03421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2" grpId="0" animBg="1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PROJECT 2017\TEMATIK\TEMATIK PENILAIAN COY\TEMATIK 4D\SUBTEMA 1\11A. Bu guru (FLIP).jpg">
            <a:extLst>
              <a:ext uri="{FF2B5EF4-FFF2-40B4-BE49-F238E27FC236}">
                <a16:creationId xmlns="" xmlns:a16="http://schemas.microsoft.com/office/drawing/2014/main" id="{ECDA83B3-47D8-46B8-B51A-2DB0E46CC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52930" y="499872"/>
            <a:ext cx="2057400" cy="414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9121401-F763-4949-ADDA-501E522471CE}"/>
              </a:ext>
            </a:extLst>
          </p:cNvPr>
          <p:cNvSpPr/>
          <p:nvPr/>
        </p:nvSpPr>
        <p:spPr>
          <a:xfrm>
            <a:off x="152400" y="915322"/>
            <a:ext cx="4766930" cy="286232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/>
              <a:t>Nina	: Kelas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kotor</a:t>
            </a:r>
            <a:r>
              <a:rPr lang="en-US" dirty="0"/>
              <a:t> dan </a:t>
            </a:r>
            <a:r>
              <a:rPr lang="id-ID" dirty="0"/>
              <a:t>	  </a:t>
            </a:r>
            <a:r>
              <a:rPr lang="en-US" dirty="0"/>
              <a:t>	 </a:t>
            </a:r>
            <a:r>
              <a:rPr lang="en-US" dirty="0" err="1"/>
              <a:t>ya</a:t>
            </a:r>
            <a:r>
              <a:rPr lang="en-US" dirty="0"/>
              <a:t>, </a:t>
            </a:r>
            <a:r>
              <a:rPr lang="en-US" dirty="0" err="1"/>
              <a:t>Lani</a:t>
            </a:r>
            <a:r>
              <a:rPr lang="en-US" dirty="0"/>
              <a:t>.</a:t>
            </a:r>
            <a:endParaRPr lang="id-ID" dirty="0"/>
          </a:p>
          <a:p>
            <a:r>
              <a:rPr lang="en-US" dirty="0" err="1"/>
              <a:t>Lani</a:t>
            </a:r>
            <a:r>
              <a:rPr lang="en-US" dirty="0"/>
              <a:t>	: </a:t>
            </a:r>
            <a:r>
              <a:rPr lang="en-US" dirty="0" err="1"/>
              <a:t>Benar</a:t>
            </a:r>
            <a:r>
              <a:rPr lang="en-US" dirty="0"/>
              <a:t>, Nina. Kelas yang </a:t>
            </a:r>
            <a:r>
              <a:rPr lang="en-US" dirty="0" err="1"/>
              <a:t>kotor</a:t>
            </a:r>
            <a:r>
              <a:rPr lang="en-US" dirty="0"/>
              <a:t> 	</a:t>
            </a:r>
            <a:r>
              <a:rPr lang="en-US" dirty="0" err="1"/>
              <a:t>tentu</a:t>
            </a:r>
            <a:r>
              <a:rPr lang="id-ID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nyaman</a:t>
            </a:r>
            <a:r>
              <a:rPr lang="en-US" dirty="0"/>
              <a:t> </a:t>
            </a:r>
            <a:r>
              <a:rPr lang="id-ID" dirty="0"/>
              <a:t>	   </a:t>
            </a:r>
            <a:r>
              <a:rPr lang="en-US" dirty="0"/>
              <a:t>	</a:t>
            </a:r>
            <a:r>
              <a:rPr lang="en-US" dirty="0" err="1"/>
              <a:t>belajar</a:t>
            </a:r>
            <a:r>
              <a:rPr lang="en-US" dirty="0"/>
              <a:t>.</a:t>
            </a:r>
            <a:endParaRPr lang="id-ID" dirty="0"/>
          </a:p>
          <a:p>
            <a:r>
              <a:rPr lang="en-US" dirty="0"/>
              <a:t>Nina	: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bersihkan</a:t>
            </a:r>
            <a:r>
              <a:rPr lang="en-US" dirty="0"/>
              <a:t> </a:t>
            </a:r>
            <a:r>
              <a:rPr lang="id-ID" dirty="0"/>
              <a:t>	   </a:t>
            </a:r>
            <a:r>
              <a:rPr lang="en-US" dirty="0"/>
              <a:t>	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?</a:t>
            </a:r>
            <a:endParaRPr lang="id-ID" dirty="0"/>
          </a:p>
          <a:p>
            <a:r>
              <a:rPr lang="en-US" dirty="0" err="1"/>
              <a:t>Lani</a:t>
            </a:r>
            <a:r>
              <a:rPr lang="en-US" dirty="0"/>
              <a:t>	: </a:t>
            </a:r>
            <a:r>
              <a:rPr lang="en-US" dirty="0" err="1"/>
              <a:t>Aku</a:t>
            </a:r>
            <a:r>
              <a:rPr lang="en-US" dirty="0"/>
              <a:t> </a:t>
            </a:r>
            <a:r>
              <a:rPr lang="en-US" dirty="0" err="1"/>
              <a:t>setuju</a:t>
            </a:r>
            <a:r>
              <a:rPr lang="en-US" dirty="0"/>
              <a:t>. Ayo,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ambil</a:t>
            </a:r>
            <a:r>
              <a:rPr lang="en-US" dirty="0"/>
              <a:t> </a:t>
            </a:r>
            <a:r>
              <a:rPr lang="en-US" dirty="0" err="1"/>
              <a:t>sapu</a:t>
            </a:r>
            <a:r>
              <a:rPr lang="en-US" dirty="0"/>
              <a:t> </a:t>
            </a:r>
            <a:r>
              <a:rPr lang="id-ID" dirty="0"/>
              <a:t>	  </a:t>
            </a:r>
            <a:r>
              <a:rPr lang="en-US" dirty="0"/>
              <a:t>	dan</a:t>
            </a:r>
            <a:r>
              <a:rPr lang="id-ID" dirty="0"/>
              <a:t> </a:t>
            </a:r>
            <a:r>
              <a:rPr lang="en-US" dirty="0" err="1"/>
              <a:t>kemoceng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!</a:t>
            </a:r>
            <a:endParaRPr lang="id-ID" dirty="0"/>
          </a:p>
          <a:p>
            <a:r>
              <a:rPr lang="en-US" dirty="0"/>
              <a:t>Nina	: Ayo</a:t>
            </a:r>
            <a:r>
              <a:rPr lang="id-ID" dirty="0"/>
              <a:t>, Lani.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A9C97AE-EB69-4B14-A409-C81F6AC60172}"/>
              </a:ext>
            </a:extLst>
          </p:cNvPr>
          <p:cNvSpPr/>
          <p:nvPr/>
        </p:nvSpPr>
        <p:spPr>
          <a:xfrm>
            <a:off x="152400" y="275508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Bacalah</a:t>
            </a:r>
            <a:r>
              <a:rPr lang="id-ID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percakapan</a:t>
            </a:r>
            <a:r>
              <a:rPr lang="id-ID" b="1" dirty="0">
                <a:solidFill>
                  <a:srgbClr val="00B050"/>
                </a:solidFill>
              </a:rPr>
              <a:t> berikut!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="" xmlns:a16="http://schemas.microsoft.com/office/drawing/2014/main" id="{9A7CAE9D-7C3B-4DAE-9FE7-75329001B06D}"/>
              </a:ext>
            </a:extLst>
          </p:cNvPr>
          <p:cNvSpPr/>
          <p:nvPr/>
        </p:nvSpPr>
        <p:spPr>
          <a:xfrm>
            <a:off x="5065528" y="57150"/>
            <a:ext cx="2743200" cy="1719003"/>
          </a:xfrm>
          <a:prstGeom prst="wedgeEllipseCallout">
            <a:avLst>
              <a:gd name="adj1" fmla="val 52811"/>
              <a:gd name="adj2" fmla="val 375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</a:rPr>
              <a:t>Pokok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pembicaraan</a:t>
            </a:r>
            <a:r>
              <a:rPr lang="en-US" sz="1400" dirty="0">
                <a:solidFill>
                  <a:schemeClr val="tx1"/>
                </a:solidFill>
              </a:rPr>
              <a:t> pada </a:t>
            </a:r>
            <a:r>
              <a:rPr lang="en-US" sz="1400" dirty="0" err="1">
                <a:solidFill>
                  <a:schemeClr val="tx1"/>
                </a:solidFill>
              </a:rPr>
              <a:t>teks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percakapan</a:t>
            </a:r>
            <a:r>
              <a:rPr lang="en-US" sz="1400" dirty="0">
                <a:solidFill>
                  <a:schemeClr val="tx1"/>
                </a:solidFill>
              </a:rPr>
              <a:t> di </a:t>
            </a:r>
            <a:r>
              <a:rPr lang="en-US" sz="1400" dirty="0" err="1">
                <a:solidFill>
                  <a:schemeClr val="tx1"/>
                </a:solidFill>
              </a:rPr>
              <a:t>atas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adalah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ajakan</a:t>
            </a:r>
            <a:r>
              <a:rPr lang="en-US" sz="1400" dirty="0">
                <a:solidFill>
                  <a:schemeClr val="tx1"/>
                </a:solidFill>
              </a:rPr>
              <a:t> Nina </a:t>
            </a:r>
            <a:r>
              <a:rPr lang="en-US" sz="1400" dirty="0" err="1">
                <a:solidFill>
                  <a:schemeClr val="tx1"/>
                </a:solidFill>
              </a:rPr>
              <a:t>kepada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Lani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untuk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membersihkan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kelas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bersama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11" name="Picture 2" descr="E:\ELISA\ERLANGGA LISA\2017\TEMPLATE PPT\SD Buping Tematik Terpadu K13N\SD Buping Tematik Terpadu K13N banner.png">
            <a:extLst>
              <a:ext uri="{FF2B5EF4-FFF2-40B4-BE49-F238E27FC236}">
                <a16:creationId xmlns="" xmlns:a16="http://schemas.microsoft.com/office/drawing/2014/main" id="{0E0ADD8F-4D0B-43C1-AE9E-32009BB6E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D172A9D-8881-4F05-B5DE-A018EABEF3D0}"/>
              </a:ext>
            </a:extLst>
          </p:cNvPr>
          <p:cNvSpPr/>
          <p:nvPr/>
        </p:nvSpPr>
        <p:spPr>
          <a:xfrm>
            <a:off x="5334000" y="3722069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23091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Berlin Sans F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720</Words>
  <Application>Microsoft Office PowerPoint</Application>
  <PresentationFormat>On-screen Show (16:9)</PresentationFormat>
  <Paragraphs>111</Paragraphs>
  <Slides>17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Putri Andini</dc:creator>
  <cp:lastModifiedBy>Regina Dian Novita</cp:lastModifiedBy>
  <cp:revision>168</cp:revision>
  <dcterms:created xsi:type="dcterms:W3CDTF">2016-06-25T05:09:46Z</dcterms:created>
  <dcterms:modified xsi:type="dcterms:W3CDTF">2018-05-17T02:09:53Z</dcterms:modified>
</cp:coreProperties>
</file>