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EDCA28-FA0C-4273-9041-D4083050D3F0}" type="datetimeFigureOut">
              <a:rPr lang="id-ID" smtClean="0"/>
              <a:t>31/10/2021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DFCC118-A6C4-41FF-97C2-6C330F37748E}" type="slidenum">
              <a:rPr lang="id-ID" smtClean="0"/>
              <a:t>‹#›</a:t>
            </a:fld>
            <a:endParaRPr lang="id-ID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DCA28-FA0C-4273-9041-D4083050D3F0}" type="datetimeFigureOut">
              <a:rPr lang="id-ID" smtClean="0"/>
              <a:t>31/10/2021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CC118-A6C4-41FF-97C2-6C330F37748E}" type="slidenum">
              <a:rPr lang="id-ID" smtClean="0"/>
              <a:t>‹#›</a:t>
            </a:fld>
            <a:endParaRPr lang="id-ID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DCA28-FA0C-4273-9041-D4083050D3F0}" type="datetimeFigureOut">
              <a:rPr lang="id-ID" smtClean="0"/>
              <a:t>31/10/2021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CC118-A6C4-41FF-97C2-6C330F37748E}" type="slidenum">
              <a:rPr lang="id-ID" smtClean="0"/>
              <a:t>‹#›</a:t>
            </a:fld>
            <a:endParaRPr lang="id-ID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DCA28-FA0C-4273-9041-D4083050D3F0}" type="datetimeFigureOut">
              <a:rPr lang="id-ID" smtClean="0"/>
              <a:t>31/10/2021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CC118-A6C4-41FF-97C2-6C330F37748E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DCA28-FA0C-4273-9041-D4083050D3F0}" type="datetimeFigureOut">
              <a:rPr lang="id-ID" smtClean="0"/>
              <a:t>31/10/2021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CC118-A6C4-41FF-97C2-6C330F37748E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DCA28-FA0C-4273-9041-D4083050D3F0}" type="datetimeFigureOut">
              <a:rPr lang="id-ID" smtClean="0"/>
              <a:t>31/10/2021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CC118-A6C4-41FF-97C2-6C330F37748E}" type="slidenum">
              <a:rPr lang="id-ID" smtClean="0"/>
              <a:t>‹#›</a:t>
            </a:fld>
            <a:endParaRPr lang="id-ID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DCA28-FA0C-4273-9041-D4083050D3F0}" type="datetimeFigureOut">
              <a:rPr lang="id-ID" smtClean="0"/>
              <a:t>31/10/2021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CC118-A6C4-41FF-97C2-6C330F37748E}" type="slidenum">
              <a:rPr lang="id-ID" smtClean="0"/>
              <a:t>‹#›</a:t>
            </a:fld>
            <a:endParaRPr lang="id-ID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DCA28-FA0C-4273-9041-D4083050D3F0}" type="datetimeFigureOut">
              <a:rPr lang="id-ID" smtClean="0"/>
              <a:t>31/10/2021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CC118-A6C4-41FF-97C2-6C330F37748E}" type="slidenum">
              <a:rPr lang="id-ID" smtClean="0"/>
              <a:t>‹#›</a:t>
            </a:fld>
            <a:endParaRPr lang="id-ID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DCA28-FA0C-4273-9041-D4083050D3F0}" type="datetimeFigureOut">
              <a:rPr lang="id-ID" smtClean="0"/>
              <a:t>31/10/2021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CC118-A6C4-41FF-97C2-6C330F37748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DCA28-FA0C-4273-9041-D4083050D3F0}" type="datetimeFigureOut">
              <a:rPr lang="id-ID" smtClean="0"/>
              <a:t>31/10/2021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CC118-A6C4-41FF-97C2-6C330F37748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DCA28-FA0C-4273-9041-D4083050D3F0}" type="datetimeFigureOut">
              <a:rPr lang="id-ID" smtClean="0"/>
              <a:t>31/10/2021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CC118-A6C4-41FF-97C2-6C330F37748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3EDCA28-FA0C-4273-9041-D4083050D3F0}" type="datetimeFigureOut">
              <a:rPr lang="id-ID" smtClean="0"/>
              <a:t>31/10/2021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DFCC118-A6C4-41FF-97C2-6C330F37748E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SBdP Tema 6 Subtema 1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d-ID" sz="3200" dirty="0" smtClean="0"/>
              <a:t>KD 3.2 &amp; 4.2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2544773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d-ID" dirty="0"/>
              <a:t>Untuk menyanyi sesuai panjang pendek nada, kita perlu mengetahui ketukan.</a:t>
            </a:r>
          </a:p>
          <a:p>
            <a:pPr algn="just"/>
            <a:r>
              <a:rPr lang="id-ID" dirty="0" smtClean="0"/>
              <a:t>Ketukan adalah lamanya suatu nada dinyanyikan atau dibunyikan.</a:t>
            </a:r>
          </a:p>
          <a:p>
            <a:pPr algn="just"/>
            <a:r>
              <a:rPr lang="id-ID" dirty="0" smtClean="0"/>
              <a:t>Untuk mengitung nilai ketukan sebuah nada digunakan satuan ketuk.</a:t>
            </a:r>
          </a:p>
          <a:p>
            <a:pPr algn="just"/>
            <a:r>
              <a:rPr lang="id-ID" dirty="0" smtClean="0"/>
              <a:t>Dengan mengetahui ketukan suatu nada kita dapat menentukan lamanya suatu nada tersebut dibunyikan atau dinyanyikan.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3200" dirty="0" smtClean="0"/>
              <a:t>Menyanyi Sesuai Panjang Pendek Nada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2780872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d-ID" dirty="0" smtClean="0"/>
              <a:t> / </a:t>
            </a:r>
            <a:r>
              <a:rPr lang="id-ID" dirty="0"/>
              <a:t>5 . . . / 7 . . 1 / 2 . 2 . </a:t>
            </a:r>
            <a:r>
              <a:rPr lang="id-ID" dirty="0" smtClean="0"/>
              <a:t>/</a:t>
            </a:r>
          </a:p>
          <a:p>
            <a:pPr algn="just"/>
            <a:r>
              <a:rPr lang="id-ID" dirty="0" smtClean="0"/>
              <a:t>Nada sol (5) memiliki 4 ketuk, </a:t>
            </a:r>
            <a:r>
              <a:rPr lang="id-ID" dirty="0" smtClean="0"/>
              <a:t>dinyanyikan atau dibunyikan selama 4 ketukan.</a:t>
            </a:r>
          </a:p>
          <a:p>
            <a:pPr algn="just"/>
            <a:r>
              <a:rPr lang="id-ID" dirty="0"/>
              <a:t>Nada </a:t>
            </a:r>
            <a:r>
              <a:rPr lang="id-ID" dirty="0" smtClean="0"/>
              <a:t>si (7) </a:t>
            </a:r>
            <a:r>
              <a:rPr lang="id-ID" dirty="0"/>
              <a:t>memiliki </a:t>
            </a:r>
            <a:r>
              <a:rPr lang="id-ID" dirty="0" smtClean="0"/>
              <a:t>3 </a:t>
            </a:r>
            <a:r>
              <a:rPr lang="id-ID" dirty="0"/>
              <a:t>ketuk, dinyanyikan atau dibunyikan selama </a:t>
            </a:r>
            <a:r>
              <a:rPr lang="id-ID" dirty="0" smtClean="0"/>
              <a:t>3 </a:t>
            </a:r>
            <a:r>
              <a:rPr lang="id-ID" dirty="0"/>
              <a:t>ketukan</a:t>
            </a:r>
            <a:r>
              <a:rPr lang="id-ID" dirty="0" smtClean="0"/>
              <a:t>.</a:t>
            </a:r>
          </a:p>
          <a:p>
            <a:pPr algn="just"/>
            <a:r>
              <a:rPr lang="id-ID" dirty="0"/>
              <a:t>Nada </a:t>
            </a:r>
            <a:r>
              <a:rPr lang="id-ID" dirty="0" smtClean="0"/>
              <a:t>do (1) </a:t>
            </a:r>
            <a:r>
              <a:rPr lang="id-ID" dirty="0"/>
              <a:t>memiliki </a:t>
            </a:r>
            <a:r>
              <a:rPr lang="id-ID" dirty="0" smtClean="0"/>
              <a:t>1 </a:t>
            </a:r>
            <a:r>
              <a:rPr lang="id-ID" dirty="0"/>
              <a:t>ketuk, dinyanyikan atau dibunyikan selama </a:t>
            </a:r>
            <a:r>
              <a:rPr lang="id-ID" dirty="0" smtClean="0"/>
              <a:t>1 </a:t>
            </a:r>
            <a:r>
              <a:rPr lang="id-ID" dirty="0"/>
              <a:t>ketukan</a:t>
            </a:r>
            <a:r>
              <a:rPr lang="id-ID" dirty="0" smtClean="0"/>
              <a:t>.</a:t>
            </a:r>
          </a:p>
          <a:p>
            <a:pPr algn="just"/>
            <a:r>
              <a:rPr lang="id-ID" dirty="0"/>
              <a:t>Nada </a:t>
            </a:r>
            <a:r>
              <a:rPr lang="id-ID" dirty="0" smtClean="0"/>
              <a:t>re (2) </a:t>
            </a:r>
            <a:r>
              <a:rPr lang="id-ID" dirty="0"/>
              <a:t>memiliki </a:t>
            </a:r>
            <a:r>
              <a:rPr lang="id-ID" dirty="0" smtClean="0"/>
              <a:t>2 </a:t>
            </a:r>
            <a:r>
              <a:rPr lang="id-ID" dirty="0"/>
              <a:t>ketuk, dinyanyikan atau dibunyikan selama </a:t>
            </a:r>
            <a:r>
              <a:rPr lang="id-ID" dirty="0" smtClean="0"/>
              <a:t>2 </a:t>
            </a:r>
            <a:r>
              <a:rPr lang="id-ID" dirty="0"/>
              <a:t>ketukan.</a:t>
            </a:r>
            <a:br>
              <a:rPr lang="id-ID" dirty="0"/>
            </a:b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d-ID" sz="3200" dirty="0" smtClean="0"/>
              <a:t>Perhatikan melodi berikut!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245893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  </a:t>
            </a:r>
            <a:r>
              <a:rPr lang="id-ID" dirty="0"/>
              <a:t>/ 5 . . . / 7 . . 1 / 2 . 2 . /</a:t>
            </a:r>
          </a:p>
          <a:p>
            <a:r>
              <a:rPr lang="id-ID" dirty="0"/>
              <a:t>Bunyi yang panjang dapat dibantu dengan lambang </a:t>
            </a:r>
            <a:r>
              <a:rPr lang="id-ID" b="1" dirty="0"/>
              <a:t>legatura, </a:t>
            </a:r>
            <a:r>
              <a:rPr lang="id-ID" dirty="0"/>
              <a:t>berbentuk garis lengkung</a:t>
            </a:r>
          </a:p>
          <a:p>
            <a:pPr marL="442913" indent="0">
              <a:buNone/>
            </a:pPr>
            <a:r>
              <a:rPr lang="id-ID" dirty="0"/>
              <a:t/>
            </a:r>
            <a:br>
              <a:rPr lang="id-ID" dirty="0"/>
            </a:br>
            <a:r>
              <a:rPr lang="id-ID" dirty="0"/>
              <a:t>/ 5 . . . /</a:t>
            </a:r>
          </a:p>
          <a:p>
            <a:pPr marL="0" indent="0">
              <a:buNone/>
            </a:pPr>
            <a:r>
              <a:rPr lang="id-ID" dirty="0"/>
              <a:t> </a:t>
            </a:r>
            <a:br>
              <a:rPr lang="id-ID" dirty="0"/>
            </a:b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d-ID" sz="3200" dirty="0" smtClean="0"/>
              <a:t>Perhatikan melodi berikut!</a:t>
            </a:r>
            <a:endParaRPr lang="id-ID" sz="3200" dirty="0"/>
          </a:p>
        </p:txBody>
      </p:sp>
      <p:sp>
        <p:nvSpPr>
          <p:cNvPr id="6" name="Arc 5"/>
          <p:cNvSpPr/>
          <p:nvPr/>
        </p:nvSpPr>
        <p:spPr>
          <a:xfrm rot="7381106">
            <a:off x="1505033" y="4043402"/>
            <a:ext cx="432048" cy="648072"/>
          </a:xfrm>
          <a:prstGeom prst="arc">
            <a:avLst>
              <a:gd name="adj1" fmla="val 15622907"/>
              <a:gd name="adj2" fmla="val 111140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9456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d-ID" dirty="0" smtClean="0"/>
              <a:t>Tempo </a:t>
            </a:r>
            <a:r>
              <a:rPr lang="id-ID" dirty="0"/>
              <a:t>adalah cepat atau lambatnya lagu dinyanyikan.</a:t>
            </a:r>
          </a:p>
          <a:p>
            <a:pPr algn="just"/>
            <a:r>
              <a:rPr lang="id-ID" dirty="0"/>
              <a:t>Tanda tempo dalam lagu biasanya di bagian atas sebelah kiri.</a:t>
            </a:r>
          </a:p>
          <a:p>
            <a:pPr algn="just"/>
            <a:r>
              <a:rPr lang="id-ID" dirty="0"/>
              <a:t>Tinggi dan rendah nada dapat diketahui saat kita menyanyikan lagu. Ada nada tinggi dan nada rendah. </a:t>
            </a:r>
          </a:p>
          <a:p>
            <a:pPr marL="0" indent="0">
              <a:buNone/>
            </a:pPr>
            <a:r>
              <a:rPr lang="id-ID" dirty="0"/>
              <a:t/>
            </a:r>
            <a:br>
              <a:rPr lang="id-ID" dirty="0"/>
            </a:br>
            <a:r>
              <a:rPr lang="id-ID" dirty="0"/>
              <a:t/>
            </a:r>
            <a:br>
              <a:rPr lang="id-ID" dirty="0"/>
            </a:b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3600" dirty="0" smtClean="0"/>
              <a:t>Menjelaskan Tempo dan Tinggi Rendah Nada</a:t>
            </a:r>
            <a:endParaRPr lang="id-ID" sz="3600" dirty="0"/>
          </a:p>
        </p:txBody>
      </p:sp>
    </p:spTree>
    <p:extLst>
      <p:ext uri="{BB962C8B-B14F-4D97-AF65-F5344CB8AC3E}">
        <p14:creationId xmlns:p14="http://schemas.microsoft.com/office/powerpoint/2010/main" val="4282450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2204864"/>
            <a:ext cx="7747000" cy="3888432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3200" dirty="0" smtClean="0"/>
              <a:t>Perhatikan penggalan Lagu berikut!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222382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060848"/>
            <a:ext cx="8193233" cy="4896544"/>
          </a:xfrm>
        </p:spPr>
        <p:txBody>
          <a:bodyPr>
            <a:noAutofit/>
          </a:bodyPr>
          <a:lstStyle/>
          <a:p>
            <a:pPr algn="just" fontAlgn="base"/>
            <a:r>
              <a:rPr lang="id-ID" sz="2000" dirty="0"/>
              <a:t>Tempo cepat disebut </a:t>
            </a:r>
            <a:r>
              <a:rPr lang="id-ID" sz="2000" b="1" dirty="0"/>
              <a:t>allegro</a:t>
            </a:r>
            <a:endParaRPr lang="id-ID" sz="2000" dirty="0"/>
          </a:p>
          <a:p>
            <a:pPr marL="354013" indent="0" algn="just">
              <a:buNone/>
            </a:pPr>
            <a:r>
              <a:rPr lang="id-ID" sz="2000" dirty="0"/>
              <a:t>Contoh lagu: Indonesia Tetap Merdeka, Cublak-Cublak Suweng</a:t>
            </a:r>
          </a:p>
          <a:p>
            <a:pPr algn="just" fontAlgn="base"/>
            <a:r>
              <a:rPr lang="fr-FR" sz="2000" dirty="0"/>
              <a:t>Tempo </a:t>
            </a:r>
            <a:r>
              <a:rPr lang="fr-FR" sz="2000" dirty="0" err="1"/>
              <a:t>lambat</a:t>
            </a:r>
            <a:r>
              <a:rPr lang="fr-FR" sz="2000" dirty="0"/>
              <a:t> </a:t>
            </a:r>
            <a:r>
              <a:rPr lang="fr-FR" sz="2000" dirty="0" err="1"/>
              <a:t>disebut</a:t>
            </a:r>
            <a:r>
              <a:rPr lang="fr-FR" sz="2000" dirty="0"/>
              <a:t> </a:t>
            </a:r>
            <a:r>
              <a:rPr lang="fr-FR" sz="2000" b="1" dirty="0"/>
              <a:t>andante</a:t>
            </a:r>
            <a:endParaRPr lang="fr-FR" sz="2000" dirty="0"/>
          </a:p>
          <a:p>
            <a:pPr marL="354013" indent="0" algn="just">
              <a:buNone/>
            </a:pPr>
            <a:r>
              <a:rPr lang="fr-FR" sz="2000" dirty="0" err="1"/>
              <a:t>Contoh</a:t>
            </a:r>
            <a:r>
              <a:rPr lang="fr-FR" sz="2000" dirty="0"/>
              <a:t> </a:t>
            </a:r>
            <a:r>
              <a:rPr lang="fr-FR" sz="2000" dirty="0" err="1"/>
              <a:t>lagu</a:t>
            </a:r>
            <a:r>
              <a:rPr lang="fr-FR" sz="2000" dirty="0"/>
              <a:t>: </a:t>
            </a:r>
            <a:r>
              <a:rPr lang="fr-FR" sz="2000" dirty="0" err="1"/>
              <a:t>Nyiur</a:t>
            </a:r>
            <a:r>
              <a:rPr lang="fr-FR" sz="2000" dirty="0"/>
              <a:t> </a:t>
            </a:r>
            <a:r>
              <a:rPr lang="fr-FR" sz="2000" dirty="0" err="1"/>
              <a:t>Hijau</a:t>
            </a:r>
            <a:r>
              <a:rPr lang="fr-FR" sz="2000" dirty="0"/>
              <a:t>, </a:t>
            </a:r>
            <a:r>
              <a:rPr lang="fr-FR" sz="2000" dirty="0" err="1"/>
              <a:t>Butet</a:t>
            </a:r>
            <a:endParaRPr lang="fr-FR" sz="2000" dirty="0"/>
          </a:p>
          <a:p>
            <a:pPr algn="just" fontAlgn="base"/>
            <a:r>
              <a:rPr lang="id-ID" sz="2000" dirty="0" smtClean="0"/>
              <a:t>Tempo </a:t>
            </a:r>
            <a:r>
              <a:rPr lang="id-ID" sz="2000" dirty="0"/>
              <a:t>sangat lambat disebut </a:t>
            </a:r>
            <a:r>
              <a:rPr lang="id-ID" sz="2000" b="1" dirty="0"/>
              <a:t>grave (dibaca: greif)</a:t>
            </a:r>
            <a:endParaRPr lang="id-ID" sz="2000" dirty="0"/>
          </a:p>
          <a:p>
            <a:pPr marL="354013" indent="0" algn="just">
              <a:buNone/>
            </a:pPr>
            <a:r>
              <a:rPr lang="id-ID" sz="2000" dirty="0"/>
              <a:t>Contoh lagu: Bagimu Negeri</a:t>
            </a:r>
          </a:p>
          <a:p>
            <a:pPr algn="just" fontAlgn="base"/>
            <a:r>
              <a:rPr lang="id-ID" sz="2000" dirty="0"/>
              <a:t>Tempo sedang disebut </a:t>
            </a:r>
            <a:r>
              <a:rPr lang="id-ID" sz="2000" b="1" dirty="0"/>
              <a:t>moderato</a:t>
            </a:r>
            <a:endParaRPr lang="id-ID" sz="2000" dirty="0"/>
          </a:p>
          <a:p>
            <a:pPr marL="354013" indent="0" algn="just">
              <a:buNone/>
            </a:pPr>
            <a:r>
              <a:rPr lang="id-ID" sz="2000" dirty="0"/>
              <a:t>Contoh lagu: Desaku yang Kucinta, Tanah Airku, Soleram</a:t>
            </a:r>
          </a:p>
          <a:p>
            <a:pPr algn="just" fontAlgn="base"/>
            <a:r>
              <a:rPr lang="id-ID" sz="2000" dirty="0"/>
              <a:t>Tempo seperti orang berbaris disebut </a:t>
            </a:r>
            <a:r>
              <a:rPr lang="id-ID" sz="2000" b="1" dirty="0"/>
              <a:t>di </a:t>
            </a:r>
            <a:r>
              <a:rPr lang="id-ID" sz="2000" b="1" dirty="0" smtClean="0"/>
              <a:t>marcia</a:t>
            </a:r>
            <a:endParaRPr lang="id-ID" sz="2000" dirty="0"/>
          </a:p>
          <a:p>
            <a:pPr marL="354013" indent="0" algn="just" fontAlgn="base">
              <a:buNone/>
            </a:pPr>
            <a:r>
              <a:rPr lang="id-ID" sz="2000" dirty="0" smtClean="0"/>
              <a:t>Contoh lagu : Berkibarlah Benderaku, Indonesia Raya, Merah Putih, Maju Tak Gentar.</a:t>
            </a:r>
            <a:r>
              <a:rPr lang="id-ID" sz="2000" dirty="0"/>
              <a:t/>
            </a:r>
            <a:br>
              <a:rPr lang="id-ID" sz="2000" dirty="0"/>
            </a:br>
            <a:endParaRPr lang="id-ID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8490" y="836712"/>
            <a:ext cx="7756263" cy="792088"/>
          </a:xfrm>
        </p:spPr>
        <p:txBody>
          <a:bodyPr/>
          <a:lstStyle/>
          <a:p>
            <a:r>
              <a:rPr lang="id-ID" sz="2400" dirty="0" smtClean="0"/>
              <a:t>Berikut adalah beberapa macam-macam tempo dalam lagu 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149013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609653"/>
          </a:xfrm>
        </p:spPr>
        <p:txBody>
          <a:bodyPr>
            <a:normAutofit/>
          </a:bodyPr>
          <a:lstStyle/>
          <a:p>
            <a:pPr algn="just"/>
            <a:r>
              <a:rPr lang="es-ES" dirty="0"/>
              <a:t>Pada </a:t>
            </a:r>
            <a:r>
              <a:rPr lang="es-ES" dirty="0" err="1"/>
              <a:t>pembelajaran</a:t>
            </a:r>
            <a:r>
              <a:rPr lang="es-ES" dirty="0"/>
              <a:t> </a:t>
            </a:r>
            <a:r>
              <a:rPr lang="es-ES" dirty="0" err="1"/>
              <a:t>sebelumnya</a:t>
            </a:r>
            <a:r>
              <a:rPr lang="es-ES" dirty="0"/>
              <a:t>, </a:t>
            </a:r>
            <a:r>
              <a:rPr lang="es-ES" dirty="0" err="1"/>
              <a:t>kita</a:t>
            </a:r>
            <a:r>
              <a:rPr lang="es-ES" dirty="0"/>
              <a:t> </a:t>
            </a:r>
            <a:r>
              <a:rPr lang="es-ES" dirty="0" err="1"/>
              <a:t>telah</a:t>
            </a:r>
            <a:r>
              <a:rPr lang="es-ES" dirty="0"/>
              <a:t> </a:t>
            </a:r>
            <a:r>
              <a:rPr lang="es-ES" dirty="0" err="1"/>
              <a:t>mempelajari</a:t>
            </a:r>
            <a:r>
              <a:rPr lang="es-ES" dirty="0"/>
              <a:t> tempo dan </a:t>
            </a:r>
            <a:r>
              <a:rPr lang="es-ES" dirty="0" err="1"/>
              <a:t>tinggi</a:t>
            </a:r>
            <a:r>
              <a:rPr lang="es-ES" dirty="0"/>
              <a:t> </a:t>
            </a:r>
            <a:r>
              <a:rPr lang="es-ES" dirty="0" err="1"/>
              <a:t>rendah</a:t>
            </a:r>
            <a:r>
              <a:rPr lang="es-ES" dirty="0"/>
              <a:t> nada.</a:t>
            </a:r>
          </a:p>
          <a:p>
            <a:pPr algn="just"/>
            <a:r>
              <a:rPr lang="id-ID" dirty="0"/>
              <a:t>Jika lagu dinyanyikan sesuai tempo dan tinggi rendah nada, maka lagu akan terdengar merdu.</a:t>
            </a:r>
          </a:p>
          <a:p>
            <a:pPr algn="just"/>
            <a:r>
              <a:rPr lang="id-ID" dirty="0"/>
              <a:t>Coba nyanyikan lagu berikut sesuai tempo dan tinggi rendah nada yang tepat!</a:t>
            </a:r>
          </a:p>
          <a:p>
            <a:pPr marL="0" indent="0">
              <a:buNone/>
            </a:pPr>
            <a:r>
              <a:rPr lang="id-ID" dirty="0"/>
              <a:t/>
            </a:r>
            <a:br>
              <a:rPr lang="id-ID" dirty="0"/>
            </a:br>
            <a:r>
              <a:rPr lang="id-ID" dirty="0"/>
              <a:t/>
            </a:r>
            <a:br>
              <a:rPr lang="id-ID" dirty="0"/>
            </a:br>
            <a:r>
              <a:rPr lang="es-ES" dirty="0"/>
              <a:t/>
            </a:r>
            <a:br>
              <a:rPr lang="es-ES" dirty="0"/>
            </a:b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2800" dirty="0" smtClean="0"/>
              <a:t>Menyanyikan Lagu Sesuai Tempo dan Tinggi Rendah Nada</a:t>
            </a:r>
            <a:endParaRPr lang="id-ID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739993"/>
              </p:ext>
            </p:extLst>
          </p:nvPr>
        </p:nvGraphicFramePr>
        <p:xfrm>
          <a:off x="698500" y="4865448"/>
          <a:ext cx="7747000" cy="1587888"/>
        </p:xfrm>
        <a:graphic>
          <a:graphicData uri="http://schemas.openxmlformats.org/drawingml/2006/table">
            <a:tbl>
              <a:tblPr/>
              <a:tblGrid>
                <a:gridCol w="573852"/>
                <a:gridCol w="2869259"/>
                <a:gridCol w="2367139"/>
                <a:gridCol w="1936750"/>
              </a:tblGrid>
              <a:tr h="529296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No.</a:t>
                      </a:r>
                      <a:endParaRPr lang="id-ID" sz="1700" dirty="0">
                        <a:effectLst/>
                      </a:endParaRPr>
                    </a:p>
                  </a:txBody>
                  <a:tcPr marL="89664" marR="89664" marT="44832" marB="44832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7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Lagu</a:t>
                      </a:r>
                      <a:endParaRPr lang="id-ID" sz="1700">
                        <a:effectLst/>
                      </a:endParaRPr>
                    </a:p>
                  </a:txBody>
                  <a:tcPr marL="89664" marR="89664" marT="44832" marB="44832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7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Pencipta</a:t>
                      </a:r>
                      <a:endParaRPr lang="id-ID" sz="1700">
                        <a:effectLst/>
                      </a:endParaRPr>
                    </a:p>
                  </a:txBody>
                  <a:tcPr marL="89664" marR="89664" marT="44832" marB="44832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7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Tempo</a:t>
                      </a:r>
                      <a:endParaRPr lang="id-ID" sz="1700">
                        <a:effectLst/>
                      </a:endParaRPr>
                    </a:p>
                  </a:txBody>
                  <a:tcPr marL="89664" marR="89664" marT="44832" marB="44832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</a:tr>
              <a:tr h="529296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id-ID" sz="1700">
                        <a:effectLst/>
                      </a:endParaRPr>
                    </a:p>
                  </a:txBody>
                  <a:tcPr marL="89664" marR="89664" marT="44832" marB="44832" anchor="ctr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E2EA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Bangun Pemudi Pemuda</a:t>
                      </a:r>
                      <a:endParaRPr lang="id-ID" sz="1700">
                        <a:effectLst/>
                      </a:endParaRPr>
                    </a:p>
                  </a:txBody>
                  <a:tcPr marL="89664" marR="89664" marT="44832" marB="44832" anchor="ctr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E2EA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Simanjuntak</a:t>
                      </a:r>
                    </a:p>
                  </a:txBody>
                  <a:tcPr marL="89664" marR="89664" marT="44832" marB="44832" anchor="ctr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E2EA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 Marcia</a:t>
                      </a:r>
                      <a:endParaRPr lang="id-ID" sz="1700">
                        <a:effectLst/>
                      </a:endParaRPr>
                    </a:p>
                  </a:txBody>
                  <a:tcPr marL="89664" marR="89664" marT="44832" marB="44832" anchor="ctr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E2EA"/>
                    </a:solidFill>
                  </a:tcPr>
                </a:tc>
              </a:tr>
              <a:tr h="529296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id-ID" sz="1700">
                        <a:effectLst/>
                      </a:endParaRPr>
                    </a:p>
                  </a:txBody>
                  <a:tcPr marL="89664" marR="89664" marT="44832" marB="44832" anchor="ctr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5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Nyiur Hijau</a:t>
                      </a:r>
                      <a:endParaRPr lang="id-ID" sz="1700">
                        <a:effectLst/>
                      </a:endParaRPr>
                    </a:p>
                  </a:txBody>
                  <a:tcPr marL="89664" marR="89664" marT="44832" marB="44832" anchor="ctr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5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Maladi</a:t>
                      </a:r>
                      <a:endParaRPr lang="id-ID" sz="1700" dirty="0">
                        <a:effectLst/>
                      </a:endParaRPr>
                    </a:p>
                  </a:txBody>
                  <a:tcPr marL="89664" marR="89664" marT="44832" marB="44832" anchor="ctr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5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Andante</a:t>
                      </a:r>
                      <a:endParaRPr lang="id-ID" sz="1700" dirty="0">
                        <a:effectLst/>
                      </a:endParaRPr>
                    </a:p>
                  </a:txBody>
                  <a:tcPr marL="89664" marR="89664" marT="44832" marB="44832" anchor="ctr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5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98500" y="35004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2630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186</TotalTime>
  <Words>378</Words>
  <Application>Microsoft Office PowerPoint</Application>
  <PresentationFormat>On-screen Show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Hardcover</vt:lpstr>
      <vt:lpstr>SBdP Tema 6 Subtema 1</vt:lpstr>
      <vt:lpstr>Menyanyi Sesuai Panjang Pendek Nada</vt:lpstr>
      <vt:lpstr>Perhatikan melodi berikut!</vt:lpstr>
      <vt:lpstr>Perhatikan melodi berikut!</vt:lpstr>
      <vt:lpstr>Menjelaskan Tempo dan Tinggi Rendah Nada</vt:lpstr>
      <vt:lpstr>Perhatikan penggalan Lagu berikut!</vt:lpstr>
      <vt:lpstr>Berikut adalah beberapa macam-macam tempo dalam lagu </vt:lpstr>
      <vt:lpstr>Menyanyikan Lagu Sesuai Tempo dan Tinggi Rendah Nada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SBdP Tema 6 Subtema 1</dc:title>
  <dc:creator>acer</dc:creator>
  <cp:lastModifiedBy>acer</cp:lastModifiedBy>
  <cp:revision>10</cp:revision>
  <dcterms:created xsi:type="dcterms:W3CDTF">2021-10-30T12:53:35Z</dcterms:created>
  <dcterms:modified xsi:type="dcterms:W3CDTF">2021-10-31T09:55:11Z</dcterms:modified>
</cp:coreProperties>
</file>