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305" r:id="rId4"/>
    <p:sldId id="306" r:id="rId5"/>
    <p:sldId id="310" r:id="rId6"/>
    <p:sldId id="261" r:id="rId7"/>
    <p:sldId id="262" r:id="rId8"/>
    <p:sldId id="308" r:id="rId9"/>
    <p:sldId id="311" r:id="rId10"/>
    <p:sldId id="31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D52F8E-A12C-4058-946C-D9CFB78D655C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B59C5A-7395-4D8D-96BE-15AAB8F72EDB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78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2F8E-A12C-4058-946C-D9CFB78D655C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9C5A-7395-4D8D-96BE-15AAB8F72E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0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2F8E-A12C-4058-946C-D9CFB78D655C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9C5A-7395-4D8D-96BE-15AAB8F72E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764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5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2F8E-A12C-4058-946C-D9CFB78D655C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9C5A-7395-4D8D-96BE-15AAB8F72E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64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2F8E-A12C-4058-946C-D9CFB78D655C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9C5A-7395-4D8D-96BE-15AAB8F72EDB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4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2F8E-A12C-4058-946C-D9CFB78D655C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9C5A-7395-4D8D-96BE-15AAB8F72E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024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2F8E-A12C-4058-946C-D9CFB78D655C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9C5A-7395-4D8D-96BE-15AAB8F72E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224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2F8E-A12C-4058-946C-D9CFB78D655C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9C5A-7395-4D8D-96BE-15AAB8F72E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717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2F8E-A12C-4058-946C-D9CFB78D655C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9C5A-7395-4D8D-96BE-15AAB8F72E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782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2F8E-A12C-4058-946C-D9CFB78D655C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9C5A-7395-4D8D-96BE-15AAB8F72E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59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2F8E-A12C-4058-946C-D9CFB78D655C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9C5A-7395-4D8D-96BE-15AAB8F72E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45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DD52F8E-A12C-4058-946C-D9CFB78D655C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4B59C5A-7395-4D8D-96BE-15AAB8F72E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80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80582" y="1803400"/>
            <a:ext cx="57457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Ilmu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Pengetahuan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Sosial</a:t>
            </a:r>
            <a:endParaRPr lang="en-US" sz="4267" b="1" dirty="0">
              <a:solidFill>
                <a:srgbClr val="7030A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1" y="701663"/>
            <a:ext cx="4140457" cy="50762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186867-C61E-4A53-8C94-FA7C106779CF}"/>
              </a:ext>
            </a:extLst>
          </p:cNvPr>
          <p:cNvSpPr/>
          <p:nvPr/>
        </p:nvSpPr>
        <p:spPr>
          <a:xfrm rot="10800000" flipV="1">
            <a:off x="5680582" y="5495536"/>
            <a:ext cx="5308132" cy="6608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C2A76-4D77-47BC-B8DE-D866E51E2A57}"/>
              </a:ext>
            </a:extLst>
          </p:cNvPr>
          <p:cNvSpPr txBox="1"/>
          <p:nvPr/>
        </p:nvSpPr>
        <p:spPr>
          <a:xfrm>
            <a:off x="661181" y="946891"/>
            <a:ext cx="8004517" cy="1015663"/>
          </a:xfrm>
          <a:prstGeom prst="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Selain</a:t>
            </a:r>
            <a:r>
              <a:rPr lang="en-US" sz="2000" dirty="0"/>
              <a:t> </a:t>
            </a:r>
            <a:r>
              <a:rPr lang="en-US" sz="2000" dirty="0" err="1"/>
              <a:t>interaksi</a:t>
            </a:r>
            <a:r>
              <a:rPr lang="en-US" sz="2000" dirty="0"/>
              <a:t> </a:t>
            </a:r>
            <a:r>
              <a:rPr lang="en-US" sz="2000" dirty="0" err="1"/>
              <a:t>dibidang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interaksi</a:t>
            </a:r>
            <a:r>
              <a:rPr lang="en-US" sz="2000" dirty="0"/>
              <a:t> </a:t>
            </a:r>
            <a:r>
              <a:rPr lang="en-US" sz="2000" dirty="0" err="1"/>
              <a:t>dibidang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.</a:t>
            </a:r>
          </a:p>
          <a:p>
            <a:r>
              <a:rPr lang="en-ID" sz="2000" dirty="0" err="1"/>
              <a:t>Interaksi</a:t>
            </a:r>
            <a:r>
              <a:rPr lang="en-ID" sz="2000" dirty="0"/>
              <a:t> di </a:t>
            </a:r>
            <a:r>
              <a:rPr lang="en-ID" sz="2000" dirty="0" err="1"/>
              <a:t>bidang</a:t>
            </a:r>
            <a:r>
              <a:rPr lang="en-ID" sz="2000" dirty="0"/>
              <a:t> </a:t>
            </a:r>
            <a:r>
              <a:rPr lang="en-ID" sz="2000" dirty="0" err="1"/>
              <a:t>sosial</a:t>
            </a:r>
            <a:r>
              <a:rPr lang="en-ID" sz="2000" dirty="0"/>
              <a:t> dan </a:t>
            </a:r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memenuhi</a:t>
            </a:r>
            <a:r>
              <a:rPr lang="en-ID" sz="2000" dirty="0"/>
              <a:t> </a:t>
            </a:r>
            <a:r>
              <a:rPr lang="en-ID" sz="2000" dirty="0" err="1"/>
              <a:t>kebutuhan</a:t>
            </a:r>
            <a:r>
              <a:rPr lang="en-ID" sz="2000" dirty="0"/>
              <a:t> </a:t>
            </a:r>
            <a:r>
              <a:rPr lang="en-ID" sz="2000" dirty="0" err="1"/>
              <a:t>sosial</a:t>
            </a:r>
            <a:r>
              <a:rPr lang="en-ID" sz="2000" dirty="0"/>
              <a:t> dan </a:t>
            </a:r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endParaRPr lang="en-ID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C88F9-80FE-4E3E-81E6-16D460000D33}"/>
              </a:ext>
            </a:extLst>
          </p:cNvPr>
          <p:cNvSpPr txBox="1"/>
          <p:nvPr/>
        </p:nvSpPr>
        <p:spPr>
          <a:xfrm>
            <a:off x="661181" y="2419643"/>
            <a:ext cx="7329268" cy="167405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Interaksi</a:t>
            </a:r>
            <a:r>
              <a:rPr lang="en-US" sz="2000" dirty="0"/>
              <a:t> </a:t>
            </a:r>
            <a:r>
              <a:rPr lang="en-US" sz="2000" dirty="0" err="1"/>
              <a:t>dibidang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antarindividu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memelihara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Budaya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yang lain.</a:t>
            </a:r>
          </a:p>
          <a:p>
            <a:r>
              <a:rPr lang="en-US" sz="2000" dirty="0" err="1"/>
              <a:t>Memelihara</a:t>
            </a:r>
            <a:r>
              <a:rPr lang="en-US" sz="2000" dirty="0"/>
              <a:t> dan </a:t>
            </a:r>
            <a:r>
              <a:rPr lang="en-US" sz="2000" dirty="0" err="1"/>
              <a:t>melestarikan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warga</a:t>
            </a:r>
            <a:r>
              <a:rPr lang="en-US" sz="2000" dirty="0"/>
              <a:t> negara.</a:t>
            </a:r>
            <a:endParaRPr lang="en-ID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64472-DA75-4D0E-A6B3-4D2D8AC3A449}"/>
              </a:ext>
            </a:extLst>
          </p:cNvPr>
          <p:cNvSpPr txBox="1"/>
          <p:nvPr/>
        </p:nvSpPr>
        <p:spPr>
          <a:xfrm>
            <a:off x="661180" y="4550787"/>
            <a:ext cx="7484013" cy="16740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Interaksi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di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jalannya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</a:t>
            </a:r>
            <a:r>
              <a:rPr lang="en-US" sz="2000" dirty="0" err="1"/>
              <a:t>disetiap</a:t>
            </a:r>
            <a:r>
              <a:rPr lang="en-US" sz="2000" dirty="0"/>
              <a:t> </a:t>
            </a:r>
            <a:r>
              <a:rPr lang="en-US" sz="2000" dirty="0" err="1"/>
              <a:t>bidang.Pembangunan</a:t>
            </a:r>
            <a:r>
              <a:rPr lang="en-US" sz="2000" dirty="0"/>
              <a:t> </a:t>
            </a:r>
            <a:r>
              <a:rPr lang="en-US" sz="2000" dirty="0" err="1"/>
              <a:t>disetiap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interaksi</a:t>
            </a:r>
            <a:r>
              <a:rPr lang="en-US" sz="2000" dirty="0"/>
              <a:t> social yang </a:t>
            </a:r>
            <a:r>
              <a:rPr lang="en-US" sz="2000" dirty="0" err="1"/>
              <a:t>positif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social.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8137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ACCDBAB-5B51-4584-8D03-8A2EE034ACB4}"/>
              </a:ext>
            </a:extLst>
          </p:cNvPr>
          <p:cNvSpPr/>
          <p:nvPr/>
        </p:nvSpPr>
        <p:spPr>
          <a:xfrm>
            <a:off x="3835866" y="1603514"/>
            <a:ext cx="5175613" cy="2763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FCBAAA-C9CB-40FD-922F-BB23483A45A9}"/>
              </a:ext>
            </a:extLst>
          </p:cNvPr>
          <p:cNvSpPr/>
          <p:nvPr/>
        </p:nvSpPr>
        <p:spPr>
          <a:xfrm rot="10800000" flipV="1">
            <a:off x="3835866" y="5012797"/>
            <a:ext cx="5308132" cy="6608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070B5-3CD7-4F55-97C7-736F1EB30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984715" y="864392"/>
            <a:ext cx="2727140" cy="36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90800" y="279401"/>
            <a:ext cx="7010400" cy="5772151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595502" y="1781593"/>
              <a:ext cx="3657600" cy="130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Sehat</a:t>
              </a:r>
              <a:r>
                <a:rPr lang="en-US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itu</a:t>
              </a:r>
              <a:r>
                <a:rPr lang="en-US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Penting</a:t>
              </a:r>
              <a:endParaRPr lang="en-US" alt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1123879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01601" y="1092200"/>
            <a:ext cx="1006394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endParaRPr lang="en-US" sz="3200" dirty="0">
              <a:solidFill>
                <a:srgbClr val="000E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2123" y="1905001"/>
            <a:ext cx="4776279" cy="914400"/>
            <a:chOff x="5421673" y="1976562"/>
            <a:chExt cx="1770550" cy="685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1770550" cy="685800"/>
            </a:xfrm>
            <a:prstGeom prst="rect">
              <a:avLst/>
            </a:prstGeom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459736" y="2057704"/>
              <a:ext cx="1588476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200" b="1" dirty="0" err="1">
                  <a:latin typeface="Myriad Pro" panose="020B0503030403020204" pitchFamily="34" charset="0"/>
                </a:rPr>
                <a:t>Bidang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pendidikan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24361" y="1905001"/>
            <a:ext cx="4776279" cy="914400"/>
            <a:chOff x="5421673" y="1976562"/>
            <a:chExt cx="1770550" cy="685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1770550" cy="685800"/>
            </a:xfrm>
            <a:prstGeom prst="rect">
              <a:avLst/>
            </a:prstGeom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459736" y="2057704"/>
              <a:ext cx="1588476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200" b="1" dirty="0" err="1">
                  <a:latin typeface="Myriad Pro" panose="020B0503030403020204" pitchFamily="34" charset="0"/>
                </a:rPr>
                <a:t>Bidang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olahraga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5662" y="2936241"/>
            <a:ext cx="2489199" cy="3072271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3198" y="2921001"/>
            <a:ext cx="4608405" cy="3072271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 rot="16200000">
            <a:off x="9117657" y="4495073"/>
            <a:ext cx="2465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Pixabay.com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16200000">
            <a:off x="2786977" y="4642769"/>
            <a:ext cx="2465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Pixabay.com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E4D310-9FD5-482E-8733-10673F2B2520}"/>
              </a:ext>
            </a:extLst>
          </p:cNvPr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B83A2DD1-C640-4109-A157-79E97FDF6960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60E0AE-9927-49DB-BEAD-AC450B567FA5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</a:t>
              </a:r>
              <a:r>
                <a:rPr lang="id-ID" sz="2400" b="1" dirty="0"/>
                <a:t>2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340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7601" y="685800"/>
            <a:ext cx="4776279" cy="914400"/>
            <a:chOff x="5421673" y="1976562"/>
            <a:chExt cx="1770550" cy="68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1770550" cy="685800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459736" y="2057704"/>
              <a:ext cx="1588476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200" b="1" dirty="0" err="1">
                  <a:latin typeface="Myriad Pro" panose="020B0503030403020204" pitchFamily="34" charset="0"/>
                </a:rPr>
                <a:t>Bidang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sosial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39838" y="685800"/>
            <a:ext cx="4776279" cy="914400"/>
            <a:chOff x="5421673" y="1976562"/>
            <a:chExt cx="1770550" cy="685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1770550" cy="685800"/>
            </a:xfrm>
            <a:prstGeom prst="rect">
              <a:avLst/>
            </a:prstGeom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459736" y="2057704"/>
              <a:ext cx="1588476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200" b="1" dirty="0" err="1">
                  <a:latin typeface="Myriad Pro" panose="020B0503030403020204" pitchFamily="34" charset="0"/>
                </a:rPr>
                <a:t>Bidang</a:t>
              </a:r>
              <a:r>
                <a:rPr lang="en-US" sz="3200" b="1" dirty="0">
                  <a:latin typeface="Myriad Pro" panose="020B0503030403020204" pitchFamily="34" charset="0"/>
                </a:rPr>
                <a:t> </a:t>
              </a:r>
              <a:r>
                <a:rPr lang="en-US" sz="3200" b="1" dirty="0" err="1">
                  <a:latin typeface="Myriad Pro" panose="020B0503030403020204" pitchFamily="34" charset="0"/>
                </a:rPr>
                <a:t>budaya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329" y="1905001"/>
            <a:ext cx="5318027" cy="3547124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7422" y="1905001"/>
            <a:ext cx="5318028" cy="3547124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2303" y="5452125"/>
            <a:ext cx="2719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 err="1">
                <a:latin typeface="Myriad Pro" panose="020B0503030403020204" pitchFamily="34" charset="0"/>
              </a:rPr>
              <a:t>Sumber</a:t>
            </a:r>
            <a:r>
              <a:rPr lang="en-US" sz="1600" dirty="0">
                <a:latin typeface="Myriad Pro" panose="020B0503030403020204" pitchFamily="34" charset="0"/>
              </a:rPr>
              <a:t>: </a:t>
            </a:r>
            <a:r>
              <a:rPr lang="en-US" sz="16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17422" y="5452125"/>
            <a:ext cx="2719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 err="1">
                <a:latin typeface="Myriad Pro" panose="020B0503030403020204" pitchFamily="34" charset="0"/>
              </a:rPr>
              <a:t>Sumber</a:t>
            </a:r>
            <a:r>
              <a:rPr lang="en-US" sz="1600" dirty="0">
                <a:latin typeface="Myriad Pro" panose="020B0503030403020204" pitchFamily="34" charset="0"/>
              </a:rPr>
              <a:t>: </a:t>
            </a:r>
            <a:r>
              <a:rPr lang="en-US" sz="16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15784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2A50CF1-C83B-45BD-A883-77454114B613}"/>
              </a:ext>
            </a:extLst>
          </p:cNvPr>
          <p:cNvSpPr txBox="1"/>
          <p:nvPr/>
        </p:nvSpPr>
        <p:spPr>
          <a:xfrm>
            <a:off x="284163" y="609601"/>
            <a:ext cx="936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Interaksi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Pembangunan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Budaya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71F936-A8FB-4FF4-9908-D89FAABEB5F4}"/>
              </a:ext>
            </a:extLst>
          </p:cNvPr>
          <p:cNvSpPr/>
          <p:nvPr/>
        </p:nvSpPr>
        <p:spPr>
          <a:xfrm>
            <a:off x="284164" y="1676400"/>
            <a:ext cx="65493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Pembangunan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budaya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bertujuan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taraf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749C883-0CC6-4BBE-8FA4-2970035CED30}"/>
              </a:ext>
            </a:extLst>
          </p:cNvPr>
          <p:cNvSpPr/>
          <p:nvPr/>
        </p:nvSpPr>
        <p:spPr>
          <a:xfrm>
            <a:off x="1152277" y="2895600"/>
            <a:ext cx="6462049" cy="990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Pembangunan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dalam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Aspek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Bahasa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sebagai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Identitas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  <a:cs typeface="Arial" pitchFamily="34" charset="0"/>
              </a:rPr>
              <a:t>Bangsa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838EF6-40AE-4386-9DCA-849ABDAA4FB3}"/>
              </a:ext>
            </a:extLst>
          </p:cNvPr>
          <p:cNvGrpSpPr/>
          <p:nvPr/>
        </p:nvGrpSpPr>
        <p:grpSpPr>
          <a:xfrm>
            <a:off x="914400" y="4028420"/>
            <a:ext cx="8384466" cy="2524779"/>
            <a:chOff x="2250" y="3986332"/>
            <a:chExt cx="9294150" cy="25668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5C5B83-980E-4F59-AA0C-926764B209E2}"/>
                </a:ext>
              </a:extLst>
            </p:cNvPr>
            <p:cNvSpPr/>
            <p:nvPr/>
          </p:nvSpPr>
          <p:spPr>
            <a:xfrm>
              <a:off x="2250" y="3986332"/>
              <a:ext cx="9141750" cy="25668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B4B400-39E6-4A4D-A0CE-DA0C2677DA51}"/>
                </a:ext>
              </a:extLst>
            </p:cNvPr>
            <p:cNvSpPr/>
            <p:nvPr/>
          </p:nvSpPr>
          <p:spPr>
            <a:xfrm>
              <a:off x="152400" y="4267200"/>
              <a:ext cx="9144000" cy="180620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spcBef>
                  <a:spcPts val="600"/>
                </a:spcBef>
                <a:buAutoNum type="arabicPeriod"/>
              </a:pP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Bahasa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Indonesia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diajarkan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sekolah</a:t>
              </a: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spcBef>
                  <a:spcPts val="600"/>
                </a:spcBef>
                <a:buAutoNum type="arabicPeriod"/>
              </a:pP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Bahasa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Indonesia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digunakan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sekolah</a:t>
              </a: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spcBef>
                  <a:spcPts val="600"/>
                </a:spcBef>
                <a:buAutoNum type="arabicPeriod"/>
              </a:pP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Bahasa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Indonesia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dikembangkan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oleh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pemerintah</a:t>
              </a:r>
              <a:endPara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spcBef>
                  <a:spcPts val="600"/>
                </a:spcBef>
                <a:buAutoNum type="arabicPeriod"/>
              </a:pP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Bahasa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daerah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kekayaan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bangsa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Indonesia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D1AD4FE-5A24-43B2-8F53-4643AB5FFA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2"/>
          <a:stretch/>
        </p:blipFill>
        <p:spPr>
          <a:xfrm flipH="1">
            <a:off x="9161382" y="2173835"/>
            <a:ext cx="1807224" cy="33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25C7D6-C833-4AC3-BE67-86E5ADC4602B}"/>
              </a:ext>
            </a:extLst>
          </p:cNvPr>
          <p:cNvSpPr/>
          <p:nvPr/>
        </p:nvSpPr>
        <p:spPr>
          <a:xfrm>
            <a:off x="1066800" y="5016869"/>
            <a:ext cx="655320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Mengolah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Membangun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sarana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prasarana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07821F-4519-4A23-8E37-8D62B417EA62}"/>
              </a:ext>
            </a:extLst>
          </p:cNvPr>
          <p:cNvSpPr/>
          <p:nvPr/>
        </p:nvSpPr>
        <p:spPr>
          <a:xfrm>
            <a:off x="1828800" y="725772"/>
            <a:ext cx="5029200" cy="9636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Pembangunan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Aspek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Istiadat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Tradisi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8A8688-D5C8-4C92-838E-C50E12CFB8B2}"/>
              </a:ext>
            </a:extLst>
          </p:cNvPr>
          <p:cNvSpPr/>
          <p:nvPr/>
        </p:nvSpPr>
        <p:spPr>
          <a:xfrm>
            <a:off x="1828800" y="3823068"/>
            <a:ext cx="5029200" cy="10463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Pembangunan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Aspek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Interaksi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Alam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849F7-2DC4-4A3B-93A8-039935E7155A}"/>
              </a:ext>
            </a:extLst>
          </p:cNvPr>
          <p:cNvSpPr/>
          <p:nvPr/>
        </p:nvSpPr>
        <p:spPr>
          <a:xfrm>
            <a:off x="901700" y="1888042"/>
            <a:ext cx="6781800" cy="12361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Melestarikan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istiadat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daerah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Melaksanakan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norma-norma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terdapat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istiadat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5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_office\DOKUMEN KERJA ERLANGGA\PPT BUPENA 2A\BAHAN PPT BUPENA 2A\tema 1\subtema 3\gb. anak bermusyawarah di kelas (menghormati pendapat orang lain)-01.jpg">
            <a:extLst>
              <a:ext uri="{FF2B5EF4-FFF2-40B4-BE49-F238E27FC236}">
                <a16:creationId xmlns:a16="http://schemas.microsoft.com/office/drawing/2014/main" id="{D6FEE1B1-5C3C-482B-8549-0936A92F8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073" y="4001605"/>
            <a:ext cx="3468205" cy="24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9788E6-6EE9-4335-B05A-FA467A8E0117}"/>
              </a:ext>
            </a:extLst>
          </p:cNvPr>
          <p:cNvSpPr txBox="1"/>
          <p:nvPr/>
        </p:nvSpPr>
        <p:spPr>
          <a:xfrm>
            <a:off x="548266" y="534878"/>
            <a:ext cx="693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Interaksi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Pendidikan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619A7A-3AB6-4022-8A6A-6D8570E50F52}"/>
              </a:ext>
            </a:extLst>
          </p:cNvPr>
          <p:cNvSpPr/>
          <p:nvPr/>
        </p:nvSpPr>
        <p:spPr>
          <a:xfrm>
            <a:off x="1056185" y="3120631"/>
            <a:ext cx="5699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empat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macam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interaksi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bidang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lain :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00561CE4-995D-4B91-8CD1-018693D637ED}"/>
              </a:ext>
            </a:extLst>
          </p:cNvPr>
          <p:cNvSpPr/>
          <p:nvPr/>
        </p:nvSpPr>
        <p:spPr>
          <a:xfrm>
            <a:off x="88777" y="4068416"/>
            <a:ext cx="1934817" cy="79513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Interaksi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siswa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siswa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FC9CB15-EBC0-482C-920E-E1C949C6B9A4}"/>
              </a:ext>
            </a:extLst>
          </p:cNvPr>
          <p:cNvSpPr/>
          <p:nvPr/>
        </p:nvSpPr>
        <p:spPr>
          <a:xfrm rot="10800000" flipV="1">
            <a:off x="5491800" y="4179949"/>
            <a:ext cx="2896826" cy="6835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Interaksi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siswa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guru</a:t>
            </a:r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A097044B-08A3-4169-B478-3D8CAB3D4FCB}"/>
              </a:ext>
            </a:extLst>
          </p:cNvPr>
          <p:cNvSpPr/>
          <p:nvPr/>
        </p:nvSpPr>
        <p:spPr>
          <a:xfrm>
            <a:off x="88778" y="5107587"/>
            <a:ext cx="1934816" cy="134622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Interaksi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siswa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belajar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7DA79F0E-07B7-4086-B2CC-00840F88E749}"/>
              </a:ext>
            </a:extLst>
          </p:cNvPr>
          <p:cNvSpPr/>
          <p:nvPr/>
        </p:nvSpPr>
        <p:spPr>
          <a:xfrm>
            <a:off x="5491800" y="5457341"/>
            <a:ext cx="3175123" cy="99646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Interaksi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siswa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lingkungan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DC613-4EC1-48ED-87DC-CE53BBAF8B14}"/>
              </a:ext>
            </a:extLst>
          </p:cNvPr>
          <p:cNvSpPr txBox="1"/>
          <p:nvPr/>
        </p:nvSpPr>
        <p:spPr>
          <a:xfrm>
            <a:off x="265043" y="1236442"/>
            <a:ext cx="10482470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makhluk</a:t>
            </a:r>
            <a:r>
              <a:rPr lang="en-US" sz="2000" dirty="0"/>
              <a:t> social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berinteraksi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lain.</a:t>
            </a:r>
          </a:p>
          <a:p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interaksi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yang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Pendidikan.</a:t>
            </a:r>
          </a:p>
          <a:p>
            <a:r>
              <a:rPr lang="en-US" sz="2000" dirty="0"/>
              <a:t>Pendidikan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endParaRPr lang="en-ID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668E1-1E36-4433-9EBA-B374E1511CD8}"/>
              </a:ext>
            </a:extLst>
          </p:cNvPr>
          <p:cNvSpPr txBox="1"/>
          <p:nvPr/>
        </p:nvSpPr>
        <p:spPr>
          <a:xfrm>
            <a:off x="649357" y="2544417"/>
            <a:ext cx="7116417" cy="369332"/>
          </a:xfrm>
          <a:prstGeom prst="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Ada 3 </a:t>
            </a:r>
            <a:r>
              <a:rPr lang="en-US" dirty="0" err="1"/>
              <a:t>jalur</a:t>
            </a:r>
            <a:r>
              <a:rPr lang="en-US" dirty="0"/>
              <a:t> Pendidikan </a:t>
            </a:r>
            <a:r>
              <a:rPr lang="en-US" dirty="0" err="1"/>
              <a:t>yaitu</a:t>
            </a:r>
            <a:r>
              <a:rPr lang="en-US" dirty="0"/>
              <a:t> : Pendidikan Formal, nonformal dan informal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851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990600"/>
            <a:ext cx="10566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Pendorong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terjadinya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Interaksi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endParaRPr lang="en-US" sz="3200" dirty="0">
              <a:solidFill>
                <a:srgbClr val="000E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0" y="1891735"/>
            <a:ext cx="3860800" cy="2895600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0720" y="1905001"/>
            <a:ext cx="3860800" cy="2882335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143" y="1950258"/>
            <a:ext cx="3906981" cy="2854164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8906" y="5054600"/>
            <a:ext cx="36660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err="1">
                <a:latin typeface="Myriad Pro" panose="020B0503030403020204" pitchFamily="34" charset="0"/>
              </a:rPr>
              <a:t>Pendorong</a:t>
            </a:r>
            <a:r>
              <a:rPr lang="en-US" sz="3200" b="1" dirty="0">
                <a:latin typeface="Myriad Pro" panose="020B0503030403020204" pitchFamily="34" charset="0"/>
              </a:rPr>
              <a:t> di </a:t>
            </a:r>
            <a:r>
              <a:rPr lang="en-US" sz="3200" b="1" dirty="0" err="1">
                <a:latin typeface="Myriad Pro" panose="020B0503030403020204" pitchFamily="34" charset="0"/>
              </a:rPr>
              <a:t>Bidang</a:t>
            </a:r>
            <a:r>
              <a:rPr lang="en-US" sz="3200" b="1" dirty="0"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latin typeface="Myriad Pro" panose="020B0503030403020204" pitchFamily="34" charset="0"/>
              </a:rPr>
              <a:t>Ekonomi</a:t>
            </a:r>
            <a:endParaRPr lang="en-US" sz="3200" b="1" dirty="0">
              <a:latin typeface="Myriad Pro" panose="020B0503030403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262966" y="5054600"/>
            <a:ext cx="36660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err="1">
                <a:latin typeface="Myriad Pro" panose="020B0503030403020204" pitchFamily="34" charset="0"/>
              </a:rPr>
              <a:t>Pendorong</a:t>
            </a:r>
            <a:r>
              <a:rPr lang="en-US" sz="3200" b="1" dirty="0">
                <a:latin typeface="Myriad Pro" panose="020B0503030403020204" pitchFamily="34" charset="0"/>
              </a:rPr>
              <a:t> di </a:t>
            </a:r>
            <a:r>
              <a:rPr lang="en-US" sz="3200" b="1" dirty="0" err="1">
                <a:latin typeface="Myriad Pro" panose="020B0503030403020204" pitchFamily="34" charset="0"/>
              </a:rPr>
              <a:t>Bidang</a:t>
            </a:r>
            <a:r>
              <a:rPr lang="en-US" sz="3200" b="1" dirty="0"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latin typeface="Myriad Pro" panose="020B0503030403020204" pitchFamily="34" charset="0"/>
              </a:rPr>
              <a:t>Sosial</a:t>
            </a:r>
            <a:endParaRPr lang="en-US" sz="3200" b="1" dirty="0">
              <a:latin typeface="Myriad Pro" panose="020B0503030403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229601" y="5054600"/>
            <a:ext cx="36660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err="1">
                <a:latin typeface="Myriad Pro" panose="020B0503030403020204" pitchFamily="34" charset="0"/>
              </a:rPr>
              <a:t>Pendorong</a:t>
            </a:r>
            <a:r>
              <a:rPr lang="en-US" sz="3200" b="1" dirty="0">
                <a:latin typeface="Myriad Pro" panose="020B0503030403020204" pitchFamily="34" charset="0"/>
              </a:rPr>
              <a:t> di </a:t>
            </a:r>
            <a:r>
              <a:rPr lang="en-US" sz="3200" b="1" dirty="0" err="1">
                <a:latin typeface="Myriad Pro" panose="020B0503030403020204" pitchFamily="34" charset="0"/>
              </a:rPr>
              <a:t>Bidang</a:t>
            </a:r>
            <a:r>
              <a:rPr lang="en-US" sz="3200" b="1" dirty="0">
                <a:latin typeface="Myriad Pro" panose="020B0503030403020204" pitchFamily="34" charset="0"/>
              </a:rPr>
              <a:t> </a:t>
            </a:r>
            <a:r>
              <a:rPr lang="en-US" sz="3200" b="1" dirty="0" err="1">
                <a:latin typeface="Myriad Pro" panose="020B0503030403020204" pitchFamily="34" charset="0"/>
              </a:rPr>
              <a:t>Budaya</a:t>
            </a:r>
            <a:endParaRPr lang="en-US" sz="3200" b="1" dirty="0">
              <a:latin typeface="Myriad Pro" panose="020B0503030403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2794" y="4819935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088101" y="4819935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flickr.com.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109143" y="4819935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95525B-AC1A-48BC-9C4B-05FC6B160E39}"/>
              </a:ext>
            </a:extLst>
          </p:cNvPr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20" name="Rounded Rectangle 18">
              <a:extLst>
                <a:ext uri="{FF2B5EF4-FFF2-40B4-BE49-F238E27FC236}">
                  <a16:creationId xmlns:a16="http://schemas.microsoft.com/office/drawing/2014/main" id="{FEC2C3CA-5624-4B62-BC57-93891C2ECB26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A98176-01C7-4B85-A4EB-2206629B1F2C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</a:t>
              </a:r>
              <a:r>
                <a:rPr lang="id-ID" sz="2400" b="1" dirty="0"/>
                <a:t>2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235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F5AAA3C-CAD5-4BF3-B141-6CC0048D831F}"/>
              </a:ext>
            </a:extLst>
          </p:cNvPr>
          <p:cNvGrpSpPr/>
          <p:nvPr/>
        </p:nvGrpSpPr>
        <p:grpSpPr>
          <a:xfrm>
            <a:off x="228599" y="625218"/>
            <a:ext cx="8744699" cy="4415624"/>
            <a:chOff x="228599" y="633439"/>
            <a:chExt cx="8744699" cy="44156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7A9FDB-B62E-4599-95E4-FF262608FCFB}"/>
                </a:ext>
              </a:extLst>
            </p:cNvPr>
            <p:cNvSpPr txBox="1"/>
            <p:nvPr/>
          </p:nvSpPr>
          <p:spPr>
            <a:xfrm>
              <a:off x="228599" y="633439"/>
              <a:ext cx="8239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42913" algn="l"/>
                </a:tabLst>
              </a:pPr>
              <a:r>
                <a:rPr lang="en-US" sz="32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Interaksi</a:t>
              </a:r>
              <a:r>
                <a:rPr 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Sosial</a:t>
              </a:r>
              <a:r>
                <a:rPr 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Bidang</a:t>
              </a:r>
              <a:r>
                <a:rPr 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Ekonomi</a:t>
              </a:r>
              <a:endPara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56E327-8D00-4F84-BF52-CA0EE2E15762}"/>
                </a:ext>
              </a:extLst>
            </p:cNvPr>
            <p:cNvSpPr/>
            <p:nvPr/>
          </p:nvSpPr>
          <p:spPr>
            <a:xfrm>
              <a:off x="4178105" y="1878964"/>
              <a:ext cx="479519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Transaksi</a:t>
              </a:r>
              <a:r>
                <a:rPr lang="en-US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jual</a:t>
              </a:r>
              <a:r>
                <a:rPr lang="en-US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beli</a:t>
              </a:r>
              <a:r>
                <a:rPr lang="en-US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pedagang</a:t>
              </a:r>
              <a:r>
                <a:rPr lang="en-US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buah</a:t>
              </a:r>
              <a:r>
                <a:rPr lang="en-US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merupakan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contoh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interaksi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bidang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ekonomi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endParaRPr lang="en-US" sz="2000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Selain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transaksi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kebutuhan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barang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transaksi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kebutuhan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jasa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juga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termasuk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interaksi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ekonomi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Contohnya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kebutuhan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jasa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bidang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Kesehatan,transfortasi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dan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pelayanan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masyarakat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pic>
          <p:nvPicPr>
            <p:cNvPr id="17" name="Picture 2" descr="F:\BUPENA 5B\GAMBAR BUPENA 5B\gambar tema 4 sub 3\apples-1841132 pixabay.jpg">
              <a:extLst>
                <a:ext uri="{FF2B5EF4-FFF2-40B4-BE49-F238E27FC236}">
                  <a16:creationId xmlns:a16="http://schemas.microsoft.com/office/drawing/2014/main" id="{5A0C5F13-9AD5-4BFB-B284-A17048D68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81200"/>
              <a:ext cx="3738126" cy="249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D936C502-60EE-437D-BD49-4063EE4522DA}"/>
              </a:ext>
            </a:extLst>
          </p:cNvPr>
          <p:cNvSpPr/>
          <p:nvPr/>
        </p:nvSpPr>
        <p:spPr>
          <a:xfrm>
            <a:off x="337625" y="5209148"/>
            <a:ext cx="5106572" cy="102363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Pasar,toko,mall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pusat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salah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terjadinya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interaksi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bidang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ekonomi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34</TotalTime>
  <Words>433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Rounded MT Bold</vt:lpstr>
      <vt:lpstr>Bahnschrift Condensed</vt:lpstr>
      <vt:lpstr>Calibri</vt:lpstr>
      <vt:lpstr>Corbel</vt:lpstr>
      <vt:lpstr>Myriad Pro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2021-10-18T08:03:27Z</dcterms:created>
  <dcterms:modified xsi:type="dcterms:W3CDTF">2021-10-18T08:37:54Z</dcterms:modified>
</cp:coreProperties>
</file>