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65" r:id="rId3"/>
    <p:sldId id="258" r:id="rId4"/>
    <p:sldId id="288" r:id="rId5"/>
    <p:sldId id="289" r:id="rId6"/>
    <p:sldId id="291" r:id="rId7"/>
    <p:sldId id="292" r:id="rId8"/>
    <p:sldId id="293" r:id="rId9"/>
    <p:sldId id="294" r:id="rId10"/>
    <p:sldId id="296" r:id="rId11"/>
    <p:sldId id="280" r:id="rId12"/>
    <p:sldId id="295" r:id="rId13"/>
    <p:sldId id="278" r:id="rId14"/>
    <p:sldId id="297" r:id="rId15"/>
    <p:sldId id="298" r:id="rId16"/>
    <p:sldId id="299" r:id="rId17"/>
    <p:sldId id="300" r:id="rId18"/>
    <p:sldId id="301" r:id="rId19"/>
    <p:sldId id="304" r:id="rId20"/>
    <p:sldId id="303" r:id="rId21"/>
    <p:sldId id="305" r:id="rId22"/>
    <p:sldId id="284" r:id="rId23"/>
    <p:sldId id="285" r:id="rId24"/>
    <p:sldId id="306" r:id="rId25"/>
    <p:sldId id="286" r:id="rId26"/>
    <p:sldId id="307" r:id="rId27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0F2BC"/>
    <a:srgbClr val="FF3399"/>
    <a:srgbClr val="CCCCFF"/>
    <a:srgbClr val="00CC00"/>
    <a:srgbClr val="FFFFCC"/>
    <a:srgbClr val="FEF0F0"/>
    <a:srgbClr val="FDFFEF"/>
    <a:srgbClr val="E5F9E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8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B514B-B064-4926-ACC3-6F964488BD7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BD8FB-6F65-49E5-89B0-0099C4A18C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4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C81A3-497A-4A03-AA61-B6FA17588FA2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CBC34-1A81-4127-A187-D3E29F2D7F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LISA\ERLANGGA LISA\2017\TEMPLATE PPT\SD Buping Tematik Terpadu K13N\SD Buping Tematik Terpadu K13N bann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53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827584" y="474132"/>
            <a:ext cx="3275643" cy="39539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517026" y="1123950"/>
            <a:ext cx="3796232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Media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Mengajar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Buku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Pendamping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TEMATIK TERPADU</a:t>
            </a: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IPA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u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ntuk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SD/MI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Kelas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V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" descr="Y:\TRANSIT JOB GAMBAR\Tematik 4E\anak pakai seragam-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11660"/>
            <a:ext cx="1803860" cy="26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46488" y="411510"/>
            <a:ext cx="785818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Makhluk hidup mengalami daur hidup.</a:t>
            </a:r>
          </a:p>
          <a:p>
            <a:pPr>
              <a:spcAft>
                <a:spcPts val="1200"/>
              </a:spcAft>
            </a:pPr>
            <a:r>
              <a:rPr lang="am-ET" sz="22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Daur hidup </a:t>
            </a: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adalah proses perkembangan 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yang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dialami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makhluk hidup sejak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lahir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hingga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menghasilkan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keturunan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baru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untuk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melestarikan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jenisnya.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0814" y="2283718"/>
            <a:ext cx="52328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Ada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mengalami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perubahan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bentuk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selama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daur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hidupnya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ada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juga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sq-AL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4025" y="3391642"/>
            <a:ext cx="52328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Perubahan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bentuk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tubuh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yang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sangat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jelas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dalam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daur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hidupnya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disebut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metamorfosis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.</a:t>
            </a:r>
            <a:endParaRPr lang="sq-AL" sz="2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86314" y="285734"/>
            <a:ext cx="3960000" cy="388294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0364" y="411510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Bentuk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tubuh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ayam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sejak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menetas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dari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telur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hingga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dewasa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terlalu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berubah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628" y="1563638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lainnya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mengalami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metamorfosis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kucing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kelinci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ikan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87935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makhluk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hidup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mengalami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metamorfosis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ayam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5537" y="1302627"/>
            <a:ext cx="4392186" cy="3375735"/>
            <a:chOff x="395537" y="1302627"/>
            <a:chExt cx="4392186" cy="3375735"/>
          </a:xfrm>
        </p:grpSpPr>
        <p:pic>
          <p:nvPicPr>
            <p:cNvPr id="4099" name="Picture 3" descr="E:\ANAK SD\BUPING SD Kelas V\MEDIA MENGAJAR\gbr\daur hidup ayam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302627"/>
              <a:ext cx="3773438" cy="32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907704" y="2579301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Ayam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dewasa</a:t>
              </a:r>
              <a:endParaRPr lang="en-US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91880" y="3377485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Telur</a:t>
              </a:r>
              <a:endParaRPr lang="en-US" sz="1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59832" y="4285770"/>
              <a:ext cx="17278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Telur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menetas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5537" y="3690868"/>
              <a:ext cx="9361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Anak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ayam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9552" y="4432141"/>
              <a:ext cx="1543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022771" y="2700376"/>
            <a:ext cx="357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itchFamily="34" charset="0"/>
                <a:cs typeface="Calibri" pitchFamily="34" charset="0"/>
              </a:rPr>
              <a:t>Ada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mengawali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hidupnya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dari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telur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mengawali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hidupnya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dari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anak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60375" y="339502"/>
            <a:ext cx="5983833" cy="1589306"/>
            <a:chOff x="460375" y="339502"/>
            <a:chExt cx="5983833" cy="1589306"/>
          </a:xfrm>
        </p:grpSpPr>
        <p:sp>
          <p:nvSpPr>
            <p:cNvPr id="2" name="Rounded Rectangle 1"/>
            <p:cNvSpPr/>
            <p:nvPr/>
          </p:nvSpPr>
          <p:spPr>
            <a:xfrm>
              <a:off x="460375" y="339502"/>
              <a:ext cx="5983833" cy="158930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5576" y="571486"/>
              <a:ext cx="53664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Calibri" pitchFamily="34" charset="0"/>
                  <a:cs typeface="Calibri" pitchFamily="34" charset="0"/>
                </a:rPr>
                <a:t>Metamorfosis</a:t>
              </a:r>
              <a:r>
                <a:rPr lang="en-US" sz="2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 smtClean="0">
                  <a:latin typeface="Calibri" pitchFamily="34" charset="0"/>
                  <a:cs typeface="Calibri" pitchFamily="34" charset="0"/>
                </a:rPr>
                <a:t>hewan</a:t>
              </a:r>
              <a:r>
                <a:rPr lang="en-US" sz="2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sz="2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 smtClean="0">
                  <a:latin typeface="Calibri" pitchFamily="34" charset="0"/>
                  <a:cs typeface="Calibri" pitchFamily="34" charset="0"/>
                </a:rPr>
                <a:t>dibedakan</a:t>
              </a:r>
              <a:r>
                <a:rPr lang="en-US" sz="2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 smtClean="0"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sq-AL" sz="24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metamorfosis sempurna</a:t>
              </a:r>
              <a:r>
                <a:rPr lang="sq-AL" sz="2400" b="1" dirty="0" smtClean="0">
                  <a:latin typeface="Calibri" pitchFamily="34" charset="0"/>
                  <a:cs typeface="Calibri" pitchFamily="34" charset="0"/>
                </a:rPr>
                <a:t> dan </a:t>
              </a:r>
              <a:r>
                <a:rPr lang="sq-AL" sz="24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metamorfosis tidak sempurna</a:t>
              </a:r>
              <a:r>
                <a:rPr lang="sq-AL" sz="2400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pic>
        <p:nvPicPr>
          <p:cNvPr id="29" name="Picture 2" descr="C:\Users\user\Documents\ENDAH\TEMATIK TERPADU 4A\Subtema 2\gambar\guru.tif"/>
          <p:cNvPicPr>
            <a:picLocks noChangeAspect="1" noChangeArrowheads="1"/>
          </p:cNvPicPr>
          <p:nvPr/>
        </p:nvPicPr>
        <p:blipFill rotWithShape="1">
          <a:blip r:embed="rId2"/>
          <a:srcRect t="7767" b="26707"/>
          <a:stretch/>
        </p:blipFill>
        <p:spPr bwMode="auto">
          <a:xfrm>
            <a:off x="6000760" y="1108060"/>
            <a:ext cx="2519042" cy="36959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81162" y="2043301"/>
            <a:ext cx="52149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Aft>
                <a:spcPts val="1200"/>
              </a:spcAft>
              <a:buFont typeface="Wingdings" pitchFamily="2" charset="2"/>
              <a:buChar char="§"/>
            </a:pP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Hewan yang mengalami metamorfosis sempurna mengalami tahap </a:t>
            </a:r>
            <a:r>
              <a:rPr lang="sq-AL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pupa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 (kepompong). Contohnya kupu-kupu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ngengat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nyamuk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lalat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1162" y="3412681"/>
            <a:ext cx="52149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Aft>
                <a:spcPts val="1200"/>
              </a:spcAft>
              <a:buFont typeface="Wingdings" pitchFamily="2" charset="2"/>
              <a:buChar char="§"/>
            </a:pPr>
            <a:r>
              <a:rPr lang="sq-AL" sz="2000" b="1" dirty="0">
                <a:latin typeface="Calibri" pitchFamily="34" charset="0"/>
                <a:cs typeface="Calibri" pitchFamily="34" charset="0"/>
              </a:rPr>
              <a:t>Hewan yang mengalami metamorfosis tidak sempurna mengalami tahap </a:t>
            </a:r>
            <a:r>
              <a:rPr lang="sq-AL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nimfa</a:t>
            </a:r>
            <a:r>
              <a:rPr lang="sq-AL" sz="2000" b="1" dirty="0">
                <a:latin typeface="Calibri" pitchFamily="34" charset="0"/>
                <a:cs typeface="Calibri" pitchFamily="34" charset="0"/>
              </a:rPr>
              <a:t>. Contohnya belalang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kecoak</a:t>
            </a:r>
            <a:r>
              <a:rPr lang="sq-AL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91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83518"/>
            <a:ext cx="3096344" cy="3693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m-ET" b="1" dirty="0" smtClean="0"/>
              <a:t>Metamorfosis sempurna</a:t>
            </a:r>
            <a:endParaRPr lang="am-ET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39074" y="477938"/>
            <a:ext cx="3903352" cy="3693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m-ET" b="1" dirty="0" smtClean="0"/>
              <a:t>Metamorfosis tidak sempurna</a:t>
            </a:r>
            <a:endParaRPr lang="am-ET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-36512" y="1275606"/>
            <a:ext cx="4248472" cy="3312368"/>
            <a:chOff x="-36512" y="1275606"/>
            <a:chExt cx="4248472" cy="3312368"/>
          </a:xfrm>
        </p:grpSpPr>
        <p:pic>
          <p:nvPicPr>
            <p:cNvPr id="5124" name="Picture 4" descr="E:\ANAK SD\BUPING SD Kelas V\MEDIA MENGAJAR\gbr\daur hidup kupu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33" y="1275606"/>
              <a:ext cx="3673919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619672" y="1995686"/>
              <a:ext cx="12241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Kupu-kupu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dewasa</a:t>
              </a:r>
              <a:r>
                <a:rPr lang="en-US" sz="1400" b="1" dirty="0" smtClean="0"/>
                <a:t> (imago)</a:t>
              </a:r>
              <a:endParaRPr lang="en-US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74345" y="3273246"/>
              <a:ext cx="93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Telur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62177" y="4064754"/>
              <a:ext cx="937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Ulat</a:t>
              </a:r>
              <a:r>
                <a:rPr lang="en-US" sz="1400" b="1" dirty="0" smtClean="0"/>
                <a:t> (larva)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6512" y="3319413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Kepompong</a:t>
              </a:r>
              <a:r>
                <a:rPr lang="en-US" sz="1400" b="1" dirty="0" smtClean="0"/>
                <a:t> (pupa)</a:t>
              </a:r>
              <a:endParaRPr lang="en-US" sz="14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39074" y="987574"/>
            <a:ext cx="3850861" cy="3687785"/>
            <a:chOff x="4539074" y="987574"/>
            <a:chExt cx="3850861" cy="3687785"/>
          </a:xfrm>
        </p:grpSpPr>
        <p:sp>
          <p:nvSpPr>
            <p:cNvPr id="30" name="TextBox 29"/>
            <p:cNvSpPr txBox="1"/>
            <p:nvPr/>
          </p:nvSpPr>
          <p:spPr>
            <a:xfrm>
              <a:off x="6286512" y="4429138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539074" y="987574"/>
              <a:ext cx="3850861" cy="3484922"/>
              <a:chOff x="4539074" y="987574"/>
              <a:chExt cx="3850861" cy="3484922"/>
            </a:xfrm>
          </p:grpSpPr>
          <p:pic>
            <p:nvPicPr>
              <p:cNvPr id="5123" name="Picture 3" descr="E:\ANAK SD\BUPING SD Kelas V\MEDIA MENGAJAR\gbr\daur hidup belalang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9074" y="987574"/>
                <a:ext cx="3584882" cy="3410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452320" y="2335981"/>
                <a:ext cx="9376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Telur</a:t>
                </a:r>
                <a:endParaRPr lang="en-US" sz="14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08304" y="3534856"/>
                <a:ext cx="9376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Nimfa</a:t>
                </a:r>
                <a:r>
                  <a:rPr lang="en-US" sz="1400" b="1" dirty="0" smtClean="0"/>
                  <a:t> I</a:t>
                </a:r>
                <a:endParaRPr lang="en-US" sz="14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577070" y="4164719"/>
                <a:ext cx="9376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Nimfa</a:t>
                </a:r>
                <a:r>
                  <a:rPr lang="en-US" sz="1400" b="1" dirty="0" smtClean="0"/>
                  <a:t> II</a:t>
                </a:r>
                <a:endParaRPr lang="en-US" sz="14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786513" y="2859782"/>
                <a:ext cx="9376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Nimfa</a:t>
                </a:r>
                <a:r>
                  <a:rPr lang="en-US" sz="1400" b="1" dirty="0" smtClean="0"/>
                  <a:t> III</a:t>
                </a:r>
                <a:endParaRPr lang="en-US" sz="1400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938641" y="1779662"/>
                <a:ext cx="9376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Belalang</a:t>
                </a:r>
                <a:r>
                  <a:rPr lang="en-US" sz="1400" b="1" dirty="0" smtClean="0"/>
                  <a:t> </a:t>
                </a:r>
                <a:r>
                  <a:rPr lang="en-US" sz="1400" b="1" dirty="0" err="1" smtClean="0"/>
                  <a:t>dewasa</a:t>
                </a:r>
                <a:endParaRPr lang="en-US" sz="1400" b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:\PROJECT 2017\Untitled-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3"/>
          <a:stretch/>
        </p:blipFill>
        <p:spPr bwMode="auto">
          <a:xfrm>
            <a:off x="5940152" y="1137531"/>
            <a:ext cx="2752540" cy="36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41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45" name="Picture 44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2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2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3.5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209854" y="828574"/>
            <a:ext cx="5226242" cy="1311128"/>
          </a:xfrm>
          <a:prstGeom prst="rect">
            <a:avLst/>
          </a:prstGeom>
          <a:solidFill>
            <a:srgbClr val="FFFFCC"/>
          </a:solidFill>
        </p:spPr>
        <p:txBody>
          <a:bodyPr wrap="square" numCol="1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am-ET" sz="2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Rantai makanan </a:t>
            </a: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adalah hubungan makan dan dimakan antarmakhluk hidup dalam suatu ekosistem.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8918" y="2283718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m-ET" dirty="0" smtClean="0"/>
              <a:t>Perhatikan contoh rantai makanan berikut.</a:t>
            </a:r>
            <a:endParaRPr lang="am-ET" dirty="0"/>
          </a:p>
        </p:txBody>
      </p:sp>
      <p:grpSp>
        <p:nvGrpSpPr>
          <p:cNvPr id="54" name="Group 53"/>
          <p:cNvGrpSpPr/>
          <p:nvPr/>
        </p:nvGrpSpPr>
        <p:grpSpPr>
          <a:xfrm>
            <a:off x="276154" y="2931790"/>
            <a:ext cx="6312070" cy="1512168"/>
            <a:chOff x="276154" y="2931790"/>
            <a:chExt cx="6312070" cy="1512168"/>
          </a:xfrm>
        </p:grpSpPr>
        <p:pic>
          <p:nvPicPr>
            <p:cNvPr id="6146" name="Picture 2" descr="E:\ANAK SD\SAINS K13 NEW\Kelas 5\Pel 5\GBR PEL 5\5.38 rantai makanan 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54" y="2931790"/>
              <a:ext cx="6312070" cy="1207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6156176" y="4011910"/>
              <a:ext cx="1" cy="432048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611560" y="4443958"/>
              <a:ext cx="556830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11560" y="3939902"/>
              <a:ext cx="0" cy="504056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211960" y="4139043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7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entagon 29"/>
          <p:cNvSpPr/>
          <p:nvPr/>
        </p:nvSpPr>
        <p:spPr>
          <a:xfrm>
            <a:off x="251520" y="267534"/>
            <a:ext cx="3240000" cy="360000"/>
          </a:xfrm>
          <a:prstGeom prst="homePlate">
            <a:avLst>
              <a:gd name="adj" fmla="val 4945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sw-FR" sz="2000" b="1" smtClean="0">
                <a:latin typeface="Calibri" pitchFamily="34" charset="0"/>
                <a:cs typeface="Calibri" pitchFamily="34" charset="0"/>
              </a:rPr>
              <a:t>Komponen Rantai Makanan</a:t>
            </a:r>
            <a:endParaRPr lang="gsw-FR" sz="2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536" y="699542"/>
            <a:ext cx="7992888" cy="648000"/>
          </a:xfrm>
          <a:prstGeom prst="rect">
            <a:avLst/>
          </a:prstGeom>
          <a:solidFill>
            <a:srgbClr val="C0F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Produsen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dapat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membuat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makanannya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sendiri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Misalnya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pohon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rumput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tumbuhan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lainnya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18778" y="2139774"/>
            <a:ext cx="7969646" cy="503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Pengurai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bertugas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mengurai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sisa-sisa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akhluk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hidup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sudah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mati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95534" y="1419694"/>
            <a:ext cx="7992889" cy="64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Konsumen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mendapat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makanannya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dari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makhluk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hidup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lain. Sumber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makanannya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adalah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produsen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atau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konsumen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lain.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88345" y="2787774"/>
            <a:ext cx="7393555" cy="1764196"/>
            <a:chOff x="788345" y="2787774"/>
            <a:chExt cx="7393555" cy="1764196"/>
          </a:xfrm>
        </p:grpSpPr>
        <p:grpSp>
          <p:nvGrpSpPr>
            <p:cNvPr id="49" name="Group 48"/>
            <p:cNvGrpSpPr/>
            <p:nvPr/>
          </p:nvGrpSpPr>
          <p:grpSpPr>
            <a:xfrm>
              <a:off x="899592" y="2787774"/>
              <a:ext cx="7282308" cy="1764196"/>
              <a:chOff x="276154" y="2931790"/>
              <a:chExt cx="7282308" cy="1764196"/>
            </a:xfrm>
          </p:grpSpPr>
          <p:pic>
            <p:nvPicPr>
              <p:cNvPr id="50" name="Picture 2" descr="E:\ANAK SD\SAINS K13 NEW\Kelas 5\Pel 5\GBR PEL 5\5.38 rantai makanan 3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154" y="2931790"/>
                <a:ext cx="6312070" cy="1207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" name="Straight Connector 50"/>
              <p:cNvCxnSpPr/>
              <p:nvPr/>
            </p:nvCxnSpPr>
            <p:spPr>
              <a:xfrm flipH="1">
                <a:off x="6176613" y="4263938"/>
                <a:ext cx="1" cy="432048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631997" y="4695986"/>
                <a:ext cx="5568305" cy="0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631997" y="4191930"/>
                <a:ext cx="0" cy="504056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5729662" y="3049141"/>
                <a:ext cx="18288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alibri" pitchFamily="34" charset="0"/>
                    <a:cs typeface="Calibri" pitchFamily="34" charset="0"/>
                  </a:rPr>
                  <a:t>Sumber: </a:t>
                </a:r>
                <a:r>
                  <a:rPr lang="en-US" sz="1000" i="1" dirty="0" smtClean="0">
                    <a:latin typeface="Calibri" pitchFamily="34" charset="0"/>
                    <a:cs typeface="Calibri" pitchFamily="34" charset="0"/>
                  </a:rPr>
                  <a:t>shutterstock.com</a:t>
                </a:r>
                <a:endParaRPr lang="en-US" sz="10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788345" y="3776141"/>
              <a:ext cx="11193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/>
                <a:t>Produsen</a:t>
              </a:r>
              <a:endParaRPr lang="en-US" sz="13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07704" y="3790788"/>
              <a:ext cx="11193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/>
                <a:t>Konsumen</a:t>
              </a:r>
              <a:r>
                <a:rPr lang="en-US" sz="1300" b="1" dirty="0" smtClean="0"/>
                <a:t> </a:t>
              </a:r>
              <a:r>
                <a:rPr lang="en-US" sz="1300" b="1" dirty="0" err="1" smtClean="0"/>
                <a:t>tingkat</a:t>
              </a:r>
              <a:r>
                <a:rPr lang="en-US" sz="1300" b="1" dirty="0" smtClean="0"/>
                <a:t> I</a:t>
              </a:r>
              <a:endParaRPr lang="en-US" sz="1300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91851" y="3804480"/>
              <a:ext cx="11193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/>
                <a:t>Konsumen</a:t>
              </a:r>
              <a:r>
                <a:rPr lang="en-US" sz="1300" b="1" dirty="0" smtClean="0"/>
                <a:t> </a:t>
              </a:r>
              <a:r>
                <a:rPr lang="en-US" sz="1300" b="1" dirty="0" err="1" smtClean="0"/>
                <a:t>tingkat</a:t>
              </a:r>
              <a:r>
                <a:rPr lang="en-US" sz="1300" b="1" dirty="0" smtClean="0"/>
                <a:t> II</a:t>
              </a:r>
              <a:endParaRPr lang="en-US" sz="1300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139952" y="3822308"/>
              <a:ext cx="11193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/>
                <a:t>Konsumen</a:t>
              </a:r>
              <a:r>
                <a:rPr lang="en-US" sz="1300" b="1" dirty="0" smtClean="0"/>
                <a:t> </a:t>
              </a:r>
              <a:r>
                <a:rPr lang="en-US" sz="1300" b="1" dirty="0" err="1" smtClean="0"/>
                <a:t>tingkat</a:t>
              </a:r>
              <a:r>
                <a:rPr lang="en-US" sz="1300" b="1" dirty="0" smtClean="0"/>
                <a:t> III</a:t>
              </a:r>
              <a:endParaRPr lang="en-US" sz="1300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292080" y="3939902"/>
              <a:ext cx="11193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/>
                <a:t>Konsumen</a:t>
              </a:r>
              <a:r>
                <a:rPr lang="en-US" sz="1300" b="1" dirty="0" smtClean="0"/>
                <a:t> </a:t>
              </a:r>
              <a:r>
                <a:rPr lang="en-US" sz="1300" b="1" dirty="0" err="1" smtClean="0"/>
                <a:t>tingkat</a:t>
              </a:r>
              <a:r>
                <a:rPr lang="en-US" sz="1300" b="1" dirty="0" smtClean="0"/>
                <a:t> IV</a:t>
              </a:r>
              <a:endParaRPr lang="en-US" sz="13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53100" y="3748805"/>
              <a:ext cx="11193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/>
                <a:t>Pengurai</a:t>
              </a:r>
              <a:endParaRPr lang="en-US" sz="13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579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entagon 29"/>
          <p:cNvSpPr/>
          <p:nvPr/>
        </p:nvSpPr>
        <p:spPr>
          <a:xfrm>
            <a:off x="218254" y="771550"/>
            <a:ext cx="2016224" cy="648032"/>
          </a:xfrm>
          <a:prstGeom prst="homePlate">
            <a:avLst>
              <a:gd name="adj" fmla="val 4945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sw-FR" sz="2800" b="1" dirty="0" smtClean="0">
                <a:latin typeface="Calibri" pitchFamily="34" charset="0"/>
                <a:cs typeface="Calibri" pitchFamily="34" charset="0"/>
              </a:rPr>
              <a:t>Latihan</a:t>
            </a:r>
            <a:endParaRPr lang="gsw-FR" sz="2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 descr="Y:\TRANSIT JOB GAMBAR\BUPING B.INDO 4 K 13\ik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7"/>
          <a:stretch/>
        </p:blipFill>
        <p:spPr bwMode="auto">
          <a:xfrm>
            <a:off x="107504" y="1923676"/>
            <a:ext cx="1656184" cy="29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002487" y="105363"/>
            <a:ext cx="4089185" cy="4720799"/>
            <a:chOff x="5002487" y="105363"/>
            <a:chExt cx="4089185" cy="4720799"/>
          </a:xfrm>
        </p:grpSpPr>
        <p:pic>
          <p:nvPicPr>
            <p:cNvPr id="7170" name="Picture 2" descr="E:\ANAK SD\SAINS K13 NEW\Kelas 5\Pel 5\GBR GA JADI\rantai makanan di laut (edit) _170827193 [Converted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2420">
              <a:off x="5002487" y="105363"/>
              <a:ext cx="2942809" cy="472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262872" y="3272106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54887" y="2465762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Jelaskan</a:t>
            </a:r>
            <a:r>
              <a:rPr lang="en-US" sz="2000" b="1" dirty="0"/>
              <a:t> </a:t>
            </a:r>
            <a:r>
              <a:rPr lang="en-US" sz="2000" b="1" dirty="0" err="1" smtClean="0"/>
              <a:t>peran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setiap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makhluk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hidup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/>
              <a:t>rantai</a:t>
            </a:r>
            <a:r>
              <a:rPr lang="en-US" sz="2000" b="1" dirty="0"/>
              <a:t> </a:t>
            </a:r>
            <a:r>
              <a:rPr lang="en-US" sz="2000" b="1" dirty="0" err="1"/>
              <a:t>makanan</a:t>
            </a:r>
            <a:r>
              <a:rPr lang="en-US" sz="2000" b="1" dirty="0"/>
              <a:t> </a:t>
            </a:r>
            <a:r>
              <a:rPr lang="en-US" sz="2000" b="1" dirty="0" err="1"/>
              <a:t>tersebut</a:t>
            </a:r>
            <a:r>
              <a:rPr lang="en-US" sz="2000" b="1" dirty="0"/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54887" y="170765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Perhatikan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rantai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makanan</a:t>
            </a:r>
            <a:r>
              <a:rPr lang="en-US" sz="2000" b="1" dirty="0" smtClean="0"/>
              <a:t> di </a:t>
            </a:r>
            <a:r>
              <a:rPr lang="en-US" sz="2000" b="1" dirty="0" err="1" smtClean="0"/>
              <a:t>samping</a:t>
            </a:r>
            <a:r>
              <a:rPr lang="en-US" sz="2000" b="1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479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282" y="214296"/>
            <a:ext cx="86061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Antarmakhluk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hidup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membentuk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pola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interaksi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hubungan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pola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interaksi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dalam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ekosistem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kompetisi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predasi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simbiosis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1520" y="1155127"/>
            <a:ext cx="7200800" cy="1848671"/>
            <a:chOff x="251520" y="1155127"/>
            <a:chExt cx="7200800" cy="1848671"/>
          </a:xfrm>
        </p:grpSpPr>
        <p:grpSp>
          <p:nvGrpSpPr>
            <p:cNvPr id="11" name="Group 10"/>
            <p:cNvGrpSpPr/>
            <p:nvPr/>
          </p:nvGrpSpPr>
          <p:grpSpPr>
            <a:xfrm>
              <a:off x="251520" y="1203597"/>
              <a:ext cx="5072098" cy="1331737"/>
              <a:chOff x="357158" y="1462244"/>
              <a:chExt cx="5072098" cy="1157081"/>
            </a:xfrm>
            <a:solidFill>
              <a:srgbClr val="E5F3F7"/>
            </a:solidFill>
          </p:grpSpPr>
          <p:sp>
            <p:nvSpPr>
              <p:cNvPr id="12" name="Rounded Rectangle 11"/>
              <p:cNvSpPr/>
              <p:nvPr/>
            </p:nvSpPr>
            <p:spPr>
              <a:xfrm>
                <a:off x="357158" y="1502084"/>
                <a:ext cx="5072098" cy="111724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9166" y="1462244"/>
                <a:ext cx="4643470" cy="1149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gsw-FR" sz="2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Kompetisi</a:t>
                </a:r>
                <a:r>
                  <a:rPr lang="gsw-FR" sz="2000" b="1" dirty="0" smtClean="0">
                    <a:latin typeface="Calibri" pitchFamily="34" charset="0"/>
                    <a:cs typeface="Calibri" pitchFamily="34" charset="0"/>
                  </a:rPr>
                  <a:t>, yaitu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persaingan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antara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dua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atau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lebih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jenis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makhluk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hidup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untuk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mendapatkan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daya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alam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yang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terbatas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17" name="Picture 2" descr="C:\Documents and Settings\Administrator\My Documents\13. Buping SD Kelas V (FINAL)\QR Code Buping 5\TEMA 5\1024px-Fighting_Hartebeest.jpg"/>
            <p:cNvPicPr>
              <a:picLocks noChangeAspect="1" noChangeArrowheads="1"/>
            </p:cNvPicPr>
            <p:nvPr/>
          </p:nvPicPr>
          <p:blipFill>
            <a:blip r:embed="rId3" cstate="print"/>
            <a:srcRect t="12779" r="6238"/>
            <a:stretch>
              <a:fillRect/>
            </a:stretch>
          </p:blipFill>
          <p:spPr bwMode="auto">
            <a:xfrm>
              <a:off x="4860032" y="1155127"/>
              <a:ext cx="2520000" cy="15635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5623520" y="2757577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1520" y="2931790"/>
            <a:ext cx="8190016" cy="1800200"/>
            <a:chOff x="251520" y="2931790"/>
            <a:chExt cx="8190016" cy="1800200"/>
          </a:xfrm>
        </p:grpSpPr>
        <p:sp>
          <p:nvSpPr>
            <p:cNvPr id="16" name="Rounded Rectangle 15"/>
            <p:cNvSpPr/>
            <p:nvPr/>
          </p:nvSpPr>
          <p:spPr>
            <a:xfrm>
              <a:off x="4464843" y="3448040"/>
              <a:ext cx="3976693" cy="7831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Predasi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hubungan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antara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pemangsa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mangsa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8" name="Picture 2" descr="E:\My Nature Journey\schwarzstroch-1831020_960_720.jpg"/>
            <p:cNvPicPr>
              <a:picLocks noChangeAspect="1" noChangeArrowheads="1"/>
            </p:cNvPicPr>
            <p:nvPr/>
          </p:nvPicPr>
          <p:blipFill>
            <a:blip r:embed="rId4" cstate="print"/>
            <a:srcRect t="6450"/>
            <a:stretch>
              <a:fillRect/>
            </a:stretch>
          </p:blipFill>
          <p:spPr bwMode="auto">
            <a:xfrm>
              <a:off x="2555775" y="2931790"/>
              <a:ext cx="2282239" cy="1423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194" name="Picture 2" descr="E:\ANAK SD\BUPING SD Kelas V\NASKAH\Penilaian Akhir Semester\predasi 1869465_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52355"/>
              <a:ext cx="2180261" cy="1419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TextBox 21"/>
            <p:cNvSpPr txBox="1"/>
            <p:nvPr/>
          </p:nvSpPr>
          <p:spPr>
            <a:xfrm>
              <a:off x="1691680" y="4485769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282" y="214296"/>
            <a:ext cx="85011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Antarmakhluk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hidup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membentuk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pola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interaksi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hubungan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pola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interaksi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dalam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ekosistem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kompetisi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predasi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simbiosis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1520" y="1155127"/>
            <a:ext cx="7200800" cy="1848671"/>
            <a:chOff x="251520" y="1155127"/>
            <a:chExt cx="7200800" cy="1848671"/>
          </a:xfrm>
        </p:grpSpPr>
        <p:grpSp>
          <p:nvGrpSpPr>
            <p:cNvPr id="11" name="Group 10"/>
            <p:cNvGrpSpPr/>
            <p:nvPr/>
          </p:nvGrpSpPr>
          <p:grpSpPr>
            <a:xfrm>
              <a:off x="251520" y="1203597"/>
              <a:ext cx="5072098" cy="1331737"/>
              <a:chOff x="357158" y="1462244"/>
              <a:chExt cx="5072098" cy="1157081"/>
            </a:xfrm>
            <a:solidFill>
              <a:srgbClr val="E5F3F7"/>
            </a:solidFill>
          </p:grpSpPr>
          <p:sp>
            <p:nvSpPr>
              <p:cNvPr id="12" name="Rounded Rectangle 11"/>
              <p:cNvSpPr/>
              <p:nvPr/>
            </p:nvSpPr>
            <p:spPr>
              <a:xfrm>
                <a:off x="357158" y="1502084"/>
                <a:ext cx="5072098" cy="111724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9166" y="1462244"/>
                <a:ext cx="4643470" cy="1149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gsw-FR" sz="2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Kompetisi</a:t>
                </a:r>
                <a:r>
                  <a:rPr lang="gsw-FR" sz="2000" b="1" dirty="0" smtClean="0">
                    <a:latin typeface="Calibri" pitchFamily="34" charset="0"/>
                    <a:cs typeface="Calibri" pitchFamily="34" charset="0"/>
                  </a:rPr>
                  <a:t>, yaitu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persaingan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antara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dua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atau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lebih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jenis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makhluk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hidup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untuk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mendapatkan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daya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alam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yang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terbatas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17" name="Picture 2" descr="C:\Documents and Settings\Administrator\My Documents\13. Buping SD Kelas V (FINAL)\QR Code Buping 5\TEMA 5\1024px-Fighting_Hartebeest.jpg"/>
            <p:cNvPicPr>
              <a:picLocks noChangeAspect="1" noChangeArrowheads="1"/>
            </p:cNvPicPr>
            <p:nvPr/>
          </p:nvPicPr>
          <p:blipFill>
            <a:blip r:embed="rId3" cstate="print"/>
            <a:srcRect t="12779" r="6238"/>
            <a:stretch>
              <a:fillRect/>
            </a:stretch>
          </p:blipFill>
          <p:spPr bwMode="auto">
            <a:xfrm>
              <a:off x="4860032" y="1155127"/>
              <a:ext cx="2520000" cy="15635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5623520" y="2757577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1520" y="2931790"/>
            <a:ext cx="8190016" cy="1800200"/>
            <a:chOff x="251520" y="2931790"/>
            <a:chExt cx="8190016" cy="1800200"/>
          </a:xfrm>
        </p:grpSpPr>
        <p:sp>
          <p:nvSpPr>
            <p:cNvPr id="16" name="Rounded Rectangle 15"/>
            <p:cNvSpPr/>
            <p:nvPr/>
          </p:nvSpPr>
          <p:spPr>
            <a:xfrm>
              <a:off x="4464843" y="3448040"/>
              <a:ext cx="3976693" cy="7831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Predasi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hubungan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antara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pemangsa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mangsa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8" name="Picture 2" descr="E:\My Nature Journey\schwarzstroch-1831020_960_720.jpg"/>
            <p:cNvPicPr>
              <a:picLocks noChangeAspect="1" noChangeArrowheads="1"/>
            </p:cNvPicPr>
            <p:nvPr/>
          </p:nvPicPr>
          <p:blipFill>
            <a:blip r:embed="rId4" cstate="print"/>
            <a:srcRect t="6450"/>
            <a:stretch>
              <a:fillRect/>
            </a:stretch>
          </p:blipFill>
          <p:spPr bwMode="auto">
            <a:xfrm>
              <a:off x="2555775" y="2931790"/>
              <a:ext cx="2282239" cy="1423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194" name="Picture 2" descr="E:\ANAK SD\BUPING SD Kelas V\NASKAH\Penilaian Akhir Semester\predasi 1869465_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52355"/>
              <a:ext cx="2180261" cy="1419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TextBox 21"/>
            <p:cNvSpPr txBox="1"/>
            <p:nvPr/>
          </p:nvSpPr>
          <p:spPr>
            <a:xfrm>
              <a:off x="1691680" y="4485769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0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57697" y="2279853"/>
            <a:ext cx="58787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1520" y="195486"/>
            <a:ext cx="4532844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gsw-FR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Simbiosis</a:t>
            </a:r>
            <a:r>
              <a:rPr lang="gsw-FR" sz="2000" b="1" dirty="0" smtClean="0">
                <a:latin typeface="Calibri" pitchFamily="34" charset="0"/>
                <a:cs typeface="Calibri" pitchFamily="34" charset="0"/>
              </a:rPr>
              <a:t> adalah hubungan antara dua atau lebih makhluk hidup yang hidup bersama.</a:t>
            </a:r>
            <a:br>
              <a:rPr lang="gsw-FR" sz="2000" b="1" dirty="0" smtClean="0">
                <a:latin typeface="Calibri" pitchFamily="34" charset="0"/>
                <a:cs typeface="Calibri" pitchFamily="34" charset="0"/>
              </a:rPr>
            </a:br>
            <a:r>
              <a:rPr lang="gsw-FR" sz="2000" b="1" dirty="0" smtClean="0">
                <a:latin typeface="Calibri" pitchFamily="34" charset="0"/>
                <a:cs typeface="Calibri" pitchFamily="34" charset="0"/>
              </a:rPr>
              <a:t>Simbiosis dapat dibedakan menjadi simbiosis </a:t>
            </a:r>
            <a:r>
              <a:rPr lang="gsw-FR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mutualisme</a:t>
            </a:r>
            <a:r>
              <a:rPr lang="gsw-FR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gsw-FR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komensalisme</a:t>
            </a:r>
            <a:r>
              <a:rPr lang="gsw-FR" sz="2000" b="1" dirty="0" smtClean="0">
                <a:latin typeface="Calibri" pitchFamily="34" charset="0"/>
                <a:cs typeface="Calibri" pitchFamily="34" charset="0"/>
              </a:rPr>
              <a:t>, dan </a:t>
            </a:r>
            <a:r>
              <a:rPr lang="gsw-FR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parasitisme</a:t>
            </a:r>
            <a:r>
              <a:rPr lang="gsw-FR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gsw-FR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04048" y="269612"/>
            <a:ext cx="4032448" cy="2086114"/>
            <a:chOff x="5004048" y="269612"/>
            <a:chExt cx="4032448" cy="2086114"/>
          </a:xfrm>
        </p:grpSpPr>
        <p:pic>
          <p:nvPicPr>
            <p:cNvPr id="9218" name="Picture 2" descr="E:\ANAK SD\tematik dyah\tematik dyah 2\LAMA\tema 8\8.8 simbiosis mutualism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69612"/>
              <a:ext cx="2376264" cy="17821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279347" y="498991"/>
              <a:ext cx="17571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/>
                <a:t>S</a:t>
              </a:r>
              <a:r>
                <a:rPr lang="en-US" sz="1600" b="1" dirty="0" err="1" smtClean="0"/>
                <a:t>imbiosis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mutualisme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antara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lebah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tumbuhan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berbunga</a:t>
              </a:r>
              <a:r>
                <a:rPr lang="en-US" sz="1600" b="1" dirty="0" smtClean="0"/>
                <a:t>.</a:t>
              </a:r>
              <a:endParaRPr lang="en-US" sz="1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84358" y="2109505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5576" y="2427734"/>
            <a:ext cx="3347846" cy="2304256"/>
            <a:chOff x="144034" y="2427734"/>
            <a:chExt cx="3347846" cy="2304256"/>
          </a:xfrm>
        </p:grpSpPr>
        <p:pic>
          <p:nvPicPr>
            <p:cNvPr id="9219" name="Picture 3" descr="E:\ANAK SD\XPRESS IPA 2019\SETT-2\MATERI 1\1 komensalisme tumbuhan paku 55523622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427734"/>
              <a:ext cx="2581893" cy="1717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44034" y="4147215"/>
              <a:ext cx="3347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Simbiosis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komensalisme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antara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tumbuhan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paku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pohon</a:t>
              </a:r>
              <a:r>
                <a:rPr lang="en-US" sz="1600" b="1" dirty="0"/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-302762" y="3163396"/>
              <a:ext cx="1582422" cy="2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2546" y="2427734"/>
            <a:ext cx="3347846" cy="2357920"/>
            <a:chOff x="4089072" y="2427734"/>
            <a:chExt cx="3347846" cy="2357920"/>
          </a:xfrm>
        </p:grpSpPr>
        <p:pic>
          <p:nvPicPr>
            <p:cNvPr id="9220" name="Picture 4" descr="E:\ANAK SD\BUPING SD Kelas V\SETT-3\tema 5\5.4 parasitisme  caplak -2329990_192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3" r="10236" b="11740"/>
            <a:stretch/>
          </p:blipFill>
          <p:spPr bwMode="auto">
            <a:xfrm>
              <a:off x="4338083" y="2515671"/>
              <a:ext cx="2604977" cy="16315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089072" y="4200879"/>
              <a:ext cx="3347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Simbiosis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parasitisme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antara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caplak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kucing</a:t>
              </a:r>
              <a:r>
                <a:rPr lang="en-US" sz="1600" b="1" dirty="0" smtClean="0"/>
                <a:t>.</a:t>
              </a:r>
              <a:endParaRPr lang="en-US" sz="16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6126777" y="3219023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94720" y="285734"/>
            <a:ext cx="5257800" cy="4328802"/>
            <a:chOff x="3866840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2215536"/>
              <a:ext cx="3657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Ekosistem</a:t>
              </a:r>
              <a:endParaRPr lang="en-US" sz="4000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6840" y="1495456"/>
              <a:ext cx="5257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400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5</a:t>
              </a:r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387480" y="483518"/>
            <a:ext cx="3928810" cy="38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23528" y="238894"/>
            <a:ext cx="8622167" cy="2476872"/>
            <a:chOff x="323528" y="238894"/>
            <a:chExt cx="8622167" cy="2476872"/>
          </a:xfrm>
        </p:grpSpPr>
        <p:sp>
          <p:nvSpPr>
            <p:cNvPr id="7" name="TextBox 6"/>
            <p:cNvSpPr txBox="1"/>
            <p:nvPr/>
          </p:nvSpPr>
          <p:spPr>
            <a:xfrm>
              <a:off x="323528" y="579167"/>
              <a:ext cx="3960440" cy="10156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am-ET" sz="2000" b="1" dirty="0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Simbiosis mutualisme </a:t>
              </a:r>
              <a:r>
                <a:rPr lang="am-ET" sz="2000" b="1" dirty="0" smtClean="0">
                  <a:latin typeface="Calibri" pitchFamily="34" charset="0"/>
                  <a:cs typeface="Calibri" pitchFamily="34" charset="0"/>
                </a:rPr>
                <a:t>terjadi jika kedua pihak yang terlibat saling menguntungkan.</a:t>
              </a:r>
              <a:endParaRPr lang="am-ET" sz="20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242" name="Picture 2" descr="E:\ANAK SD\SAINS K13 NEW\Kelas 5\LPAT\GBR LPAT\10.6 burung dan bunga mutualisme 105638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5" y="339502"/>
              <a:ext cx="2262858" cy="1504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Picture 3" descr="E:\ANAK SD\X-Press IPA 2016\SKL 1-4\Gambar SKl 1-4\3.2 mutualism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339502"/>
              <a:ext cx="2280097" cy="14949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16200000">
              <a:off x="7908185" y="1030183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14557" y="1884769"/>
              <a:ext cx="4035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sw-FR" sz="1600" b="1" dirty="0" smtClean="0"/>
                <a:t>Misalnya, hubungan burung dan tumbuhan </a:t>
              </a:r>
              <a:r>
                <a:rPr lang="gsw-FR" sz="1600" b="1" dirty="0" smtClean="0"/>
                <a:t>berbunga </a:t>
              </a:r>
              <a:r>
                <a:rPr lang="gsw-FR" sz="1600" b="1" dirty="0" smtClean="0"/>
                <a:t>serta hubungan kerbau dan jalak.</a:t>
              </a:r>
              <a:endParaRPr lang="gsw-FR" sz="16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503" y="2086051"/>
            <a:ext cx="8640961" cy="2573931"/>
            <a:chOff x="107503" y="2086051"/>
            <a:chExt cx="8640961" cy="2573931"/>
          </a:xfrm>
        </p:grpSpPr>
        <p:sp>
          <p:nvSpPr>
            <p:cNvPr id="16" name="TextBox 15"/>
            <p:cNvSpPr txBox="1"/>
            <p:nvPr/>
          </p:nvSpPr>
          <p:spPr>
            <a:xfrm>
              <a:off x="4788024" y="2884750"/>
              <a:ext cx="3960440" cy="16312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Simbiosis</a:t>
              </a:r>
              <a:r>
                <a:rPr lang="en-US" sz="2000" b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komensalisme</a:t>
              </a:r>
              <a:r>
                <a:rPr lang="en-US" sz="2000" b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terjadi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ketika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salah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satu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pihak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terlibat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diuntungkan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sedangkan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pihak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yang lain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tidak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diuntungkan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atau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>
                  <a:latin typeface="Calibri" pitchFamily="34" charset="0"/>
                  <a:cs typeface="Calibri" pitchFamily="34" charset="0"/>
                </a:rPr>
                <a:t>dirugikan</a:t>
              </a: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.</a:t>
              </a:r>
              <a:r>
                <a:rPr lang="en-US" sz="2000" b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244" name="Picture 4" descr="E:\ANAK SD\SAINS K13 NEW\Kelas 5\Pel 5\GBR PEL 5\5.48 komensalisme Carcharhinus_longimanus_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86051"/>
              <a:ext cx="2455542" cy="16378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5" name="Picture 5" descr="E:\ANAK SD\tematik dyah\tematik dyah 2\BARU\Tema 8 Subtema 2\8.2.2 anggrek dan poho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384722"/>
              <a:ext cx="2438400" cy="16271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07503" y="4075207"/>
              <a:ext cx="4464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sw-FR" sz="1600" b="1" smtClean="0"/>
                <a:t>Misalnya, hubungan ikan hiu dan remora serta hubungan anggrek dan pohon besar.</a:t>
              </a:r>
              <a:endParaRPr lang="gsw-FR" sz="1600" b="1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1760" y="2139702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4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79167"/>
            <a:ext cx="496855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Simbiosis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parasitisme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terjadi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jika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satu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pihak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diuntungkan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pihak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lain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dirugikan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4121" y="1203598"/>
            <a:ext cx="8444413" cy="3600400"/>
            <a:chOff x="344121" y="1203598"/>
            <a:chExt cx="8444413" cy="3600400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7674079" y="1917943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pixabay.com, 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2558" y="3973001"/>
              <a:ext cx="6799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sw-FR" sz="1600" b="1" dirty="0" smtClean="0"/>
                <a:t>Misalnya, hubungan tali putri dan tumbuhan teh-tehan, hubungan nyamuk dan manusia, serta hubungan tumbuhan raflesia dan tumbuhan inang.</a:t>
              </a:r>
              <a:endParaRPr lang="gsw-FR" sz="1600" b="1" dirty="0"/>
            </a:p>
          </p:txBody>
        </p:sp>
        <p:pic>
          <p:nvPicPr>
            <p:cNvPr id="11266" name="Picture 2" descr="E:\ANAK SD\BELUM\Mandiri IPA Kelas IV\Gambar\Bab 5\parasitism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37"/>
            <a:stretch/>
          </p:blipFill>
          <p:spPr bwMode="auto">
            <a:xfrm>
              <a:off x="344121" y="1504184"/>
              <a:ext cx="3024813" cy="20036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7" name="Picture 3" descr="E:\ANAK SD\BUPING SD Kelas V\SETT-2\Tema 4\GBR TEMA 4\4.9 nyamuk aedes 49141_19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931064"/>
              <a:ext cx="2958677" cy="1958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E:\[ NASKAH &amp; GAMBAR SMP-SMA]\IPA HARYANTO PROYEK\IPA Haryanto 4\IPA 4\raflesi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718" y="1287053"/>
              <a:ext cx="2850757" cy="18957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37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32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36" name="Picture 35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3</a:t>
                </a:r>
              </a:p>
            </p:txBody>
          </p:sp>
        </p:grpSp>
        <p:grpSp>
          <p:nvGrpSpPr>
            <p:cNvPr id="33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3.5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09854" y="1131590"/>
            <a:ext cx="371699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noProof="1">
                <a:latin typeface="Calibri" pitchFamily="34" charset="0"/>
                <a:cs typeface="Calibri" pitchFamily="34" charset="0"/>
              </a:rPr>
              <a:t>Beberapa rantai makanan yang saling berhubungan disebut </a:t>
            </a:r>
            <a:r>
              <a:rPr lang="en-US" sz="2000" b="1" noProof="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jaring-jaring makanan</a:t>
            </a:r>
            <a:r>
              <a:rPr lang="en-US" sz="2000" b="1" noProof="1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9854" y="2355726"/>
            <a:ext cx="371699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noProof="1">
                <a:latin typeface="Calibri" pitchFamily="34" charset="0"/>
                <a:cs typeface="Calibri" pitchFamily="34" charset="0"/>
              </a:rPr>
              <a:t>Dalam sebuah jaring-jaring makanan, mungkin terdapat lebih dari satu produsen, konsumen tingkat I, konsumen tingkat II, konsumen tingkat III, dan seterusnya.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03681" y="727440"/>
            <a:ext cx="4386118" cy="4004550"/>
            <a:chOff x="4103681" y="727440"/>
            <a:chExt cx="4386118" cy="4004550"/>
          </a:xfrm>
        </p:grpSpPr>
        <p:pic>
          <p:nvPicPr>
            <p:cNvPr id="12290" name="Picture 2" descr="E:\BANK GAMBAR MIU\SHUTTERSTOCK\Ririn 23-25 Juni\jaring-jaring makanan EDIT shutterstock_661087387 [Converted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681" y="727440"/>
              <a:ext cx="4284743" cy="400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7452289" y="2909286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6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14282" y="214296"/>
            <a:ext cx="821537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noProof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Perubahan populasi salah satu komponen penyusun ekosistem dapat menyebabkan terganggunya rantai makanan dan keseimbangan ekosistem.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21967" y="1161207"/>
            <a:ext cx="3857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rantai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tersebut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j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ika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populasi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belala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konsumen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tingkat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I) </a:t>
            </a:r>
            <a:r>
              <a:rPr lang="en-US" sz="1600" b="1" dirty="0" err="1" smtClean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berkurang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populasi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rumput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produsen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bertambah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karena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pemangsanya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berkurang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6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87574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Perhatikan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rantai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makanan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berikut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2482242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alibri" pitchFamily="34" charset="0"/>
                <a:cs typeface="Calibri" pitchFamily="34" charset="0"/>
              </a:rPr>
              <a:t>Namun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sebaliknya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populasi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burung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konsumen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tingkat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II)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justru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berkurang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karena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makanannya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berkurang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.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8644" y="3363838"/>
            <a:ext cx="4217692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  <a:sym typeface="Wingdings"/>
              </a:rPr>
              <a:t> </a:t>
            </a:r>
            <a:r>
              <a:rPr lang="en-US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Latihan</a:t>
            </a:r>
            <a:endParaRPr lang="en-US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Jika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populasi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burung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bertambah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apa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terjadi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populasi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ular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belalang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rumput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3127" y="1419622"/>
            <a:ext cx="2776705" cy="3272239"/>
            <a:chOff x="283127" y="1419622"/>
            <a:chExt cx="2776705" cy="3272239"/>
          </a:xfrm>
        </p:grpSpPr>
        <p:grpSp>
          <p:nvGrpSpPr>
            <p:cNvPr id="6" name="Group 5"/>
            <p:cNvGrpSpPr/>
            <p:nvPr/>
          </p:nvGrpSpPr>
          <p:grpSpPr>
            <a:xfrm>
              <a:off x="283127" y="1419622"/>
              <a:ext cx="2776705" cy="3147580"/>
              <a:chOff x="283127" y="1419622"/>
              <a:chExt cx="2776705" cy="314758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127" y="1419622"/>
                <a:ext cx="2776705" cy="314758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3127" y="3313239"/>
                <a:ext cx="9765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Rumput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56849" y="3327702"/>
                <a:ext cx="9765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Belalang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507263" y="2649544"/>
                <a:ext cx="9765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Burung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43167" y="2318580"/>
                <a:ext cx="8640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Ular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43608" y="4445640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  <p:bldP spid="3" grpId="0"/>
      <p:bldP spid="9" grpId="0" build="allAtOnce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42844" y="411510"/>
            <a:ext cx="8643998" cy="540000"/>
            <a:chOff x="214282" y="873922"/>
            <a:chExt cx="8643998" cy="540000"/>
          </a:xfrm>
        </p:grpSpPr>
        <p:sp>
          <p:nvSpPr>
            <p:cNvPr id="18" name="Rectangle 17"/>
            <p:cNvSpPr/>
            <p:nvPr/>
          </p:nvSpPr>
          <p:spPr>
            <a:xfrm>
              <a:off x="214282" y="873922"/>
              <a:ext cx="8640000" cy="54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endParaRPr lang="en-US" b="1" noProof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20" y="928676"/>
              <a:ext cx="85725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noProof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Perubahan lingkungan juga dapat menyebabkan terganggunya keseimbangan ekosistem.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14282" y="1052031"/>
            <a:ext cx="3205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gsw-FR" sz="2000" b="1" dirty="0" smtClean="0">
                <a:latin typeface="Calibri" pitchFamily="34" charset="0"/>
                <a:cs typeface="Calibri" pitchFamily="34" charset="0"/>
              </a:rPr>
              <a:t>Perubahan lingkungan dapat disebabkan oleh faktor alam dan kegiatan manusia.</a:t>
            </a:r>
            <a:endParaRPr lang="gsw-FR" sz="20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282" y="2112407"/>
            <a:ext cx="31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am-ET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Faktor alam</a:t>
            </a:r>
            <a:r>
              <a:rPr lang="am-ET" sz="2000" b="1" dirty="0" smtClean="0">
                <a:latin typeface="Calibri" pitchFamily="34" charset="0"/>
                <a:cs typeface="Calibri" pitchFamily="34" charset="0"/>
              </a:rPr>
              <a:t>, misalnya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perubahan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musim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am-ET" sz="2000" b="1" dirty="0" smtClean="0">
                <a:latin typeface="Calibri" pitchFamily="34" charset="0"/>
                <a:cs typeface="Calibri" pitchFamily="34" charset="0"/>
              </a:rPr>
              <a:t>bencana alam atau perubahan populasi.</a:t>
            </a:r>
            <a:endParaRPr lang="am-ET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282" y="3408551"/>
            <a:ext cx="31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spcAft>
                <a:spcPts val="1200"/>
              </a:spcAft>
              <a:buFont typeface="Wingdings" pitchFamily="2" charset="2"/>
              <a:buChar char="§"/>
            </a:pPr>
            <a:r>
              <a:rPr lang="gsw-FR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Kegiatan manusia</a:t>
            </a:r>
            <a:r>
              <a:rPr lang="gsw-FR" sz="2000" b="1" dirty="0" smtClean="0">
                <a:latin typeface="Calibri" pitchFamily="34" charset="0"/>
                <a:cs typeface="Calibri" pitchFamily="34" charset="0"/>
              </a:rPr>
              <a:t>, misalnya penebangan hutan dan pencemaran lingkungan.</a:t>
            </a:r>
            <a:endParaRPr lang="gsw-FR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63888" y="1203598"/>
            <a:ext cx="5256584" cy="3024336"/>
            <a:chOff x="3275856" y="1131590"/>
            <a:chExt cx="5256584" cy="3024336"/>
          </a:xfrm>
        </p:grpSpPr>
        <p:sp>
          <p:nvSpPr>
            <p:cNvPr id="2" name="Rounded Rectangle 1"/>
            <p:cNvSpPr/>
            <p:nvPr/>
          </p:nvSpPr>
          <p:spPr>
            <a:xfrm>
              <a:off x="3357554" y="1275606"/>
              <a:ext cx="5174886" cy="288032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79912" y="1707654"/>
              <a:ext cx="453650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q-AL" b="1" dirty="0" smtClean="0">
                  <a:latin typeface="Calibri" pitchFamily="34" charset="0"/>
                  <a:cs typeface="Calibri" pitchFamily="34" charset="0"/>
                </a:rPr>
                <a:t>Coba kelompokkan apakah perubahan lingkungan berikut merupakan faktor alam atau kegiatan manusia: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Pembakaran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sq-AL" b="1" dirty="0" smtClean="0">
                  <a:latin typeface="Calibri" pitchFamily="34" charset="0"/>
                  <a:cs typeface="Calibri" pitchFamily="34" charset="0"/>
                </a:rPr>
                <a:t>hutan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Pembuangan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limbah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tanpa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diolah</a:t>
              </a:r>
              <a:endParaRPr lang="sq-AL" b="1" dirty="0" smtClean="0">
                <a:latin typeface="Calibri" pitchFamily="34" charset="0"/>
                <a:cs typeface="Calibri" pitchFamily="34" charset="0"/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sq-AL" b="1" dirty="0" smtClean="0">
                  <a:latin typeface="Calibri" pitchFamily="34" charset="0"/>
                  <a:cs typeface="Calibri" pitchFamily="34" charset="0"/>
                </a:rPr>
                <a:t>Penggunaan pestisida yang berlebihan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sq-AL" b="1" dirty="0" smtClean="0">
                  <a:latin typeface="Calibri" pitchFamily="34" charset="0"/>
                  <a:cs typeface="Calibri" pitchFamily="34" charset="0"/>
                </a:rPr>
                <a:t>Gempa bumi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sq-AL" b="1" dirty="0" smtClean="0">
                  <a:latin typeface="Calibri" pitchFamily="34" charset="0"/>
                  <a:cs typeface="Calibri" pitchFamily="34" charset="0"/>
                </a:rPr>
                <a:t>Gunung meletus</a:t>
              </a:r>
              <a:endParaRPr lang="sq-AL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275856" y="1131590"/>
              <a:ext cx="1440160" cy="461665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/>
                <a:t>Latihan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863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11510"/>
            <a:ext cx="3384376" cy="71508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Perubahan</a:t>
            </a:r>
            <a:r>
              <a:rPr lang="en-US" b="1" dirty="0" smtClean="0"/>
              <a:t> </a:t>
            </a:r>
            <a:r>
              <a:rPr lang="en-US" b="1" dirty="0" err="1" smtClean="0"/>
              <a:t>lingkungan</a:t>
            </a:r>
            <a:r>
              <a:rPr lang="en-US" b="1" dirty="0" smtClean="0"/>
              <a:t> yang </a:t>
            </a:r>
            <a:r>
              <a:rPr lang="en-US" b="1" dirty="0" err="1" smtClean="0"/>
              <a:t>disebabkan</a:t>
            </a:r>
            <a:r>
              <a:rPr lang="en-US" b="1" dirty="0" smtClean="0"/>
              <a:t> </a:t>
            </a:r>
            <a:r>
              <a:rPr lang="en-US" b="1" dirty="0" err="1" smtClean="0"/>
              <a:t>oleh</a:t>
            </a:r>
            <a:r>
              <a:rPr lang="en-US" b="1" dirty="0" smtClean="0"/>
              <a:t> </a:t>
            </a:r>
            <a:r>
              <a:rPr lang="en-US" b="1" dirty="0" err="1" smtClean="0"/>
              <a:t>faktor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07504" y="1143893"/>
            <a:ext cx="4224300" cy="3444081"/>
            <a:chOff x="107504" y="1143893"/>
            <a:chExt cx="4224300" cy="3444081"/>
          </a:xfrm>
        </p:grpSpPr>
        <p:pic>
          <p:nvPicPr>
            <p:cNvPr id="1028" name="Picture 4" descr="E:\ANAK SD\BUPING SD Kelas V\MEDIA MENGAJAR\gbr\musim kemarau SS-17625616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24" y="1143893"/>
              <a:ext cx="3048000" cy="19351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7504" y="3259951"/>
              <a:ext cx="4224300" cy="132802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Perubahan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musim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menyebabkan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perubahan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lingkungan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Misalnya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musim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kemarau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banyak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tumbuhan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kekeringan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sehingga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mati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Bent Arrow 3"/>
            <p:cNvSpPr/>
            <p:nvPr/>
          </p:nvSpPr>
          <p:spPr>
            <a:xfrm rot="13320450" flipH="1">
              <a:off x="314635" y="2770693"/>
              <a:ext cx="607888" cy="595255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2787023" y="2057091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67944" y="411510"/>
            <a:ext cx="4207060" cy="4017874"/>
            <a:chOff x="4067944" y="411510"/>
            <a:chExt cx="4207060" cy="4017874"/>
          </a:xfrm>
        </p:grpSpPr>
        <p:pic>
          <p:nvPicPr>
            <p:cNvPr id="1029" name="Picture 5" descr="E:\ANAK SD\BELUM\Mandiri IPA Kelas IV\Gambar\Bab 10\tsunam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444440"/>
              <a:ext cx="3528790" cy="19849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067944" y="411510"/>
              <a:ext cx="4207060" cy="1940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Bencana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alam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menyebabkan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kerusakan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ekosistem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punahnya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beberapa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jenis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makhluk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hidup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berkurangnya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populasi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makhluk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hidup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Contoh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bencana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alam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gempa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bumi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tsunami,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longsor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Bent Arrow 26"/>
            <p:cNvSpPr/>
            <p:nvPr/>
          </p:nvSpPr>
          <p:spPr>
            <a:xfrm rot="1077617" flipH="1">
              <a:off x="7467040" y="2224885"/>
              <a:ext cx="607888" cy="595255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7237493" y="3313802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5536" y="339502"/>
            <a:ext cx="4104456" cy="71508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m-ET" b="1" smtClean="0"/>
              <a:t>Perubahan lingkungan yang disebabkan oleh kegiatan manusia</a:t>
            </a:r>
            <a:endParaRPr lang="am-ET" b="1"/>
          </a:p>
        </p:txBody>
      </p:sp>
      <p:grpSp>
        <p:nvGrpSpPr>
          <p:cNvPr id="2" name="Group 1"/>
          <p:cNvGrpSpPr/>
          <p:nvPr/>
        </p:nvGrpSpPr>
        <p:grpSpPr>
          <a:xfrm>
            <a:off x="107504" y="1203598"/>
            <a:ext cx="4167524" cy="3480455"/>
            <a:chOff x="107504" y="1203598"/>
            <a:chExt cx="4167524" cy="3480455"/>
          </a:xfrm>
        </p:grpSpPr>
        <p:sp>
          <p:nvSpPr>
            <p:cNvPr id="25" name="TextBox 24"/>
            <p:cNvSpPr txBox="1"/>
            <p:nvPr/>
          </p:nvSpPr>
          <p:spPr>
            <a:xfrm>
              <a:off x="323528" y="3219822"/>
              <a:ext cx="3951500" cy="146423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Penebangan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p</a:t>
              </a:r>
              <a:r>
                <a:rPr lang="am-ET" sz="1600" b="1" dirty="0" smtClean="0">
                  <a:latin typeface="Calibri" pitchFamily="34" charset="0"/>
                  <a:cs typeface="Calibri" pitchFamily="34" charset="0"/>
                </a:rPr>
                <a:t>embakaran hutan untuk membuka lahan dapat menyebabkan hilangnya habitat dan sumber makanan hewa</a:t>
              </a:r>
              <a:r>
                <a:rPr lang="am-ET" sz="1600" b="1" dirty="0" smtClean="0">
                  <a:latin typeface="Calibri" pitchFamily="34" charset="0"/>
                  <a:cs typeface="Calibri" pitchFamily="34" charset="0"/>
                </a:rPr>
                <a:t>n, punahnya beberapa jenis hewan dan tumbuhan,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serta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am-ET" sz="1600" b="1" dirty="0" smtClean="0">
                  <a:latin typeface="Calibri" pitchFamily="34" charset="0"/>
                  <a:cs typeface="Calibri" pitchFamily="34" charset="0"/>
                </a:rPr>
                <a:t>kerusakan ekosistem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am-ET" sz="16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" name="Picture 1" descr="C:\Users\TYH\Downloads\wildfire-1105209_960_72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506" y="1203598"/>
              <a:ext cx="2817342" cy="18782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 rot="16200000">
              <a:off x="-424372" y="2095515"/>
              <a:ext cx="13099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m-ET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am-ET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am-ET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6717235">
              <a:off x="2857534" y="2667298"/>
              <a:ext cx="607888" cy="595255"/>
            </a:xfrm>
            <a:prstGeom prst="ben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03636" y="891495"/>
            <a:ext cx="3956796" cy="3708311"/>
            <a:chOff x="4503636" y="891495"/>
            <a:chExt cx="3956796" cy="3708311"/>
          </a:xfrm>
        </p:grpSpPr>
        <p:pic>
          <p:nvPicPr>
            <p:cNvPr id="2050" name="Picture 2" descr="E:\ANAK SD\BUPING SD Kelas V\MEDIA MENGAJAR\gbr\pestisida 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636" y="2490001"/>
              <a:ext cx="3164707" cy="21098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 rot="16200000">
              <a:off x="6988449" y="3672196"/>
              <a:ext cx="154561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m-ET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am-ET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87766" y="891495"/>
              <a:ext cx="3472666" cy="146423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Penggunaan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pestisida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pupuk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kimia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berlebihan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mencemari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lingkungan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menyebabkan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keracunan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bahkan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kematian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bagi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makhluk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hidup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tertentu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am-ET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Bent Arrow 19"/>
            <p:cNvSpPr/>
            <p:nvPr/>
          </p:nvSpPr>
          <p:spPr>
            <a:xfrm rot="13320450" flipH="1">
              <a:off x="4779131" y="2058099"/>
              <a:ext cx="607888" cy="595255"/>
            </a:xfrm>
            <a:prstGeom prst="ben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3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9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10" name="Picture 9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1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3.5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357158" y="857238"/>
            <a:ext cx="8358246" cy="1285884"/>
            <a:chOff x="357158" y="857238"/>
            <a:chExt cx="8358246" cy="1285884"/>
          </a:xfrm>
        </p:grpSpPr>
        <p:sp>
          <p:nvSpPr>
            <p:cNvPr id="21" name="Rectangle 20"/>
            <p:cNvSpPr/>
            <p:nvPr/>
          </p:nvSpPr>
          <p:spPr>
            <a:xfrm>
              <a:off x="357158" y="857238"/>
              <a:ext cx="8358246" cy="1285884"/>
            </a:xfrm>
            <a:prstGeom prst="rect">
              <a:avLst/>
            </a:prstGeom>
            <a:solidFill>
              <a:srgbClr val="E8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0034" y="1000114"/>
              <a:ext cx="80724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Ekosistem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adalah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sekumpulan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makhluk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hidup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beserta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komponen-komponen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tak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hidup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saling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berinteraksi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suatu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lingkungan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yang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membentuk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sistem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ekologi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7158" y="2428874"/>
            <a:ext cx="3429024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Berdasarkan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terbentuknya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ekosistem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dibedakan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ekosistem</a:t>
            </a: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alami</a:t>
            </a:r>
            <a:r>
              <a:rPr lang="en-US" sz="2000" b="1" dirty="0" smtClean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ekositem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buatan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429388" y="2214560"/>
            <a:ext cx="2428892" cy="2032171"/>
            <a:chOff x="5857884" y="2285998"/>
            <a:chExt cx="2428892" cy="2032171"/>
          </a:xfrm>
        </p:grpSpPr>
        <p:grpSp>
          <p:nvGrpSpPr>
            <p:cNvPr id="26" name="Group 25"/>
            <p:cNvGrpSpPr/>
            <p:nvPr/>
          </p:nvGrpSpPr>
          <p:grpSpPr>
            <a:xfrm>
              <a:off x="5857884" y="2285998"/>
              <a:ext cx="2428892" cy="1797190"/>
              <a:chOff x="5857884" y="2145968"/>
              <a:chExt cx="2428892" cy="179719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80" t="6527" r="18762" b="20741"/>
              <a:stretch/>
            </p:blipFill>
            <p:spPr>
              <a:xfrm>
                <a:off x="6000083" y="2503158"/>
                <a:ext cx="2111111" cy="144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857884" y="2145968"/>
                <a:ext cx="24288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Ekosistem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buatan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743728" y="4071948"/>
              <a:ext cx="1543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29058" y="2214560"/>
            <a:ext cx="2428892" cy="2032171"/>
            <a:chOff x="3500430" y="2285998"/>
            <a:chExt cx="2428892" cy="2032171"/>
          </a:xfrm>
          <a:effectLst/>
        </p:grpSpPr>
        <p:sp>
          <p:nvSpPr>
            <p:cNvPr id="38" name="TextBox 37"/>
            <p:cNvSpPr txBox="1"/>
            <p:nvPr/>
          </p:nvSpPr>
          <p:spPr>
            <a:xfrm>
              <a:off x="3500430" y="2285998"/>
              <a:ext cx="2286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Ekosistem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alami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39" name="Picture 2" descr="C:\Users\TYH\Downloads\africa-2011585_960_72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19675" y="2643188"/>
              <a:ext cx="2166771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0" name="TextBox 39"/>
            <p:cNvSpPr txBox="1"/>
            <p:nvPr/>
          </p:nvSpPr>
          <p:spPr>
            <a:xfrm>
              <a:off x="4386274" y="4071948"/>
              <a:ext cx="1543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Y:\TRANSIT JOB GAMBAR\Tematik 4E\Subtema 1\2.5 anak berpiki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 bwMode="auto">
          <a:xfrm>
            <a:off x="31898" y="2735778"/>
            <a:ext cx="2313631" cy="221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7504" y="411510"/>
            <a:ext cx="3168352" cy="22322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q-AL" sz="2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Ekosistem alami 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adalah ekosistem yang terbentuk secara alami. Misalnya hutan tropis, padang rumput, gurun pasir, laut, sungai, dan danau.</a:t>
            </a:r>
            <a:endParaRPr lang="sq-AL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35896" y="377897"/>
            <a:ext cx="2159523" cy="1833813"/>
            <a:chOff x="3635896" y="377897"/>
            <a:chExt cx="2159523" cy="1833813"/>
          </a:xfrm>
        </p:grpSpPr>
        <p:pic>
          <p:nvPicPr>
            <p:cNvPr id="1026" name="Picture 2" descr="E:\ANAK SD\tematik dyah\tema 8\8.3 hutan tropis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17"/>
            <a:stretch/>
          </p:blipFill>
          <p:spPr bwMode="auto">
            <a:xfrm>
              <a:off x="3635896" y="377897"/>
              <a:ext cx="2159523" cy="1567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" name="Rounded Rectangle 1"/>
            <p:cNvSpPr/>
            <p:nvPr/>
          </p:nvSpPr>
          <p:spPr>
            <a:xfrm>
              <a:off x="3923928" y="1779662"/>
              <a:ext cx="1584176" cy="4320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q-AL" b="1" dirty="0" smtClean="0"/>
                <a:t>Hutan tropis</a:t>
              </a:r>
              <a:endParaRPr lang="sq-AL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84145" y="401913"/>
            <a:ext cx="2160263" cy="1809797"/>
            <a:chOff x="6084145" y="401913"/>
            <a:chExt cx="2160263" cy="1809797"/>
          </a:xfrm>
        </p:grpSpPr>
        <p:pic>
          <p:nvPicPr>
            <p:cNvPr id="1027" name="Picture 3" descr="E:\ANAK SD\SAKTI IPA KTSP\SAKTI IPA 2\SAKTI 2\bab 3 lama\Bab 3 - 15 juli 16\padang rumput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13"/>
            <a:stretch/>
          </p:blipFill>
          <p:spPr bwMode="auto">
            <a:xfrm>
              <a:off x="6084145" y="401913"/>
              <a:ext cx="2160263" cy="15438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1" name="Rounded Rectangle 10"/>
            <p:cNvSpPr/>
            <p:nvPr/>
          </p:nvSpPr>
          <p:spPr>
            <a:xfrm>
              <a:off x="6195904" y="1779662"/>
              <a:ext cx="1976496" cy="4320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b="1" dirty="0" smtClean="0"/>
                <a:t>Padang rumput</a:t>
              </a:r>
              <a:endParaRPr lang="af-ZA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90621" y="2542044"/>
            <a:ext cx="2204798" cy="1776564"/>
            <a:chOff x="3590621" y="2542044"/>
            <a:chExt cx="2204798" cy="1776564"/>
          </a:xfrm>
        </p:grpSpPr>
        <p:pic>
          <p:nvPicPr>
            <p:cNvPr id="1028" name="Picture 4" descr="E:\ANAK SD\BUPING SD Kelas V\SETT-2\Penilaian Akhir Semester\GBR PAS\27 perairan laut 288988_192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621" y="2542044"/>
              <a:ext cx="2204798" cy="14698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2" name="Rounded Rectangle 11"/>
            <p:cNvSpPr/>
            <p:nvPr/>
          </p:nvSpPr>
          <p:spPr>
            <a:xfrm>
              <a:off x="3923928" y="3886560"/>
              <a:ext cx="1584176" cy="4320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b="1" dirty="0" smtClean="0"/>
                <a:t>Laut</a:t>
              </a:r>
              <a:endParaRPr lang="af-ZA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66102" y="1563639"/>
            <a:ext cx="2466337" cy="2767391"/>
            <a:chOff x="6066102" y="1563639"/>
            <a:chExt cx="2466337" cy="2767391"/>
          </a:xfrm>
        </p:grpSpPr>
        <p:grpSp>
          <p:nvGrpSpPr>
            <p:cNvPr id="9" name="Group 8"/>
            <p:cNvGrpSpPr/>
            <p:nvPr/>
          </p:nvGrpSpPr>
          <p:grpSpPr>
            <a:xfrm>
              <a:off x="6066102" y="2522286"/>
              <a:ext cx="2138578" cy="1808744"/>
              <a:chOff x="6066102" y="2522286"/>
              <a:chExt cx="2138578" cy="1808744"/>
            </a:xfrm>
          </p:grpSpPr>
          <p:pic>
            <p:nvPicPr>
              <p:cNvPr id="1029" name="Picture 5" descr="E:\ANAK SD\Buping IPA Kelas 3 (Tema 1-4)\Setting 1\TEMA 8\Gambar Tema 8\8.18 danau - PB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27"/>
              <a:stretch/>
            </p:blipFill>
            <p:spPr bwMode="auto">
              <a:xfrm>
                <a:off x="6066102" y="2522286"/>
                <a:ext cx="2138578" cy="14896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6372188" y="3898982"/>
                <a:ext cx="1584176" cy="432048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err="1" smtClean="0"/>
                  <a:t>Danau</a:t>
                </a:r>
                <a:endParaRPr lang="sq-AL" b="1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 rot="16200000">
              <a:off x="7637805" y="2212052"/>
              <a:ext cx="1543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4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Y:\TRANSIT JOB GAMBAR\Tematik 4E\Subtema 1\2.5 anak berpiki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 bwMode="auto">
          <a:xfrm>
            <a:off x="0" y="2735778"/>
            <a:ext cx="2313631" cy="221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7504" y="267494"/>
            <a:ext cx="3096344" cy="23762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q-AL" sz="22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Ekosistem </a:t>
            </a:r>
            <a:r>
              <a:rPr lang="en-US" sz="22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buatan</a:t>
            </a:r>
            <a:r>
              <a:rPr lang="sq-AL" sz="22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adalah ekosistem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dibuat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campur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tangan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manusia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. Misalnya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sawah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kolam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akuarium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taman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sq-AL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27884" y="411510"/>
            <a:ext cx="2288232" cy="1872208"/>
            <a:chOff x="3427884" y="411510"/>
            <a:chExt cx="2288232" cy="1872208"/>
          </a:xfrm>
        </p:grpSpPr>
        <p:pic>
          <p:nvPicPr>
            <p:cNvPr id="2050" name="Picture 2" descr="E:\ANAK SD\Buping IPA Kelas 3 (Tema 1-4)\foto buping ipa 3 tema 8\sawah_2 C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884" y="411510"/>
              <a:ext cx="2288232" cy="15274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1" name="Rounded Rectangle 10"/>
            <p:cNvSpPr/>
            <p:nvPr/>
          </p:nvSpPr>
          <p:spPr>
            <a:xfrm>
              <a:off x="3707904" y="1851670"/>
              <a:ext cx="1584176" cy="4320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Sawah</a:t>
              </a:r>
              <a:endParaRPr lang="sq-AL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12160" y="411510"/>
            <a:ext cx="2304256" cy="1842868"/>
            <a:chOff x="6012160" y="411510"/>
            <a:chExt cx="2304256" cy="1842868"/>
          </a:xfrm>
        </p:grpSpPr>
        <p:pic>
          <p:nvPicPr>
            <p:cNvPr id="2051" name="Picture 3" descr="E:\ANAK SD\SAINS K13 NEW\Kelas 5\Pel 5\GBR PEL 5\5.11 kolam teratai 2654312_192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0" r="6746"/>
            <a:stretch/>
          </p:blipFill>
          <p:spPr bwMode="auto">
            <a:xfrm>
              <a:off x="6012160" y="411510"/>
              <a:ext cx="2304256" cy="15347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2" name="Rounded Rectangle 11"/>
            <p:cNvSpPr/>
            <p:nvPr/>
          </p:nvSpPr>
          <p:spPr>
            <a:xfrm>
              <a:off x="6372200" y="1822330"/>
              <a:ext cx="1584176" cy="4320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Kolam</a:t>
              </a:r>
              <a:endParaRPr lang="sq-AL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05711" y="2427734"/>
            <a:ext cx="2318417" cy="1890874"/>
            <a:chOff x="3405711" y="2427734"/>
            <a:chExt cx="2318417" cy="1890874"/>
          </a:xfrm>
        </p:grpSpPr>
        <p:pic>
          <p:nvPicPr>
            <p:cNvPr id="2052" name="Picture 4" descr="E:\ANAK SD\TEMATIK PENILAIAN\TEMATIK 4B\Sett-2\Sett-2 4B Sub 1 (edit)\GBR SUB 1\1.8D akuarium 17648566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711" y="2427734"/>
              <a:ext cx="2318417" cy="15424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3" name="Rounded Rectangle 12"/>
            <p:cNvSpPr/>
            <p:nvPr/>
          </p:nvSpPr>
          <p:spPr>
            <a:xfrm>
              <a:off x="3779912" y="3886560"/>
              <a:ext cx="1584176" cy="4320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Akuarium</a:t>
              </a:r>
              <a:endParaRPr lang="sq-AL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2160" y="915566"/>
            <a:ext cx="2622487" cy="3373702"/>
            <a:chOff x="6012160" y="915566"/>
            <a:chExt cx="2622487" cy="3373702"/>
          </a:xfrm>
        </p:grpSpPr>
        <p:pic>
          <p:nvPicPr>
            <p:cNvPr id="2053" name="Picture 5" descr="E:\ANAK SD\BUPING SD Kelas V\MEDIA MENGAJAR\gbr\taman 3534479_192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427734"/>
              <a:ext cx="2313110" cy="15424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4" name="Rounded Rectangle 13"/>
            <p:cNvSpPr/>
            <p:nvPr/>
          </p:nvSpPr>
          <p:spPr>
            <a:xfrm>
              <a:off x="6444208" y="3857220"/>
              <a:ext cx="1584176" cy="4320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Taman</a:t>
              </a:r>
              <a:endParaRPr lang="sq-AL" b="1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7086196" y="2217795"/>
              <a:ext cx="2850679" cy="2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pixabay.com, 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2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0"/>
          <a:stretch/>
        </p:blipFill>
        <p:spPr>
          <a:xfrm>
            <a:off x="107504" y="2355726"/>
            <a:ext cx="1900371" cy="2575758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107504" y="565419"/>
            <a:ext cx="2520280" cy="1646291"/>
          </a:xfrm>
          <a:prstGeom prst="wedgeRoundRectCallout">
            <a:avLst>
              <a:gd name="adj1" fmla="val -18346"/>
              <a:gd name="adj2" fmla="val 71636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sw-FR" sz="2200" b="1" dirty="0">
                <a:latin typeface="Calibri" pitchFamily="34" charset="0"/>
                <a:cs typeface="Calibri" pitchFamily="34" charset="0"/>
              </a:rPr>
              <a:t>Ekosistem terdiri atas komponen </a:t>
            </a:r>
            <a:r>
              <a:rPr lang="gsw-FR" sz="2200" b="1" dirty="0" smtClean="0">
                <a:latin typeface="Calibri" pitchFamily="34" charset="0"/>
                <a:cs typeface="Calibri" pitchFamily="34" charset="0"/>
              </a:rPr>
              <a:t>biotik </a:t>
            </a:r>
            <a:r>
              <a:rPr lang="gsw-FR" sz="2200" b="1" dirty="0">
                <a:latin typeface="Calibri" pitchFamily="34" charset="0"/>
                <a:cs typeface="Calibri" pitchFamily="34" charset="0"/>
              </a:rPr>
              <a:t>dan komponen </a:t>
            </a:r>
            <a:r>
              <a:rPr lang="gsw-FR" sz="2200" b="1" dirty="0" smtClean="0">
                <a:latin typeface="Calibri" pitchFamily="34" charset="0"/>
                <a:cs typeface="Calibri" pitchFamily="34" charset="0"/>
              </a:rPr>
              <a:t>abiotik.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6700" y="339502"/>
            <a:ext cx="5184576" cy="4324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87824" y="468704"/>
            <a:ext cx="4824536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am-ET" sz="2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"/>
              </a:rPr>
              <a:t></a:t>
            </a:r>
            <a:r>
              <a:rPr lang="en-US" sz="2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am-ET" sz="2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Komponen biotik</a:t>
            </a: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 adalah semua makhluk hidup dalam ekosistem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Misalnya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tumbuhan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bakteri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manusia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am-ET" sz="2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87824" y="1851670"/>
            <a:ext cx="4824536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b="1" dirty="0" err="1">
                <a:latin typeface="Calibri" pitchFamily="34" charset="0"/>
                <a:cs typeface="Calibri" pitchFamily="34" charset="0"/>
              </a:rPr>
              <a:t>Komponen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biotik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am-ET" sz="2200" b="1" dirty="0">
                <a:latin typeface="Calibri" pitchFamily="34" charset="0"/>
                <a:cs typeface="Calibri" pitchFamily="34" charset="0"/>
              </a:rPr>
              <a:t> dibedakan menjadi </a:t>
            </a:r>
            <a:r>
              <a:rPr lang="am-ET" sz="2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individu</a:t>
            </a:r>
            <a:r>
              <a:rPr lang="am-ET" sz="22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am-ET" sz="22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populasi</a:t>
            </a:r>
            <a:r>
              <a:rPr lang="am-ET" sz="2200" b="1" dirty="0">
                <a:latin typeface="Calibri" pitchFamily="34" charset="0"/>
                <a:cs typeface="Calibri" pitchFamily="34" charset="0"/>
              </a:rPr>
              <a:t>, dan </a:t>
            </a:r>
            <a:r>
              <a:rPr lang="am-E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komunitas</a:t>
            </a:r>
            <a:r>
              <a:rPr lang="am-ET" sz="2200" b="1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200" b="1" dirty="0" smtClean="0">
                <a:latin typeface="Calibri" pitchFamily="34" charset="0"/>
                <a:cs typeface="Calibri" pitchFamily="34" charset="0"/>
              </a:rPr>
            </a:b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7824" y="3069416"/>
            <a:ext cx="4824536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am-ET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/>
              </a:rPr>
              <a:t></a:t>
            </a:r>
            <a:r>
              <a:rPr 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am-ET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Komponen abiotik </a:t>
            </a:r>
            <a:r>
              <a:rPr lang="am-ET" sz="2200" b="1" dirty="0">
                <a:latin typeface="Calibri" pitchFamily="34" charset="0"/>
                <a:cs typeface="Calibri" pitchFamily="34" charset="0"/>
              </a:rPr>
              <a:t>adalah semua benda tak hidup dalam ekosistem.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Misalnya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am-ET" sz="2200" b="1" dirty="0">
                <a:latin typeface="Calibri" pitchFamily="34" charset="0"/>
                <a:cs typeface="Calibri" pitchFamily="34" charset="0"/>
              </a:rPr>
              <a:t>air, tanah, udara, dan cahaya matahari.</a:t>
            </a:r>
          </a:p>
        </p:txBody>
      </p:sp>
    </p:spTree>
    <p:extLst>
      <p:ext uri="{BB962C8B-B14F-4D97-AF65-F5344CB8AC3E}">
        <p14:creationId xmlns:p14="http://schemas.microsoft.com/office/powerpoint/2010/main" val="241286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67494"/>
            <a:ext cx="2160240" cy="3653665"/>
            <a:chOff x="107504" y="267494"/>
            <a:chExt cx="2160240" cy="3653665"/>
          </a:xfrm>
        </p:grpSpPr>
        <p:sp>
          <p:nvSpPr>
            <p:cNvPr id="10" name="Rounded Rectangle 9"/>
            <p:cNvSpPr/>
            <p:nvPr/>
          </p:nvSpPr>
          <p:spPr>
            <a:xfrm>
              <a:off x="107504" y="267494"/>
              <a:ext cx="2160240" cy="122413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m-ET" b="1" dirty="0" smtClean="0">
                  <a:solidFill>
                    <a:srgbClr val="FFFF00"/>
                  </a:solidFill>
                </a:rPr>
                <a:t>Individu</a:t>
              </a:r>
              <a:r>
                <a:rPr lang="am-ET" b="1" dirty="0" smtClean="0"/>
                <a:t> adalah makhluk hidup tunggal.</a:t>
              </a:r>
              <a:endParaRPr lang="am-ET" b="1" dirty="0"/>
            </a:p>
          </p:txBody>
        </p:sp>
        <p:pic>
          <p:nvPicPr>
            <p:cNvPr id="11" name="Picture 2" descr="E:\ANAK SD\SAINS K13 NEW\Kelas 5\Pel 5\GBR PEL 5\5.3 individu zebra shutterstock_16237560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75" y="2281420"/>
              <a:ext cx="782149" cy="1639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196016" y="267494"/>
            <a:ext cx="2935518" cy="3803562"/>
            <a:chOff x="2196016" y="267494"/>
            <a:chExt cx="2935518" cy="3803562"/>
          </a:xfrm>
        </p:grpSpPr>
        <p:sp>
          <p:nvSpPr>
            <p:cNvPr id="12" name="Rounded Rectangle 11"/>
            <p:cNvSpPr/>
            <p:nvPr/>
          </p:nvSpPr>
          <p:spPr>
            <a:xfrm>
              <a:off x="2339752" y="267494"/>
              <a:ext cx="2791782" cy="122413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m-ET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Populasi</a:t>
              </a:r>
              <a:r>
                <a:rPr lang="am-ET" b="1" dirty="0" smtClean="0"/>
                <a:t> adalah sekumpulan makhluk hidup sejenis yang hidup di suatu tempat.</a:t>
              </a:r>
              <a:endParaRPr lang="am-ET" b="1" dirty="0"/>
            </a:p>
          </p:txBody>
        </p:sp>
        <p:pic>
          <p:nvPicPr>
            <p:cNvPr id="13" name="Picture 3" descr="E:\ANAK SD\SAINS K13 NEW\Kelas 5\Pel 5\GBR GA JADI\populasi zebra - shutterstock_919270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016" y="2355726"/>
              <a:ext cx="2205807" cy="1715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ight Arrow 1"/>
          <p:cNvSpPr/>
          <p:nvPr/>
        </p:nvSpPr>
        <p:spPr>
          <a:xfrm>
            <a:off x="1403648" y="2787774"/>
            <a:ext cx="648072" cy="50405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716016" y="2849261"/>
            <a:ext cx="648072" cy="50405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36602" y="267494"/>
            <a:ext cx="3814273" cy="4427462"/>
            <a:chOff x="5236602" y="267494"/>
            <a:chExt cx="3814273" cy="4427462"/>
          </a:xfrm>
        </p:grpSpPr>
        <p:sp>
          <p:nvSpPr>
            <p:cNvPr id="14" name="Rounded Rectangle 13"/>
            <p:cNvSpPr/>
            <p:nvPr/>
          </p:nvSpPr>
          <p:spPr>
            <a:xfrm>
              <a:off x="5236602" y="267494"/>
              <a:ext cx="3439854" cy="122413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m-ET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Komunitas</a:t>
              </a:r>
              <a:r>
                <a:rPr lang="am-ET" b="1" dirty="0" smtClean="0"/>
                <a:t> adalah kumpulan dua atau lebih populasi yang hidup di suatu tempat.</a:t>
              </a:r>
              <a:endParaRPr lang="am-ET" b="1" dirty="0"/>
            </a:p>
          </p:txBody>
        </p:sp>
        <p:pic>
          <p:nvPicPr>
            <p:cNvPr id="15" name="Picture 4" descr="E:\BANK GAMBAR MIU\SHUTTERSTOCK\RIRIN 29 Juni\jerapah populasi shutterstock_1683161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563638"/>
              <a:ext cx="1750632" cy="226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E:\ANAK SD\SAINS K13 NEW\Kelas 5\Pel 5\GBR GA JADI\populasi zebra - shutterstock_91927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828" y="1777826"/>
              <a:ext cx="1846047" cy="143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E:\ANAK SD\XPRESS IPA 2019\SETT-2\GBR PAKET 1\1 rumput -19074995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4"/>
            <a:stretch/>
          </p:blipFill>
          <p:spPr bwMode="auto">
            <a:xfrm>
              <a:off x="6164886" y="3624086"/>
              <a:ext cx="2475732" cy="107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356327" y="3230206"/>
              <a:ext cx="1543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entagon 24"/>
          <p:cNvSpPr/>
          <p:nvPr/>
        </p:nvSpPr>
        <p:spPr bwMode="auto">
          <a:xfrm>
            <a:off x="32" y="4166229"/>
            <a:ext cx="4211928" cy="432000"/>
          </a:xfrm>
          <a:prstGeom prst="homePlat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Komponen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Biotik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Ekosistem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195486"/>
            <a:ext cx="842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Berdasarkan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jenis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makanannya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dibedakan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herbivor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karnivor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insektivor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omnivor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9" name="AutoShape 2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57158" y="1023766"/>
            <a:ext cx="8429684" cy="1692000"/>
            <a:chOff x="357158" y="1214428"/>
            <a:chExt cx="8429684" cy="1692000"/>
          </a:xfrm>
          <a:solidFill>
            <a:schemeClr val="bg1"/>
          </a:solidFill>
        </p:grpSpPr>
        <p:grpSp>
          <p:nvGrpSpPr>
            <p:cNvPr id="26" name="Group 25"/>
            <p:cNvGrpSpPr/>
            <p:nvPr/>
          </p:nvGrpSpPr>
          <p:grpSpPr>
            <a:xfrm>
              <a:off x="357158" y="1214428"/>
              <a:ext cx="8429684" cy="1692000"/>
              <a:chOff x="4466842" y="1071552"/>
              <a:chExt cx="8429684" cy="1692000"/>
            </a:xfrm>
            <a:grpFill/>
          </p:grpSpPr>
          <p:sp>
            <p:nvSpPr>
              <p:cNvPr id="28" name="Rectangle 27"/>
              <p:cNvSpPr/>
              <p:nvPr/>
            </p:nvSpPr>
            <p:spPr>
              <a:xfrm>
                <a:off x="4466842" y="1071552"/>
                <a:ext cx="8429684" cy="1692000"/>
              </a:xfrm>
              <a:prstGeom prst="rect">
                <a:avLst/>
              </a:prstGeom>
              <a:grpFill/>
              <a:ln>
                <a:solidFill>
                  <a:srgbClr val="33CC33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Documents and Settings\Administrator\My Documents\13. Buping SD Kelas V (FINAL)\QR Code Buping 5\TEMA 5\8 horses-3190294_192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4252"/>
              <a:stretch>
                <a:fillRect/>
              </a:stretch>
            </p:blipFill>
            <p:spPr bwMode="auto">
              <a:xfrm>
                <a:off x="10396196" y="1223057"/>
                <a:ext cx="2160000" cy="1378767"/>
              </a:xfrm>
              <a:prstGeom prst="roundRect">
                <a:avLst>
                  <a:gd name="adj" fmla="val 8594"/>
                </a:avLst>
              </a:prstGeom>
              <a:grpFill/>
              <a:ln>
                <a:noFill/>
              </a:ln>
              <a:effectLst/>
            </p:spPr>
          </p:pic>
          <p:pic>
            <p:nvPicPr>
              <p:cNvPr id="30" name="Picture 3" descr="C:\Documents and Settings\Administrator\My Documents\13. Buping SD Kelas V (FINAL)\QR Code Buping 5\TEMA 5\1 elephant-1092508_192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5670"/>
              <a:stretch>
                <a:fillRect/>
              </a:stretch>
            </p:blipFill>
            <p:spPr bwMode="auto">
              <a:xfrm>
                <a:off x="8181618" y="1214428"/>
                <a:ext cx="2160000" cy="1399080"/>
              </a:xfrm>
              <a:prstGeom prst="roundRect">
                <a:avLst>
                  <a:gd name="adj" fmla="val 8594"/>
                </a:avLst>
              </a:prstGeom>
              <a:grpFill/>
              <a:ln>
                <a:noFill/>
              </a:ln>
              <a:effectLst/>
            </p:spPr>
          </p:pic>
          <p:sp>
            <p:nvSpPr>
              <p:cNvPr id="31" name="TextBox 30"/>
              <p:cNvSpPr txBox="1"/>
              <p:nvPr/>
            </p:nvSpPr>
            <p:spPr>
              <a:xfrm rot="16200000">
                <a:off x="11896395" y="1856029"/>
                <a:ext cx="150019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alibri" pitchFamily="34" charset="0"/>
                    <a:cs typeface="Calibri" pitchFamily="34" charset="0"/>
                  </a:rPr>
                  <a:t>Sumber: </a:t>
                </a:r>
                <a:r>
                  <a:rPr lang="en-US" sz="1000" i="1" dirty="0" smtClean="0">
                    <a:latin typeface="Calibri" pitchFamily="34" charset="0"/>
                    <a:cs typeface="Calibri" pitchFamily="34" charset="0"/>
                  </a:rPr>
                  <a:t>pixabay.com</a:t>
                </a:r>
                <a:endParaRPr lang="en-US" sz="10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642910" y="1428742"/>
              <a:ext cx="3214710" cy="13234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 smtClean="0">
                  <a:solidFill>
                    <a:srgbClr val="33CC33"/>
                  </a:solidFill>
                  <a:latin typeface="Calibri" pitchFamily="34" charset="0"/>
                  <a:cs typeface="Calibri" pitchFamily="34" charset="0"/>
                </a:rPr>
                <a:t>Herbivor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adalah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hewan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pemakan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tumbuhan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Contohnya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gajah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kuda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sapi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kambing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7158" y="2787774"/>
            <a:ext cx="8429684" cy="1712802"/>
            <a:chOff x="357158" y="2787774"/>
            <a:chExt cx="8429684" cy="1712802"/>
          </a:xfrm>
        </p:grpSpPr>
        <p:grpSp>
          <p:nvGrpSpPr>
            <p:cNvPr id="33" name="Group 32"/>
            <p:cNvGrpSpPr/>
            <p:nvPr/>
          </p:nvGrpSpPr>
          <p:grpSpPr>
            <a:xfrm>
              <a:off x="357158" y="2787774"/>
              <a:ext cx="8429684" cy="1692000"/>
              <a:chOff x="357158" y="1073262"/>
              <a:chExt cx="8429684" cy="1692000"/>
            </a:xfrm>
            <a:solidFill>
              <a:schemeClr val="bg1"/>
            </a:solidFill>
          </p:grpSpPr>
          <p:grpSp>
            <p:nvGrpSpPr>
              <p:cNvPr id="36" name="Group 15"/>
              <p:cNvGrpSpPr/>
              <p:nvPr/>
            </p:nvGrpSpPr>
            <p:grpSpPr>
              <a:xfrm>
                <a:off x="357158" y="1073262"/>
                <a:ext cx="8429684" cy="1692000"/>
                <a:chOff x="4466842" y="930386"/>
                <a:chExt cx="8429684" cy="1692000"/>
              </a:xfrm>
              <a:grpFill/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4466842" y="930386"/>
                  <a:ext cx="8429684" cy="1692000"/>
                </a:xfrm>
                <a:prstGeom prst="rect">
                  <a:avLst/>
                </a:prstGeom>
                <a:grpFill/>
                <a:ln>
                  <a:solidFill>
                    <a:srgbClr val="33CC33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 rot="16200000">
                  <a:off x="11896395" y="1713360"/>
                  <a:ext cx="150019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latin typeface="Calibri" pitchFamily="34" charset="0"/>
                      <a:cs typeface="Calibri" pitchFamily="34" charset="0"/>
                    </a:rPr>
                    <a:t>Sumber: </a:t>
                  </a:r>
                  <a:r>
                    <a:rPr lang="en-US" sz="1000" i="1" dirty="0" smtClean="0">
                      <a:latin typeface="Calibri" pitchFamily="34" charset="0"/>
                      <a:cs typeface="Calibri" pitchFamily="34" charset="0"/>
                    </a:rPr>
                    <a:t>pixabay.com</a:t>
                  </a:r>
                  <a:endParaRPr lang="en-US" sz="1000" i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642910" y="1428742"/>
                <a:ext cx="3214710" cy="13234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err="1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Karnivor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hewan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pemakan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daging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hewan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lain.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Contohnya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singa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buaya</a:t>
                </a:r>
                <a:r>
                  <a:rPr lang="en-US" sz="2000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>
                    <a:latin typeface="Calibri" pitchFamily="34" charset="0"/>
                    <a:cs typeface="Calibri" pitchFamily="34" charset="0"/>
                  </a:rPr>
                  <a:t>harimau</a:t>
                </a:r>
                <a:r>
                  <a:rPr lang="en-US" sz="2000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0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hiu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34" name="Picture 3" descr="C:\Documents and Settings\Administrator\My Documents\13. Buping SD Kelas V (FINAL)\QR Code Buping 5\TEMA 5\lions-1660044_192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71934" y="3060576"/>
              <a:ext cx="216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5" name="Picture 2" descr="E:\My Nature Journey\crocodile-2821093_960_72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6512" y="3060576"/>
              <a:ext cx="216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" descr="Bull, Cattle, Bovine, Animal, Mammal, Rumin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57158" y="285734"/>
            <a:ext cx="8429684" cy="1908000"/>
            <a:chOff x="357158" y="285734"/>
            <a:chExt cx="8429684" cy="1908000"/>
          </a:xfrm>
        </p:grpSpPr>
        <p:grpSp>
          <p:nvGrpSpPr>
            <p:cNvPr id="25" name="Group 46"/>
            <p:cNvGrpSpPr/>
            <p:nvPr/>
          </p:nvGrpSpPr>
          <p:grpSpPr>
            <a:xfrm>
              <a:off x="357158" y="285734"/>
              <a:ext cx="8429684" cy="1908000"/>
              <a:chOff x="357158" y="1214428"/>
              <a:chExt cx="8429684" cy="1908000"/>
            </a:xfrm>
            <a:solidFill>
              <a:schemeClr val="bg1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357158" y="1214428"/>
                <a:ext cx="8429684" cy="1908000"/>
              </a:xfrm>
              <a:prstGeom prst="rect">
                <a:avLst/>
              </a:prstGeom>
              <a:grpFill/>
              <a:ln>
                <a:solidFill>
                  <a:srgbClr val="33CC33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42910" y="1428742"/>
                <a:ext cx="3214710" cy="13234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err="1" smtClean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Insektivor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hewan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pemakan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serangga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Contohnya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trenggiling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bunglon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kodok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40" name="Picture 2" descr="C:\Documents and Settings\Administrator\My Documents\13. Buping SD Kelas V (FINAL)\QR Code Buping 5\TEMA 5\800px-Zoo_Leipzig_-_Tou_Fen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1934" y="428610"/>
              <a:ext cx="2160000" cy="14391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1" name="Picture 4" descr="E:\My Nature Journey\chameleon-1678857_960_720.jpg"/>
            <p:cNvPicPr>
              <a:picLocks noChangeAspect="1" noChangeArrowheads="1"/>
            </p:cNvPicPr>
            <p:nvPr/>
          </p:nvPicPr>
          <p:blipFill>
            <a:blip r:embed="rId3" cstate="print"/>
            <a:srcRect t="18643" r="1776" b="1226"/>
            <a:stretch>
              <a:fillRect/>
            </a:stretch>
          </p:blipFill>
          <p:spPr bwMode="auto">
            <a:xfrm>
              <a:off x="6286512" y="428610"/>
              <a:ext cx="2160000" cy="14287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2" name="TextBox 41"/>
            <p:cNvSpPr txBox="1"/>
            <p:nvPr/>
          </p:nvSpPr>
          <p:spPr>
            <a:xfrm>
              <a:off x="5786446" y="1857370"/>
              <a:ext cx="2667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commons.wikimedia.org, pixabay.com</a:t>
              </a:r>
              <a:endParaRPr lang="en-US" sz="1000" dirty="0" smtClean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7158" y="2357436"/>
            <a:ext cx="8429684" cy="2158530"/>
            <a:chOff x="357158" y="2357436"/>
            <a:chExt cx="8429684" cy="2158530"/>
          </a:xfrm>
        </p:grpSpPr>
        <p:grpSp>
          <p:nvGrpSpPr>
            <p:cNvPr id="46" name="Group 46"/>
            <p:cNvGrpSpPr/>
            <p:nvPr/>
          </p:nvGrpSpPr>
          <p:grpSpPr>
            <a:xfrm>
              <a:off x="357158" y="2357436"/>
              <a:ext cx="8429684" cy="2158530"/>
              <a:chOff x="357158" y="1214428"/>
              <a:chExt cx="8429684" cy="1914168"/>
            </a:xfrm>
            <a:solidFill>
              <a:schemeClr val="bg1"/>
            </a:solidFill>
          </p:grpSpPr>
          <p:sp>
            <p:nvSpPr>
              <p:cNvPr id="50" name="Rectangle 49"/>
              <p:cNvSpPr/>
              <p:nvPr/>
            </p:nvSpPr>
            <p:spPr>
              <a:xfrm>
                <a:off x="357158" y="1214428"/>
                <a:ext cx="8429684" cy="1914168"/>
              </a:xfrm>
              <a:prstGeom prst="rect">
                <a:avLst/>
              </a:prstGeom>
              <a:grpFill/>
              <a:ln>
                <a:solidFill>
                  <a:srgbClr val="33CC33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42910" y="1276768"/>
                <a:ext cx="3281018" cy="144655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Omnivor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hewan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pemakan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tumbuhan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hewan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lain.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Contohnya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2000" b="1" dirty="0" err="1">
                    <a:latin typeface="Calibri" pitchFamily="34" charset="0"/>
                    <a:cs typeface="Calibri" pitchFamily="34" charset="0"/>
                  </a:rPr>
                  <a:t>ayam</a:t>
                </a:r>
                <a:r>
                  <a:rPr lang="en-US" sz="2000" b="1" dirty="0">
                    <a:latin typeface="Calibri" pitchFamily="34" charset="0"/>
                    <a:cs typeface="Calibri" pitchFamily="34" charset="0"/>
                  </a:rPr>
                  <a:t>, orang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utan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gorila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beruang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47" name="Picture 2" descr="C:\Documents and Settings\Administrator\My Documents\13. Buping SD Kelas V (FINAL)\QR Code Buping 5\TEMA 5\orangutan-3342926_1920.jpg"/>
            <p:cNvPicPr>
              <a:picLocks noChangeAspect="1" noChangeArrowheads="1"/>
            </p:cNvPicPr>
            <p:nvPr/>
          </p:nvPicPr>
          <p:blipFill>
            <a:blip r:embed="rId4" cstate="print"/>
            <a:srcRect t="5561"/>
            <a:stretch>
              <a:fillRect/>
            </a:stretch>
          </p:blipFill>
          <p:spPr bwMode="auto">
            <a:xfrm>
              <a:off x="6289322" y="2500313"/>
              <a:ext cx="2160000" cy="14557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8" name="Picture 3" descr="C:\Documents and Settings\Administrator\My Documents\13. Buping SD Kelas V (FINAL)\QR Code Buping 5\TEMA 5\cock-2522623_192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71934" y="2500312"/>
              <a:ext cx="2160000" cy="1441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9" name="TextBox 48"/>
            <p:cNvSpPr txBox="1"/>
            <p:nvPr/>
          </p:nvSpPr>
          <p:spPr>
            <a:xfrm>
              <a:off x="5938846" y="3929072"/>
              <a:ext cx="2667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dirty="0" smtClean="0"/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1">
      <a:majorFont>
        <a:latin typeface="Berlin Sans FB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7998</TotalTime>
  <Words>1235</Words>
  <Application>Microsoft Office PowerPoint</Application>
  <PresentationFormat>On-screen Show (16:9)</PresentationFormat>
  <Paragraphs>162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Hindrina Perdhana Sari</cp:lastModifiedBy>
  <cp:revision>349</cp:revision>
  <cp:lastPrinted>2017-01-26T08:40:59Z</cp:lastPrinted>
  <dcterms:created xsi:type="dcterms:W3CDTF">2016-06-25T05:09:46Z</dcterms:created>
  <dcterms:modified xsi:type="dcterms:W3CDTF">2018-10-19T09:47:09Z</dcterms:modified>
</cp:coreProperties>
</file>