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6" r:id="rId2"/>
    <p:sldId id="267" r:id="rId3"/>
    <p:sldId id="257" r:id="rId4"/>
    <p:sldId id="258" r:id="rId5"/>
    <p:sldId id="261" r:id="rId6"/>
    <p:sldId id="259" r:id="rId7"/>
    <p:sldId id="260" r:id="rId8"/>
    <p:sldId id="262" r:id="rId9"/>
    <p:sldId id="263" r:id="rId10"/>
    <p:sldId id="256" r:id="rId11"/>
    <p:sldId id="268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1A4392A-B987-4B87-8BB3-BE995E308478}" type="datetimeFigureOut">
              <a:rPr lang="en-ID" smtClean="0"/>
              <a:t>29/11/2021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B8092E0-5558-4117-BC2D-A9FF1B168BE9}" type="slidenum">
              <a:rPr lang="en-ID" smtClean="0"/>
              <a:t>‹#›</a:t>
            </a:fld>
            <a:endParaRPr lang="en-ID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3793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392A-B987-4B87-8BB3-BE995E308478}" type="datetimeFigureOut">
              <a:rPr lang="en-ID" smtClean="0"/>
              <a:t>29/11/2021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92E0-5558-4117-BC2D-A9FF1B168B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66746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392A-B987-4B87-8BB3-BE995E308478}" type="datetimeFigureOut">
              <a:rPr lang="en-ID" smtClean="0"/>
              <a:t>29/11/2021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92E0-5558-4117-BC2D-A9FF1B168B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179203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83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392A-B987-4B87-8BB3-BE995E308478}" type="datetimeFigureOut">
              <a:rPr lang="en-ID" smtClean="0"/>
              <a:t>29/11/2021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92E0-5558-4117-BC2D-A9FF1B168B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75016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392A-B987-4B87-8BB3-BE995E308478}" type="datetimeFigureOut">
              <a:rPr lang="en-ID" smtClean="0"/>
              <a:t>29/11/2021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92E0-5558-4117-BC2D-A9FF1B168BE9}" type="slidenum">
              <a:rPr lang="en-ID" smtClean="0"/>
              <a:t>‹#›</a:t>
            </a:fld>
            <a:endParaRPr lang="en-ID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5030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392A-B987-4B87-8BB3-BE995E308478}" type="datetimeFigureOut">
              <a:rPr lang="en-ID" smtClean="0"/>
              <a:t>29/11/2021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92E0-5558-4117-BC2D-A9FF1B168B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77523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392A-B987-4B87-8BB3-BE995E308478}" type="datetimeFigureOut">
              <a:rPr lang="en-ID" smtClean="0"/>
              <a:t>29/11/2021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92E0-5558-4117-BC2D-A9FF1B168B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52877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392A-B987-4B87-8BB3-BE995E308478}" type="datetimeFigureOut">
              <a:rPr lang="en-ID" smtClean="0"/>
              <a:t>29/11/2021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92E0-5558-4117-BC2D-A9FF1B168B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25125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392A-B987-4B87-8BB3-BE995E308478}" type="datetimeFigureOut">
              <a:rPr lang="en-ID" smtClean="0"/>
              <a:t>29/11/2021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92E0-5558-4117-BC2D-A9FF1B168B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99240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392A-B987-4B87-8BB3-BE995E308478}" type="datetimeFigureOut">
              <a:rPr lang="en-ID" smtClean="0"/>
              <a:t>29/11/2021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92E0-5558-4117-BC2D-A9FF1B168B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42585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4392A-B987-4B87-8BB3-BE995E308478}" type="datetimeFigureOut">
              <a:rPr lang="en-ID" smtClean="0"/>
              <a:t>29/11/2021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092E0-5558-4117-BC2D-A9FF1B168B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51544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81A4392A-B987-4B87-8BB3-BE995E308478}" type="datetimeFigureOut">
              <a:rPr lang="en-ID" smtClean="0"/>
              <a:t>29/11/2021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1B8092E0-5558-4117-BC2D-A9FF1B168B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30768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12192000" cy="68715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5918954" y="1650652"/>
            <a:ext cx="4856907" cy="35396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sz="4267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Media </a:t>
            </a:r>
            <a:r>
              <a:rPr lang="en-US" sz="4267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Mengajar</a:t>
            </a:r>
            <a:endParaRPr lang="en-US" sz="4267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4267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Buku</a:t>
            </a:r>
            <a:r>
              <a:rPr lang="en-US" sz="4267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en-US" sz="4267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Pendamping</a:t>
            </a:r>
            <a:endParaRPr lang="en-US" sz="4267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4267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Teks</a:t>
            </a:r>
            <a:endParaRPr lang="en-US" sz="4267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5333" b="1" dirty="0" err="1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Matematika</a:t>
            </a:r>
            <a:endParaRPr lang="en-US" sz="4267" b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4267" b="1" dirty="0" err="1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untuk</a:t>
            </a:r>
            <a:r>
              <a:rPr lang="en-US" sz="4267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SD/MI </a:t>
            </a:r>
            <a:r>
              <a:rPr lang="en-US" sz="4267" b="1" dirty="0" err="1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Kelas</a:t>
            </a:r>
            <a:r>
              <a:rPr lang="en-US" sz="4267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id-ID" sz="4267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V</a:t>
            </a:r>
            <a:endParaRPr lang="en-US" sz="4267" b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23" y="943301"/>
            <a:ext cx="3906143" cy="49849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F2226BC-0E6A-4484-9F30-AD5A2FF27EA9}"/>
              </a:ext>
            </a:extLst>
          </p:cNvPr>
          <p:cNvSpPr/>
          <p:nvPr/>
        </p:nvSpPr>
        <p:spPr>
          <a:xfrm>
            <a:off x="6276618" y="5390229"/>
            <a:ext cx="4235908" cy="56754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Arial Black" panose="020B0A04020102020204" pitchFamily="34" charset="0"/>
              </a:rPr>
              <a:t>HENI NURHAENI, </a:t>
            </a:r>
            <a:r>
              <a:rPr lang="en-US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M,Pd</a:t>
            </a:r>
            <a:endParaRPr lang="en-ID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94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-Point Star 2"/>
          <p:cNvSpPr/>
          <p:nvPr/>
        </p:nvSpPr>
        <p:spPr>
          <a:xfrm>
            <a:off x="291689" y="3252076"/>
            <a:ext cx="609600" cy="52957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2400"/>
          </a:p>
        </p:txBody>
      </p:sp>
      <p:sp>
        <p:nvSpPr>
          <p:cNvPr id="30" name="TextBox 29"/>
          <p:cNvSpPr txBox="1"/>
          <p:nvPr/>
        </p:nvSpPr>
        <p:spPr>
          <a:xfrm>
            <a:off x="291689" y="951397"/>
            <a:ext cx="11688202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 dirty="0">
                <a:solidFill>
                  <a:srgbClr val="FFFF00"/>
                </a:solidFill>
              </a:rPr>
              <a:t>5. </a:t>
            </a:r>
            <a:r>
              <a:rPr lang="id-ID" sz="2667" dirty="0">
                <a:solidFill>
                  <a:srgbClr val="FFFF00"/>
                </a:solidFill>
              </a:rPr>
              <a:t>Suatu taman berbentuk persegi panjang digambarkan pada denah dengan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9347200" y="990601"/>
            <a:ext cx="5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0990" indent="-380990">
              <a:buFont typeface="Arial" pitchFamily="34" charset="0"/>
              <a:buChar char="•"/>
            </a:pPr>
            <a:endParaRPr lang="id-ID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406399" y="2809723"/>
            <a:ext cx="7416800" cy="913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indent="-457189">
              <a:buAutoNum type="alphaLcPeriod"/>
            </a:pPr>
            <a:r>
              <a:rPr lang="id-ID" sz="2667" dirty="0">
                <a:solidFill>
                  <a:srgbClr val="FFFF00"/>
                </a:solidFill>
              </a:rPr>
              <a:t>24,5 m</a:t>
            </a:r>
            <a:r>
              <a:rPr lang="id-ID" sz="2667" baseline="30000" dirty="0">
                <a:solidFill>
                  <a:srgbClr val="FFFF00"/>
                </a:solidFill>
              </a:rPr>
              <a:t>2</a:t>
            </a:r>
            <a:r>
              <a:rPr lang="id-ID" sz="2667" dirty="0">
                <a:solidFill>
                  <a:srgbClr val="FFFF00"/>
                </a:solidFill>
              </a:rPr>
              <a:t>		c. 2.450 m</a:t>
            </a:r>
            <a:r>
              <a:rPr lang="id-ID" sz="2667" baseline="30000" dirty="0">
                <a:solidFill>
                  <a:srgbClr val="FFFF00"/>
                </a:solidFill>
              </a:rPr>
              <a:t>2</a:t>
            </a:r>
            <a:endParaRPr lang="id-ID" sz="2667" dirty="0">
              <a:solidFill>
                <a:srgbClr val="FFFF00"/>
              </a:solidFill>
            </a:endParaRPr>
          </a:p>
          <a:p>
            <a:pPr marL="457189" indent="-457189">
              <a:buAutoNum type="alphaLcPeriod"/>
            </a:pPr>
            <a:r>
              <a:rPr lang="id-ID" sz="2667" dirty="0">
                <a:solidFill>
                  <a:srgbClr val="FFFF00"/>
                </a:solidFill>
              </a:rPr>
              <a:t>245 m</a:t>
            </a:r>
            <a:r>
              <a:rPr lang="id-ID" sz="2667" baseline="30000" dirty="0">
                <a:solidFill>
                  <a:srgbClr val="FFFF00"/>
                </a:solidFill>
              </a:rPr>
              <a:t>2 </a:t>
            </a:r>
            <a:r>
              <a:rPr lang="id-ID" sz="2667" dirty="0">
                <a:solidFill>
                  <a:srgbClr val="FFFF00"/>
                </a:solidFill>
              </a:rPr>
              <a:t>		d. 24.500m m</a:t>
            </a:r>
            <a:r>
              <a:rPr lang="id-ID" sz="2667" baseline="30000" dirty="0">
                <a:solidFill>
                  <a:srgbClr val="FFFF00"/>
                </a:solidFill>
              </a:rPr>
              <a:t>2</a:t>
            </a:r>
            <a:endParaRPr lang="id-ID" sz="2667" dirty="0">
              <a:solidFill>
                <a:srgbClr val="FFFF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119" y="3754968"/>
            <a:ext cx="7416800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667" i="1" dirty="0">
                <a:solidFill>
                  <a:srgbClr val="002060"/>
                </a:solidFill>
              </a:rPr>
              <a:t>Penyelesaian: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9409" y="4231341"/>
            <a:ext cx="3316193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667" dirty="0"/>
              <a:t>Panjang sebenarnya =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91689" y="1557487"/>
            <a:ext cx="11688202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667" dirty="0">
                <a:solidFill>
                  <a:srgbClr val="FFFF00"/>
                </a:solidFill>
              </a:rPr>
              <a:t>skala 1 : 350. Jika panjang dan lebar taman pada peta digambarkan 4 cm dan 5 cm,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6399" y="2146407"/>
            <a:ext cx="11540564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667" dirty="0">
                <a:solidFill>
                  <a:srgbClr val="FFFF00"/>
                </a:solidFill>
              </a:rPr>
              <a:t>luas taman sebenarnya adalah . . . 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196439" y="4231341"/>
            <a:ext cx="3755163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667" dirty="0"/>
              <a:t>panjang pada peta : skala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6746677" y="4145187"/>
                <a:ext cx="1337104" cy="6741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2667" dirty="0"/>
                  <a:t>= 4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350</m:t>
                        </m:r>
                      </m:den>
                    </m:f>
                  </m:oMath>
                </a14:m>
                <a:endParaRPr lang="id-ID" sz="2667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6677" y="4145187"/>
                <a:ext cx="1337104" cy="674159"/>
              </a:xfrm>
              <a:prstGeom prst="rect">
                <a:avLst/>
              </a:prstGeom>
              <a:blipFill>
                <a:blip r:embed="rId2"/>
                <a:stretch>
                  <a:fillRect l="-8676" b="-991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7938708" y="4161747"/>
                <a:ext cx="1552893" cy="678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2667" dirty="0"/>
                  <a:t>= 4 </a:t>
                </a:r>
                <a14:m>
                  <m:oMath xmlns:m="http://schemas.openxmlformats.org/officeDocument/2006/math">
                    <m:r>
                      <a:rPr lang="id-ID" sz="2667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350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endParaRPr lang="id-ID" sz="2667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8708" y="4161747"/>
                <a:ext cx="1552893" cy="678327"/>
              </a:xfrm>
              <a:prstGeom prst="rect">
                <a:avLst/>
              </a:prstGeom>
              <a:blipFill>
                <a:blip r:embed="rId3"/>
                <a:stretch>
                  <a:fillRect l="-7451" b="-10811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9275083" y="4174797"/>
            <a:ext cx="1760075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667" dirty="0"/>
              <a:t>= 1.400 cm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840041" y="4203775"/>
            <a:ext cx="1760075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667" dirty="0"/>
              <a:t>= 14 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9409" y="4927651"/>
            <a:ext cx="3316193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667" dirty="0"/>
              <a:t>Lebar sebenarnya =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835105" y="4910917"/>
            <a:ext cx="3755163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667" dirty="0"/>
              <a:t>Lebar pada peta : skala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6092903" y="4840215"/>
                <a:ext cx="1337104" cy="6741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2667" dirty="0"/>
                  <a:t>= 5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350</m:t>
                        </m:r>
                      </m:den>
                    </m:f>
                  </m:oMath>
                </a14:m>
                <a:endParaRPr lang="id-ID" sz="2667" dirty="0"/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2903" y="4840215"/>
                <a:ext cx="1337104" cy="674159"/>
              </a:xfrm>
              <a:prstGeom prst="rect">
                <a:avLst/>
              </a:prstGeom>
              <a:blipFill>
                <a:blip r:embed="rId4"/>
                <a:stretch>
                  <a:fillRect l="-8636" b="-9910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7274648" y="4860567"/>
                <a:ext cx="1552893" cy="678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2667" dirty="0"/>
                  <a:t>= 5 </a:t>
                </a:r>
                <a14:m>
                  <m:oMath xmlns:m="http://schemas.openxmlformats.org/officeDocument/2006/math">
                    <m:r>
                      <a:rPr lang="id-ID" sz="2667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350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endParaRPr lang="id-ID" sz="2667" dirty="0"/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4648" y="4860567"/>
                <a:ext cx="1552893" cy="678327"/>
              </a:xfrm>
              <a:prstGeom prst="rect">
                <a:avLst/>
              </a:prstGeom>
              <a:blipFill>
                <a:blip r:embed="rId5"/>
                <a:stretch>
                  <a:fillRect l="-7451" b="-1071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8639357" y="4943398"/>
            <a:ext cx="1760075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667" dirty="0"/>
              <a:t>= 1.750 cm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0204316" y="4972376"/>
            <a:ext cx="1760075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667" dirty="0"/>
              <a:t>= 17,5 m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9004" y="5394402"/>
            <a:ext cx="3316193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667" dirty="0"/>
              <a:t>Luas sebenarnya =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2699791" y="5383678"/>
                <a:ext cx="1552893" cy="5027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2667" dirty="0"/>
                  <a:t>14 </a:t>
                </a:r>
                <a14:m>
                  <m:oMath xmlns:m="http://schemas.openxmlformats.org/officeDocument/2006/math">
                    <m:r>
                      <a:rPr lang="id-ID" sz="2667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id-ID" sz="2667" dirty="0"/>
                  <a:t>17,5</a:t>
                </a:r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1" y="5383678"/>
                <a:ext cx="1552893" cy="502766"/>
              </a:xfrm>
              <a:prstGeom prst="rect">
                <a:avLst/>
              </a:prstGeom>
              <a:blipFill>
                <a:blip r:embed="rId6"/>
                <a:stretch>
                  <a:fillRect l="-7451" t="-12048" b="-3132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4064556" y="5403837"/>
            <a:ext cx="1552893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667" dirty="0"/>
              <a:t>= 245 m</a:t>
            </a:r>
            <a:r>
              <a:rPr lang="id-ID" sz="2667" baseline="30000" dirty="0"/>
              <a:t>2</a:t>
            </a:r>
            <a:endParaRPr lang="id-ID" sz="2667" dirty="0"/>
          </a:p>
        </p:txBody>
      </p:sp>
    </p:spTree>
    <p:extLst>
      <p:ext uri="{BB962C8B-B14F-4D97-AF65-F5344CB8AC3E}">
        <p14:creationId xmlns:p14="http://schemas.microsoft.com/office/powerpoint/2010/main" val="327571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8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2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40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1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1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7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8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0" grpId="0"/>
      <p:bldP spid="42" grpId="0"/>
      <p:bldP spid="44" grpId="0"/>
      <p:bldP spid="45" grpId="0"/>
      <p:bldP spid="17" grpId="0"/>
      <p:bldP spid="18" grpId="0"/>
      <p:bldP spid="19" grpId="0"/>
      <p:bldP spid="20" grpId="0"/>
      <p:bldP spid="23" grpId="0"/>
      <p:bldP spid="25" grpId="0"/>
      <p:bldP spid="26" grpId="0"/>
      <p:bldP spid="27" grpId="0"/>
      <p:bldP spid="28" grpId="0"/>
      <p:bldP spid="29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569843" y="691447"/>
            <a:ext cx="10458488" cy="9131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667" b="1" dirty="0">
                <a:solidFill>
                  <a:srgbClr val="FFFF00"/>
                </a:solidFill>
              </a:rPr>
              <a:t>6. </a:t>
            </a:r>
            <a:r>
              <a:rPr lang="id-ID" sz="2667" b="1" dirty="0">
                <a:solidFill>
                  <a:srgbClr val="FFFF00"/>
                </a:solidFill>
              </a:rPr>
              <a:t>Diketahui skala peta 1 : 1.500.000. Jika jarak Kota </a:t>
            </a:r>
            <a:r>
              <a:rPr lang="id-ID" sz="2667" b="1" i="1" dirty="0">
                <a:solidFill>
                  <a:srgbClr val="FFFF00"/>
                </a:solidFill>
              </a:rPr>
              <a:t>A</a:t>
            </a:r>
            <a:r>
              <a:rPr lang="id-ID" sz="2667" b="1" dirty="0">
                <a:solidFill>
                  <a:srgbClr val="FFFF00"/>
                </a:solidFill>
              </a:rPr>
              <a:t> dan Kota </a:t>
            </a:r>
            <a:r>
              <a:rPr lang="id-ID" sz="2667" b="1" i="1" dirty="0">
                <a:solidFill>
                  <a:srgbClr val="FFFF00"/>
                </a:solidFill>
              </a:rPr>
              <a:t>B</a:t>
            </a:r>
            <a:r>
              <a:rPr lang="id-ID" sz="2667" b="1" dirty="0">
                <a:solidFill>
                  <a:srgbClr val="FFFF00"/>
                </a:solidFill>
              </a:rPr>
              <a:t> sebenarnya 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9347200" y="990601"/>
            <a:ext cx="50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0990" indent="-380990">
              <a:buFont typeface="Arial" pitchFamily="34" charset="0"/>
              <a:buChar char="•"/>
            </a:pPr>
            <a:endParaRPr lang="id-ID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406399" y="2534571"/>
            <a:ext cx="7416800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667" i="1" dirty="0">
                <a:solidFill>
                  <a:srgbClr val="002060"/>
                </a:solidFill>
              </a:rPr>
              <a:t>Penyelesaian: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40670" y="5305807"/>
            <a:ext cx="8146828" cy="5027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d-ID" sz="2667" dirty="0"/>
              <a:t>Jadi, jarak kedua kota tersebut pada peta adalah 8 cm.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96456" y="1854565"/>
            <a:ext cx="10169944" cy="5027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d-ID" sz="2667" b="1" dirty="0">
                <a:solidFill>
                  <a:srgbClr val="FFFF00"/>
                </a:solidFill>
              </a:rPr>
              <a:t>120 km, jarak kedua kota tersebut pada peta adalah _______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06399" y="3041631"/>
            <a:ext cx="4354372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2828" indent="-232828"/>
            <a:r>
              <a:rPr lang="id-ID" sz="2667" dirty="0"/>
              <a:t>120 km = 12.000.000 cm</a:t>
            </a:r>
            <a:endParaRPr lang="en-US" sz="2667" dirty="0"/>
          </a:p>
        </p:txBody>
      </p:sp>
      <p:sp>
        <p:nvSpPr>
          <p:cNvPr id="26" name="TextBox 25"/>
          <p:cNvSpPr txBox="1"/>
          <p:nvPr/>
        </p:nvSpPr>
        <p:spPr>
          <a:xfrm>
            <a:off x="406399" y="3639922"/>
            <a:ext cx="3301959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2828" indent="-232828"/>
            <a:r>
              <a:rPr lang="id-ID" sz="2667" dirty="0"/>
              <a:t>Jarak pada peta =</a:t>
            </a:r>
            <a:endParaRPr lang="en-US" sz="2667" dirty="0"/>
          </a:p>
        </p:txBody>
      </p:sp>
      <p:sp>
        <p:nvSpPr>
          <p:cNvPr id="29" name="TextBox 28"/>
          <p:cNvSpPr txBox="1"/>
          <p:nvPr/>
        </p:nvSpPr>
        <p:spPr>
          <a:xfrm>
            <a:off x="2784899" y="3628037"/>
            <a:ext cx="4514437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2828" indent="-232828"/>
            <a:r>
              <a:rPr lang="id-ID" sz="2667" dirty="0"/>
              <a:t> skala × jarak sebenarnya</a:t>
            </a:r>
            <a:endParaRPr lang="en-US" sz="2667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2602866" y="4023763"/>
                <a:ext cx="5022437" cy="6741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32828" indent="-232828"/>
                <a:r>
                  <a:rPr lang="id-ID" sz="2667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1.500.000</m:t>
                        </m:r>
                      </m:den>
                    </m:f>
                  </m:oMath>
                </a14:m>
                <a:r>
                  <a:rPr lang="id-ID" sz="2667" dirty="0"/>
                  <a:t> × 12.000.000</a:t>
                </a:r>
                <a:endParaRPr lang="en-US" sz="2667" dirty="0"/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2866" y="4023763"/>
                <a:ext cx="5022437" cy="674159"/>
              </a:xfrm>
              <a:prstGeom prst="rect">
                <a:avLst/>
              </a:prstGeom>
              <a:blipFill>
                <a:blip r:embed="rId2"/>
                <a:stretch>
                  <a:fillRect l="-971" b="-10811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2602866" y="4750620"/>
            <a:ext cx="5022437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2828" indent="-232828"/>
            <a:r>
              <a:rPr lang="id-ID" sz="2667" dirty="0"/>
              <a:t> = 8</a:t>
            </a:r>
            <a:endParaRPr lang="en-US" sz="2667" dirty="0"/>
          </a:p>
        </p:txBody>
      </p:sp>
    </p:spTree>
    <p:extLst>
      <p:ext uri="{BB962C8B-B14F-4D97-AF65-F5344CB8AC3E}">
        <p14:creationId xmlns:p14="http://schemas.microsoft.com/office/powerpoint/2010/main" val="367941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44" grpId="0"/>
      <p:bldP spid="27" grpId="0" animBg="1"/>
      <p:bldP spid="23" grpId="0"/>
      <p:bldP spid="25" grpId="0"/>
      <p:bldP spid="26" grpId="0"/>
      <p:bldP spid="29" grpId="0"/>
      <p:bldP spid="31" grpId="0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55+ Gambar Orang Belajar Versi Kartun">
            <a:extLst>
              <a:ext uri="{FF2B5EF4-FFF2-40B4-BE49-F238E27FC236}">
                <a16:creationId xmlns:a16="http://schemas.microsoft.com/office/drawing/2014/main" id="{0AD980C8-A9C3-4616-98C3-F8A6990870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960" y="1244991"/>
            <a:ext cx="4762500" cy="2848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1AAEA8A-B0D5-4B6E-A20E-47652B2AB4FB}"/>
              </a:ext>
            </a:extLst>
          </p:cNvPr>
          <p:cNvSpPr txBox="1"/>
          <p:nvPr/>
        </p:nvSpPr>
        <p:spPr>
          <a:xfrm>
            <a:off x="2785402" y="4515728"/>
            <a:ext cx="5387927" cy="1077218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Algerian" panose="04020705040A02060702" pitchFamily="82" charset="0"/>
              </a:rPr>
              <a:t>TERIMA KASIH</a:t>
            </a:r>
          </a:p>
          <a:p>
            <a:pPr algn="ctr"/>
            <a:r>
              <a:rPr lang="en-US" sz="3200" b="1" dirty="0">
                <a:latin typeface="Algerian" panose="04020705040A02060702" pitchFamily="82" charset="0"/>
              </a:rPr>
              <a:t>SELAMAT BELAJAR</a:t>
            </a:r>
            <a:endParaRPr lang="en-ID" sz="3200" b="1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109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5060951" y="177801"/>
            <a:ext cx="7010400" cy="5772151"/>
            <a:chOff x="3795402" y="133350"/>
            <a:chExt cx="5257800" cy="4328802"/>
          </a:xfrm>
        </p:grpSpPr>
        <p:sp>
          <p:nvSpPr>
            <p:cNvPr id="11" name="Oval 10"/>
            <p:cNvSpPr/>
            <p:nvPr/>
          </p:nvSpPr>
          <p:spPr>
            <a:xfrm>
              <a:off x="4190689" y="133350"/>
              <a:ext cx="4329113" cy="432880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12" name="Rectangle 1"/>
            <p:cNvSpPr>
              <a:spLocks noChangeArrowheads="1"/>
            </p:cNvSpPr>
            <p:nvPr/>
          </p:nvSpPr>
          <p:spPr bwMode="auto">
            <a:xfrm>
              <a:off x="4862202" y="2024564"/>
              <a:ext cx="3657600" cy="6847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id-ID" sz="5333" b="1" dirty="0"/>
                <a:t>Denah dan Skala</a:t>
              </a:r>
              <a:endParaRPr lang="en-US" sz="5333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795402" y="1352462"/>
              <a:ext cx="5257800" cy="684706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d-ID" sz="5333" dirty="0">
                  <a:solidFill>
                    <a:schemeClr val="accent1">
                      <a:lumMod val="50000"/>
                    </a:schemeClr>
                  </a:solidFill>
                  <a:latin typeface="Arial Rounded MT Bold" pitchFamily="34" charset="0"/>
                </a:rPr>
                <a:t>Bab 3</a:t>
              </a:r>
              <a:endParaRPr lang="en-US" sz="5333" dirty="0">
                <a:solidFill>
                  <a:schemeClr val="accent1">
                    <a:lumMod val="50000"/>
                  </a:schemeClr>
                </a:solidFill>
                <a:latin typeface="Arial Rounded MT Bold" pitchFamily="34" charset="0"/>
              </a:endParaRPr>
            </a:p>
          </p:txBody>
        </p:sp>
      </p:grpSp>
      <p:pic>
        <p:nvPicPr>
          <p:cNvPr id="8" name="Picture 2" descr="C:\Users\P1846\Desktop\Koreksi BUPING PPKN 1\gbr opening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000" y="277346"/>
            <a:ext cx="6604000" cy="6172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9536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umus Skala Peta, Menghitung Jarak Sebenarnya dari Jarak di Peta Halaman  all - Kompas.com">
            <a:extLst>
              <a:ext uri="{FF2B5EF4-FFF2-40B4-BE49-F238E27FC236}">
                <a16:creationId xmlns:a16="http://schemas.microsoft.com/office/drawing/2014/main" id="{F72CE64E-E4DF-45EB-8CA3-47B2733BA0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0870" y="1900871"/>
            <a:ext cx="5977090" cy="398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6CFF8D1-EACE-465B-A94E-E77ED6F61766}"/>
              </a:ext>
            </a:extLst>
          </p:cNvPr>
          <p:cNvSpPr txBox="1"/>
          <p:nvPr/>
        </p:nvSpPr>
        <p:spPr>
          <a:xfrm>
            <a:off x="1153552" y="2096086"/>
            <a:ext cx="2715137" cy="70788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Algerian" panose="04020705040A02060702" pitchFamily="82" charset="0"/>
              </a:rPr>
              <a:t>C. SKALA</a:t>
            </a:r>
            <a:endParaRPr lang="en-ID" sz="4000" b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pic>
        <p:nvPicPr>
          <p:cNvPr id="1028" name="Picture 4" descr="GAMBAR 8 ARAH MATA ANGIN DAN KOMPAS | freewaremini | Kompas, Gambar, Mata">
            <a:extLst>
              <a:ext uri="{FF2B5EF4-FFF2-40B4-BE49-F238E27FC236}">
                <a16:creationId xmlns:a16="http://schemas.microsoft.com/office/drawing/2014/main" id="{A20DC7C0-426A-4A22-940C-BE5F674A47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1590" y="3429000"/>
            <a:ext cx="2518189" cy="2343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00BB7E8-6DBD-42CC-986B-8E33339F01C2}"/>
              </a:ext>
            </a:extLst>
          </p:cNvPr>
          <p:cNvSpPr txBox="1"/>
          <p:nvPr/>
        </p:nvSpPr>
        <p:spPr>
          <a:xfrm>
            <a:off x="1153552" y="1085587"/>
            <a:ext cx="7067690" cy="707886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89000"/>
                </a:schemeClr>
              </a:gs>
              <a:gs pos="23000">
                <a:schemeClr val="accent5">
                  <a:lumMod val="89000"/>
                </a:schemeClr>
              </a:gs>
              <a:gs pos="69000">
                <a:schemeClr val="accent5">
                  <a:lumMod val="75000"/>
                </a:schemeClr>
              </a:gs>
              <a:gs pos="97000">
                <a:schemeClr val="accent5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Algerian" panose="04020705040A02060702" pitchFamily="82" charset="0"/>
              </a:rPr>
              <a:t>BAB 3 DENAH DAN SKALA</a:t>
            </a:r>
            <a:endParaRPr lang="en-ID" sz="4000" b="1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071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50ED2F-5D5E-4E94-A13D-7D42D0B5ED21}"/>
              </a:ext>
            </a:extLst>
          </p:cNvPr>
          <p:cNvSpPr txBox="1"/>
          <p:nvPr/>
        </p:nvSpPr>
        <p:spPr>
          <a:xfrm>
            <a:off x="945795" y="748121"/>
            <a:ext cx="9017392" cy="70788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Skala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menyatakan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perbandingan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jarak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dua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tempat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pada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denah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peta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jarak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sebenarnya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ID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BC5A0E-747F-438E-A038-E4A64488E1DA}"/>
              </a:ext>
            </a:extLst>
          </p:cNvPr>
          <p:cNvSpPr txBox="1"/>
          <p:nvPr/>
        </p:nvSpPr>
        <p:spPr>
          <a:xfrm>
            <a:off x="900330" y="1956046"/>
            <a:ext cx="9343599" cy="132343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0"/>
                  <a:lumOff val="100000"/>
                </a:schemeClr>
              </a:gs>
              <a:gs pos="35000">
                <a:schemeClr val="accent5">
                  <a:lumMod val="0"/>
                  <a:lumOff val="100000"/>
                </a:schemeClr>
              </a:gs>
              <a:gs pos="100000">
                <a:schemeClr val="accent5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Skala juga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digunakan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menghitung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menentukan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luas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wilayah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tertentu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Jika pada peta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tertulis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skala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1 : 2.000.000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artinya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1 cm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jarak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pada peta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mewakili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2.000.000 cm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20 km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jarak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sebenarnya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ID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5B3B6A4-BDD8-41B0-9963-05E19E6843D7}"/>
                  </a:ext>
                </a:extLst>
              </p:cNvPr>
              <p:cNvSpPr txBox="1"/>
              <p:nvPr/>
            </p:nvSpPr>
            <p:spPr>
              <a:xfrm>
                <a:off x="1430418" y="3925298"/>
                <a:ext cx="8256921" cy="1419363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4">
                      <a:lumMod val="67000"/>
                    </a:schemeClr>
                  </a:gs>
                  <a:gs pos="48000">
                    <a:schemeClr val="accent4">
                      <a:lumMod val="97000"/>
                      <a:lumOff val="3000"/>
                    </a:schemeClr>
                  </a:gs>
                  <a:gs pos="100000">
                    <a:schemeClr val="accent4">
                      <a:lumMod val="60000"/>
                      <a:lumOff val="40000"/>
                    </a:schemeClr>
                  </a:gs>
                </a:gsLst>
                <a:lin ang="16200000" scaled="1"/>
                <a:tileRect/>
              </a:gradFill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Skala </a:t>
                </a:r>
                <a:r>
                  <a:rPr lang="en-US" sz="2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dapat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ditentukan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dengan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persamaan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berikut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:</a:t>
                </a:r>
              </a:p>
              <a:p>
                <a:endParaRPr lang="en-US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SKALA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𝑱𝒂𝒓𝒂𝒌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𝒑𝒂𝒅𝒂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𝒈𝒂𝒎𝒃𝒂𝒓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𝑱𝒑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𝑱𝒂𝒓𝒂𝒌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𝒔𝒆𝒃𝒆𝒏𝒂𝒓𝒏𝒚𝒂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𝑱𝒔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ID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5B3B6A4-BDD8-41B0-9963-05E19E6843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0418" y="3925298"/>
                <a:ext cx="8256921" cy="1419363"/>
              </a:xfrm>
              <a:prstGeom prst="rect">
                <a:avLst/>
              </a:prstGeom>
              <a:blipFill>
                <a:blip r:embed="rId2"/>
                <a:stretch>
                  <a:fillRect l="-1182" t="-300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5138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umus Skala Peta (LENGKAP) dan cara menghitungnya - Sumber Ilmu">
            <a:extLst>
              <a:ext uri="{FF2B5EF4-FFF2-40B4-BE49-F238E27FC236}">
                <a16:creationId xmlns:a16="http://schemas.microsoft.com/office/drawing/2014/main" id="{6FF21827-63F2-47B7-A2ED-D5D885059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4787" y="959126"/>
            <a:ext cx="6586330" cy="493974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</p:pic>
    </p:spTree>
    <p:extLst>
      <p:ext uri="{BB962C8B-B14F-4D97-AF65-F5344CB8AC3E}">
        <p14:creationId xmlns:p14="http://schemas.microsoft.com/office/powerpoint/2010/main" val="2429853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EDAF595-C18F-4632-977A-CFA6A6B47897}"/>
              </a:ext>
            </a:extLst>
          </p:cNvPr>
          <p:cNvSpPr txBox="1"/>
          <p:nvPr/>
        </p:nvSpPr>
        <p:spPr>
          <a:xfrm>
            <a:off x="1463040" y="773724"/>
            <a:ext cx="3692056" cy="882798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Contoh</a:t>
            </a:r>
            <a:r>
              <a:rPr lang="en-US" sz="3200" b="1" dirty="0"/>
              <a:t> </a:t>
            </a:r>
            <a:r>
              <a:rPr lang="en-US" sz="3200" b="1" dirty="0" err="1"/>
              <a:t>soal</a:t>
            </a:r>
            <a:r>
              <a:rPr lang="en-US" sz="3200" b="1" dirty="0"/>
              <a:t> </a:t>
            </a:r>
          </a:p>
          <a:p>
            <a:endParaRPr lang="en-ID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ECE201-A72A-496E-AB6B-A80805123061}"/>
              </a:ext>
            </a:extLst>
          </p:cNvPr>
          <p:cNvSpPr txBox="1"/>
          <p:nvPr/>
        </p:nvSpPr>
        <p:spPr>
          <a:xfrm>
            <a:off x="1308296" y="1885071"/>
            <a:ext cx="8259774" cy="1200329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400" dirty="0"/>
              <a:t>1.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Jarak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dua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pada peta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20 cm. Jika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jarak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kedua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sebenarnya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400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km.Berapa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skala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peta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!</a:t>
            </a:r>
            <a:endParaRPr lang="en-ID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9A99ADC-5708-439C-A063-BC1116DAAEDB}"/>
                  </a:ext>
                </a:extLst>
              </p:cNvPr>
              <p:cNvSpPr txBox="1"/>
              <p:nvPr/>
            </p:nvSpPr>
            <p:spPr>
              <a:xfrm>
                <a:off x="1463039" y="3772600"/>
                <a:ext cx="8918917" cy="17886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Penyelesaian :</a:t>
                </a:r>
              </a:p>
              <a:p>
                <a:r>
                  <a:rPr lang="en-US" sz="2400" b="1" dirty="0"/>
                  <a:t>SKALA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𝑱𝒂𝒓𝒂𝒌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𝒑𝒂𝒅𝒂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𝒈𝒂𝒎𝒃𝒂𝒓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𝑱𝒑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𝑱𝒂𝒓𝒂𝒌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𝒔𝒆𝒃𝒆𝒏𝒂𝒓𝒏𝒚𝒂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𝑱𝒔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ID" sz="2400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𝟐𝟎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𝒄𝒎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𝟒𝟎𝟎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𝒌𝒎</m:t>
                        </m:r>
                      </m:den>
                    </m:f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𝟐𝟎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𝒄𝒎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𝟒𝟎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𝟎𝟎𝟎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𝟎𝟎𝟎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𝒄𝒎</m:t>
                        </m:r>
                      </m:den>
                    </m:f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ID" sz="2400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𝟎𝟎𝟎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𝟎𝟎𝟎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en-ID" sz="2400" b="1" dirty="0"/>
              </a:p>
              <a:p>
                <a:r>
                  <a:rPr lang="en-ID" sz="2400" b="1" dirty="0"/>
                  <a:t> </a:t>
                </a:r>
              </a:p>
              <a:p>
                <a:r>
                  <a:rPr lang="en-ID" sz="2400" b="1" dirty="0"/>
                  <a:t> Jadi, </a:t>
                </a:r>
                <a:r>
                  <a:rPr lang="en-ID" sz="2400" b="1" dirty="0" err="1"/>
                  <a:t>skala</a:t>
                </a:r>
                <a:r>
                  <a:rPr lang="en-ID" sz="2400" b="1" dirty="0"/>
                  <a:t> peta </a:t>
                </a:r>
                <a:r>
                  <a:rPr lang="en-ID" sz="2400" b="1" dirty="0" err="1"/>
                  <a:t>tersebut</a:t>
                </a:r>
                <a:r>
                  <a:rPr lang="en-ID" sz="2400" b="1" dirty="0"/>
                  <a:t> </a:t>
                </a:r>
                <a:r>
                  <a:rPr lang="en-ID" sz="2400" b="1" dirty="0" err="1"/>
                  <a:t>adalah</a:t>
                </a:r>
                <a:r>
                  <a:rPr lang="en-ID" sz="2400" b="1" dirty="0"/>
                  <a:t> 1 : 2.000.000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9A99ADC-5708-439C-A063-BC1116DAAE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3039" y="3772600"/>
                <a:ext cx="8918917" cy="1788695"/>
              </a:xfrm>
              <a:prstGeom prst="rect">
                <a:avLst/>
              </a:prstGeom>
              <a:blipFill>
                <a:blip r:embed="rId2"/>
                <a:stretch>
                  <a:fillRect l="-1025" t="-2730" b="-6826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9103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666359F-C5F8-4B12-9815-963E47348CF5}"/>
              </a:ext>
            </a:extLst>
          </p:cNvPr>
          <p:cNvSpPr txBox="1"/>
          <p:nvPr/>
        </p:nvSpPr>
        <p:spPr>
          <a:xfrm>
            <a:off x="703385" y="1026943"/>
            <a:ext cx="10640476" cy="83099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Sebuah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taman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berbentuk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persegi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Panjang Digambar pada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ukuran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seperti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gambar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samping.Berapa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luas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taman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sebenarnya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  <a:endParaRPr lang="en-ID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56D3EC2-3947-4E4A-BB92-365D308D9E63}"/>
              </a:ext>
            </a:extLst>
          </p:cNvPr>
          <p:cNvSpPr/>
          <p:nvPr/>
        </p:nvSpPr>
        <p:spPr>
          <a:xfrm>
            <a:off x="7033846" y="2351571"/>
            <a:ext cx="2700997" cy="1222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6B220A-4B16-435F-B3A7-60E315B8FBC1}"/>
              </a:ext>
            </a:extLst>
          </p:cNvPr>
          <p:cNvSpPr txBox="1"/>
          <p:nvPr/>
        </p:nvSpPr>
        <p:spPr>
          <a:xfrm>
            <a:off x="7709096" y="1927274"/>
            <a:ext cx="13504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8 cm</a:t>
            </a:r>
            <a:endParaRPr lang="en-ID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7F5B60-409A-49B4-9D7C-96D9519E494E}"/>
              </a:ext>
            </a:extLst>
          </p:cNvPr>
          <p:cNvSpPr txBox="1"/>
          <p:nvPr/>
        </p:nvSpPr>
        <p:spPr>
          <a:xfrm>
            <a:off x="9734843" y="2757268"/>
            <a:ext cx="10128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6 cm</a:t>
            </a:r>
            <a:endParaRPr lang="en-ID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BAD3FA3-637A-4076-A22C-44ACDFA9D02C}"/>
              </a:ext>
            </a:extLst>
          </p:cNvPr>
          <p:cNvSpPr txBox="1"/>
          <p:nvPr/>
        </p:nvSpPr>
        <p:spPr>
          <a:xfrm>
            <a:off x="7709095" y="3657601"/>
            <a:ext cx="1491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Skala 1 : 200</a:t>
            </a:r>
            <a:endParaRPr lang="en-ID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281D26E-2EB8-4E78-812C-A754058425A2}"/>
                  </a:ext>
                </a:extLst>
              </p:cNvPr>
              <p:cNvSpPr txBox="1"/>
              <p:nvPr/>
            </p:nvSpPr>
            <p:spPr>
              <a:xfrm>
                <a:off x="703384" y="2322246"/>
                <a:ext cx="6041973" cy="28726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Penyelesaian :</a:t>
                </a:r>
              </a:p>
              <a:p>
                <a:r>
                  <a:rPr lang="en-US" sz="2000" b="1" dirty="0"/>
                  <a:t>Panjang </a:t>
                </a:r>
                <a:r>
                  <a:rPr lang="en-US" sz="2000" b="1" dirty="0" err="1"/>
                  <a:t>taman</a:t>
                </a:r>
                <a:r>
                  <a:rPr lang="en-US" sz="2000" b="1" dirty="0"/>
                  <a:t> </a:t>
                </a:r>
                <a:r>
                  <a:rPr lang="en-US" sz="2000" b="1" dirty="0" err="1"/>
                  <a:t>sebenarnya</a:t>
                </a:r>
                <a:r>
                  <a:rPr lang="en-US" sz="2000" b="1" dirty="0"/>
                  <a:t> = 8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𝟐𝟎𝟎</m:t>
                        </m:r>
                      </m:den>
                    </m:f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𝟏𝟔𝟎𝟎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𝒄𝒎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𝟏𝟔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endParaRPr lang="en-US" sz="2000" b="1" dirty="0"/>
              </a:p>
              <a:p>
                <a:endParaRPr lang="en-US" sz="2000" b="1" dirty="0"/>
              </a:p>
              <a:p>
                <a:r>
                  <a:rPr lang="en-US" sz="2000" b="1" dirty="0"/>
                  <a:t>Lebar </a:t>
                </a:r>
                <a:r>
                  <a:rPr lang="en-US" sz="2000" b="1" dirty="0" err="1"/>
                  <a:t>taman</a:t>
                </a:r>
                <a:r>
                  <a:rPr lang="en-US" sz="2000" b="1" dirty="0"/>
                  <a:t> </a:t>
                </a:r>
                <a:r>
                  <a:rPr lang="en-US" sz="2000" b="1" dirty="0" err="1"/>
                  <a:t>sebenarnya</a:t>
                </a:r>
                <a:r>
                  <a:rPr lang="en-US" sz="2000" b="1" dirty="0"/>
                  <a:t> = 6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𝟐𝟎𝟎</m:t>
                        </m:r>
                      </m:den>
                    </m:f>
                  </m:oMath>
                </a14:m>
                <a:r>
                  <a:rPr lang="en-US" sz="2000" b="1" dirty="0"/>
                  <a:t> = 1.200 cm = 12 m</a:t>
                </a:r>
              </a:p>
              <a:p>
                <a:endParaRPr lang="en-US" sz="2000" b="1" dirty="0"/>
              </a:p>
              <a:p>
                <a:r>
                  <a:rPr lang="en-US" sz="2000" b="1" dirty="0"/>
                  <a:t>Luas </a:t>
                </a:r>
                <a:r>
                  <a:rPr lang="en-US" sz="2000" b="1" dirty="0" err="1"/>
                  <a:t>tanan</a:t>
                </a:r>
                <a:r>
                  <a:rPr lang="en-US" sz="2000" b="1" dirty="0"/>
                  <a:t> </a:t>
                </a:r>
                <a:r>
                  <a:rPr lang="en-US" sz="2000" b="1" dirty="0" err="1"/>
                  <a:t>sebenarnya</a:t>
                </a:r>
                <a:r>
                  <a:rPr lang="en-US" sz="2000" b="1" dirty="0"/>
                  <a:t> = 16 m x 12 m = 192 m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endParaRPr lang="en-US" sz="2000" b="1" dirty="0"/>
              </a:p>
              <a:p>
                <a:r>
                  <a:rPr lang="en-US" sz="2000" dirty="0"/>
                  <a:t>                                               </a:t>
                </a:r>
                <a:endParaRPr lang="en-ID" sz="20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281D26E-2EB8-4E78-812C-A754058425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384" y="2322246"/>
                <a:ext cx="6041973" cy="2872606"/>
              </a:xfrm>
              <a:prstGeom prst="rect">
                <a:avLst/>
              </a:prstGeom>
              <a:blipFill>
                <a:blip r:embed="rId2"/>
                <a:stretch>
                  <a:fillRect l="-1008" t="-1274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690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BC6EC98-D39F-44D7-B257-4DAE9FA64B3B}"/>
              </a:ext>
            </a:extLst>
          </p:cNvPr>
          <p:cNvSpPr txBox="1"/>
          <p:nvPr/>
        </p:nvSpPr>
        <p:spPr>
          <a:xfrm>
            <a:off x="703385" y="1026943"/>
            <a:ext cx="9176656" cy="70788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Sebuah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peta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memiliki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skala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1 : 1.000.000. Jarak Kota A dan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kota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B pada peta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12 cm.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Berapakah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jarak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kedua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kota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sebenarnya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  <a:endParaRPr lang="en-ID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61093E5-DF23-44E0-BD6D-F35DADAAD37A}"/>
                  </a:ext>
                </a:extLst>
              </p:cNvPr>
              <p:cNvSpPr txBox="1"/>
              <p:nvPr/>
            </p:nvSpPr>
            <p:spPr>
              <a:xfrm rot="10800000" flipV="1">
                <a:off x="1055077" y="4449230"/>
                <a:ext cx="8853606" cy="11444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Penyelesaian :</a:t>
                </a:r>
              </a:p>
              <a:p>
                <a:r>
                  <a:rPr lang="en-US" sz="2000" dirty="0"/>
                  <a:t>Jarak </a:t>
                </a:r>
                <a:r>
                  <a:rPr lang="en-US" sz="2000" dirty="0" err="1"/>
                  <a:t>sebenarnya</a:t>
                </a:r>
                <a:r>
                  <a:rPr lang="en-US" sz="2000" dirty="0"/>
                  <a:t> = 12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1.000.000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=12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/>
                  <a:t> 1.000.000 =  12.000.000 cm =120 km</a:t>
                </a:r>
              </a:p>
              <a:p>
                <a:r>
                  <a:rPr lang="en-US" sz="2000" dirty="0"/>
                  <a:t>                                                                                                       </a:t>
                </a:r>
                <a:endParaRPr lang="en-ID" sz="2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61093E5-DF23-44E0-BD6D-F35DADAAD3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V="1">
                <a:off x="1055077" y="4449230"/>
                <a:ext cx="8853606" cy="1144416"/>
              </a:xfrm>
              <a:prstGeom prst="rect">
                <a:avLst/>
              </a:prstGeom>
              <a:blipFill>
                <a:blip r:embed="rId2"/>
                <a:stretch>
                  <a:fillRect l="-689" t="-3191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Rumus Skala Peta (LENGKAP) dan cara menghitungnya - Sumber Ilmu">
            <a:extLst>
              <a:ext uri="{FF2B5EF4-FFF2-40B4-BE49-F238E27FC236}">
                <a16:creationId xmlns:a16="http://schemas.microsoft.com/office/drawing/2014/main" id="{CE1CB633-8ABC-4BB7-A541-A72E9FD0CD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1959" y="1959910"/>
            <a:ext cx="3047832" cy="2285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8282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E776BA-1A67-4AF0-9FD9-D2FE9D7618E3}"/>
              </a:ext>
            </a:extLst>
          </p:cNvPr>
          <p:cNvSpPr txBox="1"/>
          <p:nvPr/>
        </p:nvSpPr>
        <p:spPr>
          <a:xfrm>
            <a:off x="548641" y="618978"/>
            <a:ext cx="9589272" cy="732744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Sebuah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peta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memiliki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skala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1 : 1.000.000. Jika Jarak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dua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kota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sebenarnya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175 km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berapakah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jarak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kedua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kota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pada peta?</a:t>
            </a:r>
            <a:endParaRPr lang="en-ID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68A6846-1B58-408B-9B7B-224B49F27BFE}"/>
                  </a:ext>
                </a:extLst>
              </p:cNvPr>
              <p:cNvSpPr txBox="1"/>
              <p:nvPr/>
            </p:nvSpPr>
            <p:spPr>
              <a:xfrm rot="10800000" flipV="1">
                <a:off x="548641" y="4137839"/>
                <a:ext cx="9360042" cy="20728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Penyelesaian :</a:t>
                </a:r>
              </a:p>
              <a:p>
                <a:r>
                  <a:rPr lang="en-US" sz="2000" dirty="0"/>
                  <a:t> Jarak pada peta = </a:t>
                </a:r>
                <a:r>
                  <a:rPr lang="en-US" sz="2000" dirty="0" err="1"/>
                  <a:t>jarak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sebenarnya</a:t>
                </a:r>
                <a:r>
                  <a:rPr lang="en-US" sz="2000" dirty="0"/>
                  <a:t> x </a:t>
                </a:r>
                <a:r>
                  <a:rPr lang="en-US" sz="2000" dirty="0" err="1"/>
                  <a:t>skala</a:t>
                </a:r>
                <a:endParaRPr lang="en-US" sz="2000" dirty="0"/>
              </a:p>
              <a:p>
                <a:r>
                  <a:rPr lang="en-US" sz="2000" dirty="0"/>
                  <a:t>Jarak pada peta = 175 km  x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1.000.000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=17.500.000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1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1.000.000</m:t>
                        </m:r>
                      </m:den>
                    </m:f>
                  </m:oMath>
                </a14:m>
                <a:r>
                  <a:rPr lang="en-US" sz="20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175</m:t>
                        </m:r>
                      </m:num>
                      <m:den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den>
                    </m:f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=17,5 cm</a:t>
                </a:r>
              </a:p>
              <a:p>
                <a:endParaRPr lang="en-US" sz="2000" dirty="0"/>
              </a:p>
              <a:p>
                <a:r>
                  <a:rPr lang="en-US" sz="2000" dirty="0"/>
                  <a:t>Jadi, Jarak </a:t>
                </a:r>
                <a:r>
                  <a:rPr lang="en-US" sz="2000" dirty="0" err="1"/>
                  <a:t>kedua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kota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tersebut</a:t>
                </a:r>
                <a:r>
                  <a:rPr lang="en-US" sz="2000" dirty="0"/>
                  <a:t> pada peta </a:t>
                </a:r>
                <a:r>
                  <a:rPr lang="en-US" sz="2000" dirty="0" err="1"/>
                  <a:t>adalah</a:t>
                </a:r>
                <a:r>
                  <a:rPr lang="en-US" sz="2000" dirty="0"/>
                  <a:t> 17,5 cm</a:t>
                </a:r>
              </a:p>
              <a:p>
                <a:r>
                  <a:rPr lang="en-US" sz="2000" dirty="0"/>
                  <a:t>                                                                                                       </a:t>
                </a:r>
                <a:endParaRPr lang="en-ID" sz="20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68A6846-1B58-408B-9B7B-224B49F27B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 flipV="1">
                <a:off x="548641" y="4137839"/>
                <a:ext cx="9360042" cy="2072812"/>
              </a:xfrm>
              <a:prstGeom prst="rect">
                <a:avLst/>
              </a:prstGeom>
              <a:blipFill>
                <a:blip r:embed="rId2"/>
                <a:stretch>
                  <a:fillRect l="-651" t="-176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2" descr="Rumus Skala Peta (LENGKAP) dan cara menghitungnya - Sumber Ilmu">
            <a:extLst>
              <a:ext uri="{FF2B5EF4-FFF2-40B4-BE49-F238E27FC236}">
                <a16:creationId xmlns:a16="http://schemas.microsoft.com/office/drawing/2014/main" id="{B1DDEA29-3507-467A-960F-A7E5CE0C54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5178" y="1513012"/>
            <a:ext cx="3047832" cy="2285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1357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theme/theme1.xml><?xml version="1.0" encoding="utf-8"?>
<a:theme xmlns:a="http://schemas.openxmlformats.org/drawingml/2006/main" name="Basis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165</TotalTime>
  <Words>506</Words>
  <Application>Microsoft Office PowerPoint</Application>
  <PresentationFormat>Widescreen</PresentationFormat>
  <Paragraphs>76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Algerian</vt:lpstr>
      <vt:lpstr>Arial</vt:lpstr>
      <vt:lpstr>Arial Black</vt:lpstr>
      <vt:lpstr>Arial Rounded MT Bold</vt:lpstr>
      <vt:lpstr>Calibri</vt:lpstr>
      <vt:lpstr>Cambria Math</vt:lpstr>
      <vt:lpstr>Corbel</vt:lpstr>
      <vt:lpstr>Basis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heni hp</dc:creator>
  <cp:lastModifiedBy>heni hp</cp:lastModifiedBy>
  <cp:revision>12</cp:revision>
  <dcterms:created xsi:type="dcterms:W3CDTF">2020-11-17T05:25:50Z</dcterms:created>
  <dcterms:modified xsi:type="dcterms:W3CDTF">2021-11-29T14:51:13Z</dcterms:modified>
</cp:coreProperties>
</file>