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5" r:id="rId3"/>
    <p:sldId id="258" r:id="rId4"/>
    <p:sldId id="266" r:id="rId5"/>
    <p:sldId id="292" r:id="rId6"/>
    <p:sldId id="275" r:id="rId7"/>
    <p:sldId id="260" r:id="rId8"/>
    <p:sldId id="280" r:id="rId9"/>
    <p:sldId id="277" r:id="rId10"/>
    <p:sldId id="278" r:id="rId11"/>
    <p:sldId id="279" r:id="rId12"/>
    <p:sldId id="281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3399"/>
    <a:srgbClr val="00CC00"/>
    <a:srgbClr val="008000"/>
    <a:srgbClr val="FFFFCC"/>
    <a:srgbClr val="FEF0F0"/>
    <a:srgbClr val="FDFFEF"/>
    <a:srgbClr val="E5F9E3"/>
    <a:srgbClr val="C0F2B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44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C81A3-497A-4A03-AA61-B6FA17588FA2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BC34-1A81-4127-A187-D3E29F2D7F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0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BC34-1A81-4127-A187-D3E29F2D7F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53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827584" y="474132"/>
            <a:ext cx="3275643" cy="39539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17026" y="1123950"/>
            <a:ext cx="3796232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IPA</a:t>
            </a:r>
          </a:p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ntuk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1" y="0"/>
            <a:ext cx="9144033" cy="666750"/>
            <a:chOff x="-1" y="0"/>
            <a:chExt cx="9144033" cy="666750"/>
          </a:xfrm>
        </p:grpSpPr>
        <p:grpSp>
          <p:nvGrpSpPr>
            <p:cNvPr id="25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29" name="Picture 28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238747" y="58149"/>
                <a:ext cx="84575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3</a:t>
                </a:r>
                <a:endParaRPr lang="en-US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6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924800" y="7142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KD 3.2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7176828" y="3261633"/>
            <a:ext cx="15716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000" i="1" dirty="0" smtClean="0">
                <a:latin typeface="Calibri" pitchFamily="34" charset="0"/>
                <a:cs typeface="Calibri" pitchFamily="34" charset="0"/>
              </a:rPr>
              <a:t>shutterstock.com</a:t>
            </a:r>
            <a:endParaRPr lang="en-US" sz="1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1059" y="848163"/>
            <a:ext cx="5221814" cy="442674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Memelihara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Kesehatan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8283" y="1462805"/>
            <a:ext cx="4449626" cy="2966818"/>
            <a:chOff x="228600" y="209550"/>
            <a:chExt cx="5791202" cy="4248898"/>
          </a:xfrm>
        </p:grpSpPr>
        <p:pic>
          <p:nvPicPr>
            <p:cNvPr id="34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600" y="1349691"/>
              <a:ext cx="5791202" cy="310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600" y="209550"/>
              <a:ext cx="2505535" cy="3108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258851" y="209550"/>
              <a:ext cx="3285668" cy="310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228600" y="83183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buFont typeface="Arial" charset="0"/>
                <a:buChar char="•"/>
              </a:pPr>
              <a:endParaRPr lang="id-ID" alt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03604" y="1878379"/>
            <a:ext cx="38803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42900">
              <a:spcAft>
                <a:spcPts val="600"/>
              </a:spcAft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Menjaga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kebersihan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lingkungan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54013" indent="-342900">
              <a:spcAft>
                <a:spcPts val="600"/>
              </a:spcAft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Mencuci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tangan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secara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berkala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54013" indent="-342900">
              <a:spcAft>
                <a:spcPts val="600"/>
              </a:spcAft>
              <a:buFont typeface="+mj-lt"/>
              <a:buAutoNum type="arabicPeriod"/>
              <a:tabLst>
                <a:tab pos="355600" algn="l"/>
              </a:tabLst>
            </a:pP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Menanam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tumbuhan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hijau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lingkungan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sekitar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02" y="1376598"/>
            <a:ext cx="2748365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8" y="2831182"/>
            <a:ext cx="27432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480651" y="3507854"/>
            <a:ext cx="15716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000" i="1" dirty="0" smtClean="0">
                <a:latin typeface="Calibri" pitchFamily="34" charset="0"/>
                <a:cs typeface="Calibri" pitchFamily="34" charset="0"/>
              </a:rPr>
              <a:t>shutterstock.com</a:t>
            </a:r>
            <a:endParaRPr lang="en-US" sz="1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913" y="483518"/>
            <a:ext cx="5221814" cy="442674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Cara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Memelihara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Kesehatan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58283" y="1131590"/>
            <a:ext cx="4449626" cy="2966818"/>
            <a:chOff x="228600" y="209550"/>
            <a:chExt cx="5791202" cy="4248898"/>
          </a:xfrm>
        </p:grpSpPr>
        <p:pic>
          <p:nvPicPr>
            <p:cNvPr id="35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600" y="1349691"/>
              <a:ext cx="5791202" cy="310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3" b="8180"/>
            <a:stretch>
              <a:fillRect/>
            </a:stretch>
          </p:blipFill>
          <p:spPr bwMode="auto">
            <a:xfrm flipH="1">
              <a:off x="228600" y="209550"/>
              <a:ext cx="2505535" cy="3108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258851" y="209550"/>
              <a:ext cx="3285668" cy="310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228600" y="83183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457200" indent="-457200">
                <a:buFont typeface="Arial" charset="0"/>
                <a:buChar char="•"/>
              </a:pPr>
              <a:endParaRPr lang="id-ID" altLang="id-ID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03604" y="1635646"/>
            <a:ext cx="37363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spcAft>
                <a:spcPts val="1200"/>
              </a:spcAft>
              <a:buFont typeface="+mj-lt"/>
              <a:buAutoNum type="arabicPeriod" startAt="4"/>
            </a:pPr>
            <a:r>
              <a:rPr lang="en-US" sz="2200" b="1" dirty="0" err="1">
                <a:latin typeface="Calibri" pitchFamily="34" charset="0"/>
                <a:cs typeface="Calibri" pitchFamily="34" charset="0"/>
              </a:rPr>
              <a:t>Makan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bergizi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bersih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39725" indent="-339725">
              <a:spcAft>
                <a:spcPts val="1200"/>
              </a:spcAft>
              <a:buFont typeface="+mj-lt"/>
              <a:buAutoNum type="arabicPeriod" startAt="4"/>
            </a:pPr>
            <a:r>
              <a:rPr lang="en-US" sz="2200" b="1" dirty="0" err="1">
                <a:latin typeface="Calibri" pitchFamily="34" charset="0"/>
                <a:cs typeface="Calibri" pitchFamily="34" charset="0"/>
              </a:rPr>
              <a:t>Rajin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berolahraga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39725" indent="-339725">
              <a:spcAft>
                <a:spcPts val="1200"/>
              </a:spcAft>
              <a:buFont typeface="+mj-lt"/>
              <a:buAutoNum type="arabicPeriod" startAt="4"/>
            </a:pPr>
            <a:r>
              <a:rPr lang="en-US" sz="2200" b="1" dirty="0" err="1">
                <a:latin typeface="Calibri" pitchFamily="34" charset="0"/>
                <a:cs typeface="Calibri" pitchFamily="34" charset="0"/>
              </a:rPr>
              <a:t>Istirahat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dengan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cukup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marL="339725" indent="-339725">
              <a:spcAft>
                <a:spcPts val="1200"/>
              </a:spcAft>
              <a:buFont typeface="+mj-lt"/>
              <a:buAutoNum type="arabicPeriod" startAt="4"/>
            </a:pPr>
            <a:r>
              <a:rPr lang="en-US" sz="2200" b="1" dirty="0" err="1">
                <a:latin typeface="Calibri" pitchFamily="34" charset="0"/>
                <a:cs typeface="Calibri" pitchFamily="34" charset="0"/>
              </a:rPr>
              <a:t>Tidak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  <a:cs typeface="Calibri" pitchFamily="34" charset="0"/>
              </a:rPr>
              <a:t>merokok</a:t>
            </a:r>
            <a:endParaRPr lang="en-US" sz="2200" b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52" y="739310"/>
            <a:ext cx="2024180" cy="271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39573"/>
            <a:ext cx="2772382" cy="1850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059582"/>
            <a:ext cx="1527911" cy="152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00034" y="785800"/>
            <a:ext cx="3960000" cy="1442753"/>
            <a:chOff x="357158" y="1500180"/>
            <a:chExt cx="3960000" cy="1975197"/>
          </a:xfrm>
        </p:grpSpPr>
        <p:sp>
          <p:nvSpPr>
            <p:cNvPr id="30" name="Rounded Rectangle 29"/>
            <p:cNvSpPr/>
            <p:nvPr/>
          </p:nvSpPr>
          <p:spPr>
            <a:xfrm>
              <a:off x="357158" y="1500180"/>
              <a:ext cx="3960000" cy="1971428"/>
            </a:xfrm>
            <a:prstGeom prst="roundRect">
              <a:avLst/>
            </a:prstGeom>
            <a:solidFill>
              <a:srgbClr val="DC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8920" y="1579253"/>
              <a:ext cx="3286148" cy="189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Asma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menggunakan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i="1" dirty="0" smtClean="0">
                  <a:latin typeface="Calibri" pitchFamily="34" charset="0"/>
                  <a:cs typeface="Calibri" pitchFamily="34" charset="0"/>
                </a:rPr>
                <a:t>inhaler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untuk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memasukkan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obat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langsung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ke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saluran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. 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0" y="2499942"/>
            <a:ext cx="4320480" cy="1800000"/>
            <a:chOff x="-142908" y="1500180"/>
            <a:chExt cx="3202941" cy="1785950"/>
          </a:xfrm>
        </p:grpSpPr>
        <p:sp>
          <p:nvSpPr>
            <p:cNvPr id="33" name="Rounded Rectangle 32"/>
            <p:cNvSpPr/>
            <p:nvPr/>
          </p:nvSpPr>
          <p:spPr>
            <a:xfrm>
              <a:off x="-142908" y="1500180"/>
              <a:ext cx="3202941" cy="1785950"/>
            </a:xfrm>
            <a:prstGeom prst="roundRect">
              <a:avLst/>
            </a:prstGeom>
            <a:solidFill>
              <a:srgbClr val="DC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142908" y="1570495"/>
              <a:ext cx="3202940" cy="164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Emfisema</a:t>
              </a:r>
              <a:r>
                <a:rPr 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tuberkulosis</a:t>
              </a:r>
              <a:r>
                <a:rPr 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(TB)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</a:t>
              </a:r>
            </a:p>
            <a:p>
              <a:pPr algn="ctr"/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diobati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dengan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minum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obat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sesuai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resep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dokter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menghindari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asap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rokok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serta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menjaga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pola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hidup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sehat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.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0034" y="2428874"/>
            <a:ext cx="3959999" cy="1800000"/>
            <a:chOff x="980618" y="861207"/>
            <a:chExt cx="2880000" cy="2300000"/>
          </a:xfrm>
        </p:grpSpPr>
        <p:sp>
          <p:nvSpPr>
            <p:cNvPr id="36" name="Rounded Rectangle 35"/>
            <p:cNvSpPr/>
            <p:nvPr/>
          </p:nvSpPr>
          <p:spPr>
            <a:xfrm>
              <a:off x="980618" y="861207"/>
              <a:ext cx="2880000" cy="2300000"/>
            </a:xfrm>
            <a:prstGeom prst="roundRect">
              <a:avLst/>
            </a:prstGeom>
            <a:solidFill>
              <a:srgbClr val="DC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14098" y="1135781"/>
              <a:ext cx="2620132" cy="1730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Flu, </a:t>
              </a:r>
              <a:r>
                <a:rPr lang="en-US" sz="2200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bronkitis</a:t>
              </a:r>
              <a:r>
                <a:rPr 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, pneumonia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minum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obat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sesuai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resep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dokter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tidur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cukup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makan</a:t>
              </a:r>
              <a:endParaRPr lang="en-US" sz="2000" b="1" dirty="0" smtClean="0"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makanan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bergizi</a:t>
              </a:r>
              <a:endParaRPr lang="en-US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86314" y="785800"/>
            <a:ext cx="3960000" cy="1440000"/>
            <a:chOff x="357158" y="1500180"/>
            <a:chExt cx="3960000" cy="1840000"/>
          </a:xfrm>
        </p:grpSpPr>
        <p:sp>
          <p:nvSpPr>
            <p:cNvPr id="39" name="Rounded Rectangle 38"/>
            <p:cNvSpPr/>
            <p:nvPr/>
          </p:nvSpPr>
          <p:spPr>
            <a:xfrm>
              <a:off x="357158" y="1500180"/>
              <a:ext cx="3960000" cy="1840000"/>
            </a:xfrm>
            <a:prstGeom prst="roundRect">
              <a:avLst/>
            </a:prstGeom>
            <a:solidFill>
              <a:srgbClr val="DCF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4348" y="1758002"/>
              <a:ext cx="3214710" cy="1337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Kanker</a:t>
              </a:r>
              <a:r>
                <a:rPr 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paru-paru</a:t>
              </a:r>
              <a:r>
                <a:rPr lang="en-US" sz="22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  <a:sym typeface="Wingdings" pitchFamily="2" charset="2"/>
                </a:rPr>
                <a:t>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melakukan</a:t>
              </a:r>
              <a:endParaRPr lang="en-US" sz="2000" b="1" dirty="0" smtClean="0"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kemoterapi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radioterapi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51520" y="267494"/>
            <a:ext cx="6912768" cy="442674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Perawatan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Pengobatan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94720" y="285734"/>
            <a:ext cx="5257800" cy="4328802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1562110"/>
              <a:ext cx="3657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8000"/>
                  </a:solidFill>
                  <a:cs typeface="Calibri" pitchFamily="34" charset="0"/>
                </a:rPr>
                <a:t>Udara</a:t>
              </a:r>
              <a:r>
                <a:rPr lang="en-US" sz="40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rgbClr val="008000"/>
                  </a:solidFill>
                  <a:cs typeface="Calibri" pitchFamily="34" charset="0"/>
                </a:rPr>
                <a:t>Bersih</a:t>
              </a:r>
              <a:r>
                <a:rPr lang="en-US" sz="40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rgbClr val="008000"/>
                  </a:solidFill>
                  <a:cs typeface="Calibri" pitchFamily="34" charset="0"/>
                </a:rPr>
                <a:t>bagi</a:t>
              </a:r>
              <a:r>
                <a:rPr lang="en-US" sz="4000" b="1" dirty="0">
                  <a:solidFill>
                    <a:srgbClr val="008000"/>
                  </a:solidFill>
                  <a:cs typeface="Calibri" pitchFamily="34" charset="0"/>
                </a:rPr>
                <a:t> </a:t>
              </a:r>
              <a:r>
                <a:rPr lang="en-US" sz="4000" b="1" dirty="0" err="1">
                  <a:solidFill>
                    <a:srgbClr val="008000"/>
                  </a:solidFill>
                  <a:cs typeface="Calibri" pitchFamily="34" charset="0"/>
                </a:rPr>
                <a:t>Kesehatan</a:t>
              </a:r>
              <a:endParaRPr lang="en-US" sz="4000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847730"/>
              <a:ext cx="52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 smtClean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pic>
        <p:nvPicPr>
          <p:cNvPr id="5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387480" y="483518"/>
            <a:ext cx="3928810" cy="381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" y="0"/>
            <a:ext cx="9144033" cy="666750"/>
            <a:chOff x="-1" y="0"/>
            <a:chExt cx="9144033" cy="666750"/>
          </a:xfrm>
        </p:grpSpPr>
        <p:grpSp>
          <p:nvGrpSpPr>
            <p:cNvPr id="9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10" name="Picture 9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38747" y="58149"/>
                <a:ext cx="84575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1</a:t>
                </a:r>
                <a:endParaRPr lang="en-US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24800" y="7142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KD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3.2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42844" y="928676"/>
            <a:ext cx="2928958" cy="2500330"/>
            <a:chOff x="142844" y="857238"/>
            <a:chExt cx="2928958" cy="2643206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142844" y="857238"/>
              <a:ext cx="2928958" cy="2643206"/>
            </a:xfrm>
            <a:prstGeom prst="round2Diag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1742" y="1066832"/>
              <a:ext cx="2786082" cy="221247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58738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Organ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hewan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berbeda-beda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pPr marL="58738"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Alat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pada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hewan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dipengaruhi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oleh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keadaan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tubuh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tempat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000" b="1" dirty="0" err="1" smtClean="0">
                  <a:latin typeface="Calibri" pitchFamily="34" charset="0"/>
                  <a:cs typeface="Calibri" pitchFamily="34" charset="0"/>
                </a:rPr>
                <a:t>hidupnya</a:t>
              </a:r>
              <a:r>
                <a:rPr lang="en-US" sz="2000" b="1" dirty="0" smtClean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</p:grpSp>
      <p:sp>
        <p:nvSpPr>
          <p:cNvPr id="24" name="Bent Arrow 23"/>
          <p:cNvSpPr/>
          <p:nvPr/>
        </p:nvSpPr>
        <p:spPr>
          <a:xfrm flipV="1">
            <a:off x="1542304" y="3429006"/>
            <a:ext cx="1285884" cy="571504"/>
          </a:xfrm>
          <a:prstGeom prst="bentArrow">
            <a:avLst>
              <a:gd name="adj1" fmla="val 22922"/>
              <a:gd name="adj2" fmla="val 23961"/>
              <a:gd name="adj3" fmla="val 43766"/>
              <a:gd name="adj4" fmla="val 4375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80247"/>
              </p:ext>
            </p:extLst>
          </p:nvPr>
        </p:nvGraphicFramePr>
        <p:xfrm>
          <a:off x="3275856" y="986006"/>
          <a:ext cx="5438978" cy="31699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00845"/>
                <a:gridCol w="1699253"/>
                <a:gridCol w="3038880"/>
              </a:tblGrid>
              <a:tr h="1320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No.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Hewan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Organ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Pernapasan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Cacing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tanah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Permukaan</a:t>
                      </a: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kulit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Serangga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Trakea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Ikan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Insang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Katak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1" dirty="0" err="1" smtClean="0">
                          <a:latin typeface="Calibri" pitchFamily="34" charset="0"/>
                          <a:cs typeface="Calibri" pitchFamily="34" charset="0"/>
                        </a:rPr>
                        <a:t>permukaan</a:t>
                      </a: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itchFamily="34" charset="0"/>
                          <a:cs typeface="Calibri" pitchFamily="34" charset="0"/>
                        </a:rPr>
                        <a:t>kulit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Reptilia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Burung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en-US" sz="1800" b="1" dirty="0" err="1" smtClean="0">
                          <a:latin typeface="Calibri" pitchFamily="34" charset="0"/>
                          <a:cs typeface="Calibri" pitchFamily="34" charset="0"/>
                        </a:rPr>
                        <a:t>pundi-pundi</a:t>
                      </a:r>
                      <a:r>
                        <a:rPr lang="en-US" sz="18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latin typeface="Calibri" pitchFamily="34" charset="0"/>
                          <a:cs typeface="Calibri" pitchFamily="34" charset="0"/>
                        </a:rPr>
                        <a:t>udara</a:t>
                      </a:r>
                      <a:endParaRPr lang="en-US" sz="1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Mamalia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>
                          <a:latin typeface="Calibri" pitchFamily="34" charset="0"/>
                          <a:cs typeface="Calibri" pitchFamily="34" charset="0"/>
                        </a:rPr>
                        <a:t>Paru-paru</a:t>
                      </a:r>
                      <a:endParaRPr lang="en-US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7158" y="771550"/>
            <a:ext cx="4357718" cy="1674981"/>
            <a:chOff x="357158" y="357172"/>
            <a:chExt cx="4357718" cy="1674981"/>
          </a:xfrm>
        </p:grpSpPr>
        <p:sp>
          <p:nvSpPr>
            <p:cNvPr id="13" name="TextBox 12"/>
            <p:cNvSpPr txBox="1"/>
            <p:nvPr/>
          </p:nvSpPr>
          <p:spPr>
            <a:xfrm>
              <a:off x="2571736" y="357172"/>
              <a:ext cx="2143140" cy="14773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Permukaan</a:t>
              </a:r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kulit</a:t>
              </a:r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cacing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harus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tetap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lembap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untuk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mempermudah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proses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.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7158" y="398549"/>
              <a:ext cx="2158313" cy="1633604"/>
              <a:chOff x="357158" y="398549"/>
              <a:chExt cx="2158313" cy="163360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7158" y="1785932"/>
                <a:ext cx="157163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Calibri" pitchFamily="34" charset="0"/>
                    <a:cs typeface="Calibri" pitchFamily="34" charset="0"/>
                  </a:rPr>
                  <a:t>Sumber: </a:t>
                </a:r>
                <a:r>
                  <a:rPr lang="en-US" sz="1000" i="1" dirty="0" smtClean="0">
                    <a:latin typeface="Calibri" pitchFamily="34" charset="0"/>
                    <a:cs typeface="Calibri" pitchFamily="34" charset="0"/>
                  </a:rPr>
                  <a:t>shutterstock.com</a:t>
                </a:r>
                <a:endParaRPr lang="en-US" sz="1000" i="1" dirty="0"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7158" y="398549"/>
                <a:ext cx="2158313" cy="135724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5000628" y="357172"/>
            <a:ext cx="3500462" cy="1889759"/>
            <a:chOff x="5000628" y="357172"/>
            <a:chExt cx="3500462" cy="1889759"/>
          </a:xfrm>
        </p:grpSpPr>
        <p:sp>
          <p:nvSpPr>
            <p:cNvPr id="19" name="TextBox 18"/>
            <p:cNvSpPr txBox="1"/>
            <p:nvPr/>
          </p:nvSpPr>
          <p:spPr>
            <a:xfrm>
              <a:off x="6643702" y="357172"/>
              <a:ext cx="1857388" cy="14773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Pundi-</a:t>
              </a:r>
              <a:r>
                <a:rPr lang="en-US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pundi</a:t>
              </a:r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udara</a:t>
              </a:r>
              <a:r>
                <a:rPr lang="en-US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membantu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pernapasan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burung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saat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err="1" smtClean="0">
                  <a:latin typeface="Calibri" pitchFamily="34" charset="0"/>
                  <a:cs typeface="Calibri" pitchFamily="34" charset="0"/>
                </a:rPr>
                <a:t>terbang</a:t>
              </a:r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. 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00628" y="398548"/>
              <a:ext cx="1575056" cy="1848383"/>
              <a:chOff x="5000628" y="398548"/>
              <a:chExt cx="1575056" cy="1848383"/>
            </a:xfrm>
          </p:grpSpPr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27" r="13279"/>
              <a:stretch/>
            </p:blipFill>
            <p:spPr bwMode="auto">
              <a:xfrm>
                <a:off x="5000628" y="398548"/>
                <a:ext cx="1571636" cy="1848383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004048" y="2000710"/>
                <a:ext cx="1571636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latin typeface="Calibri" pitchFamily="34" charset="0"/>
                    <a:cs typeface="Calibri" pitchFamily="34" charset="0"/>
                  </a:rPr>
                  <a:t>Sumber: </a:t>
                </a:r>
                <a:r>
                  <a:rPr lang="en-US" sz="1000" i="1" dirty="0" smtClean="0">
                    <a:latin typeface="Calibri" pitchFamily="34" charset="0"/>
                    <a:cs typeface="Calibri" pitchFamily="34" charset="0"/>
                  </a:rPr>
                  <a:t>shutterstock.com</a:t>
                </a:r>
                <a:endParaRPr lang="en-US" sz="1000" i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00034" y="2643188"/>
            <a:ext cx="3577181" cy="1529386"/>
            <a:chOff x="642910" y="2643188"/>
            <a:chExt cx="3577181" cy="1529386"/>
          </a:xfrm>
        </p:grpSpPr>
        <p:grpSp>
          <p:nvGrpSpPr>
            <p:cNvPr id="25" name="Group 24"/>
            <p:cNvGrpSpPr/>
            <p:nvPr/>
          </p:nvGrpSpPr>
          <p:grpSpPr>
            <a:xfrm>
              <a:off x="642910" y="2643188"/>
              <a:ext cx="3577181" cy="1200329"/>
              <a:chOff x="-714412" y="3143254"/>
              <a:chExt cx="3577181" cy="120032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299" y="3339680"/>
                <a:ext cx="1809470" cy="1003903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-714412" y="3143254"/>
                <a:ext cx="1714512" cy="120032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Pada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tahap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berudu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katak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bernapas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dengan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B0F0"/>
                    </a:solidFill>
                    <a:latin typeface="Calibri" pitchFamily="34" charset="0"/>
                    <a:cs typeface="Calibri" pitchFamily="34" charset="0"/>
                  </a:rPr>
                  <a:t>insang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571735" y="3926353"/>
              <a:ext cx="15716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000" i="1" dirty="0" smtClean="0">
                  <a:latin typeface="Calibri" pitchFamily="34" charset="0"/>
                  <a:cs typeface="Calibri" pitchFamily="34" charset="0"/>
                </a:rPr>
                <a:t>shutterstock.com</a:t>
              </a:r>
              <a:endParaRPr lang="en-US" sz="1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7686" y="2428874"/>
            <a:ext cx="3500462" cy="2214578"/>
            <a:chOff x="4572000" y="2285998"/>
            <a:chExt cx="3500462" cy="2214578"/>
          </a:xfrm>
        </p:grpSpPr>
        <p:grpSp>
          <p:nvGrpSpPr>
            <p:cNvPr id="30" name="Group 29"/>
            <p:cNvGrpSpPr/>
            <p:nvPr/>
          </p:nvGrpSpPr>
          <p:grpSpPr>
            <a:xfrm>
              <a:off x="4572000" y="2285998"/>
              <a:ext cx="3500462" cy="2214578"/>
              <a:chOff x="6429419" y="904085"/>
              <a:chExt cx="3500462" cy="2214578"/>
            </a:xfrm>
          </p:grpSpPr>
          <p:pic>
            <p:nvPicPr>
              <p:cNvPr id="32" name="Picture 31" descr="C:\Documents and Settings\Administrator\My Documents\13. Buping SD Kelas V (FINAL)\TEMA 1 Sistem Gerak\Subtema 1\18 orca-23182_1280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auto">
              <a:xfrm>
                <a:off x="6500857" y="904085"/>
                <a:ext cx="2323519" cy="1296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429419" y="2195333"/>
                <a:ext cx="3500462" cy="9233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Mamalia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air,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seperti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paus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muncul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ke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permukaan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air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secara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Calibri" pitchFamily="34" charset="0"/>
                    <a:cs typeface="Calibri" pitchFamily="34" charset="0"/>
                  </a:rPr>
                  <a:t>berkala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untuk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menghirup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b="1" dirty="0" err="1" smtClean="0">
                    <a:latin typeface="Calibri" pitchFamily="34" charset="0"/>
                    <a:cs typeface="Calibri" pitchFamily="34" charset="0"/>
                  </a:rPr>
                  <a:t>oksigen</a:t>
                </a:r>
                <a:r>
                  <a:rPr lang="en-US" b="1" dirty="0" smtClean="0">
                    <a:latin typeface="Calibri" pitchFamily="34" charset="0"/>
                    <a:cs typeface="Calibri" pitchFamily="34" charset="0"/>
                  </a:rPr>
                  <a:t>. </a:t>
                </a:r>
                <a:endParaRPr lang="en-US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429388" y="2786064"/>
              <a:ext cx="15716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000" i="1" dirty="0" smtClean="0">
                  <a:latin typeface="Calibri" pitchFamily="34" charset="0"/>
                  <a:cs typeface="Calibri" pitchFamily="34" charset="0"/>
                </a:rPr>
                <a:t>shutterstock.com</a:t>
              </a:r>
              <a:endParaRPr lang="en-US" sz="1000" i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4282" y="214296"/>
            <a:ext cx="4357718" cy="442674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Hewan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/>
          <a:stretch/>
        </p:blipFill>
        <p:spPr>
          <a:xfrm>
            <a:off x="1522467" y="584756"/>
            <a:ext cx="5472015" cy="341575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956188" y="568300"/>
            <a:ext cx="4821223" cy="923330"/>
            <a:chOff x="3929058" y="571486"/>
            <a:chExt cx="4821223" cy="923330"/>
          </a:xfrm>
        </p:grpSpPr>
        <p:cxnSp>
          <p:nvCxnSpPr>
            <p:cNvPr id="37" name="Straight Connector 36"/>
            <p:cNvCxnSpPr>
              <a:endCxn id="38" idx="1"/>
            </p:cNvCxnSpPr>
            <p:nvPr/>
          </p:nvCxnSpPr>
          <p:spPr>
            <a:xfrm>
              <a:off x="3929058" y="1033151"/>
              <a:ext cx="8572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786314" y="571486"/>
              <a:ext cx="3963967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sv-SE" b="1" dirty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Hidung</a:t>
              </a:r>
              <a:r>
                <a:rPr lang="sv-SE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sv-SE" b="1" dirty="0" smtClean="0">
                  <a:latin typeface="Calibri" pitchFamily="34" charset="0"/>
                  <a:cs typeface="Calibri" pitchFamily="34" charset="0"/>
                </a:rPr>
                <a:t>merupakan tempat masuknya udara, berfungsi menyaring </a:t>
              </a:r>
              <a:r>
                <a:rPr lang="sv-SE" b="1" dirty="0">
                  <a:latin typeface="Calibri" pitchFamily="34" charset="0"/>
                  <a:cs typeface="Calibri" pitchFamily="34" charset="0"/>
                </a:rPr>
                <a:t>kotoran </a:t>
              </a:r>
              <a:r>
                <a:rPr lang="sv-SE" b="1" dirty="0" smtClean="0">
                  <a:latin typeface="Calibri" pitchFamily="34" charset="0"/>
                  <a:cs typeface="Calibri" pitchFamily="34" charset="0"/>
                </a:rPr>
                <a:t>dan menyesuaikan suhu udara.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8557" y="928676"/>
            <a:ext cx="3122569" cy="1200329"/>
            <a:chOff x="168557" y="928676"/>
            <a:chExt cx="3122569" cy="1200329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2411760" y="1344175"/>
              <a:ext cx="879366" cy="5131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8557" y="928676"/>
              <a:ext cx="2387219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sv-SE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Trakea</a:t>
              </a:r>
              <a:r>
                <a:rPr lang="sv-SE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menyaring udara dan menghubungkan hidung dan paru-paru.</a:t>
              </a:r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75584" y="2715419"/>
            <a:ext cx="2871727" cy="1368498"/>
            <a:chOff x="5875584" y="2622239"/>
            <a:chExt cx="2871727" cy="1292716"/>
          </a:xfrm>
        </p:grpSpPr>
        <p:cxnSp>
          <p:nvCxnSpPr>
            <p:cNvPr id="43" name="Straight Connector 42"/>
            <p:cNvCxnSpPr>
              <a:stCxn id="44" idx="1"/>
            </p:cNvCxnSpPr>
            <p:nvPr/>
          </p:nvCxnSpPr>
          <p:spPr>
            <a:xfrm flipH="1" flipV="1">
              <a:off x="5875584" y="2622239"/>
              <a:ext cx="856656" cy="6925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732240" y="2714626"/>
              <a:ext cx="2015071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sv-SE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Alveolus</a:t>
              </a:r>
              <a:r>
                <a:rPr lang="sv-SE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tempat </a:t>
              </a:r>
              <a:r>
                <a:rPr lang="sv-SE" b="1" dirty="0" smtClean="0">
                  <a:latin typeface="Calibri" pitchFamily="34" charset="0"/>
                  <a:cs typeface="Calibri" pitchFamily="34" charset="0"/>
                </a:rPr>
                <a:t>pertukaran oksigen dan karbon dioksida.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8557" y="2494664"/>
            <a:ext cx="2403181" cy="1200329"/>
            <a:chOff x="168557" y="2494664"/>
            <a:chExt cx="2403181" cy="1200329"/>
          </a:xfrm>
        </p:grpSpPr>
        <p:sp>
          <p:nvSpPr>
            <p:cNvPr id="46" name="TextBox 45"/>
            <p:cNvSpPr txBox="1"/>
            <p:nvPr/>
          </p:nvSpPr>
          <p:spPr>
            <a:xfrm>
              <a:off x="168557" y="2494664"/>
              <a:ext cx="1903113" cy="120032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sv-SE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Paru-paru</a:t>
              </a:r>
              <a:r>
                <a:rPr lang="sv-SE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organ utama pada pernapasan manusia.</a:t>
              </a:r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10800000" flipV="1">
              <a:off x="2071670" y="3000376"/>
              <a:ext cx="500068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171941" y="2715420"/>
            <a:ext cx="3696203" cy="1872554"/>
            <a:chOff x="2171941" y="2715420"/>
            <a:chExt cx="3696203" cy="1872554"/>
          </a:xfrm>
        </p:grpSpPr>
        <p:cxnSp>
          <p:nvCxnSpPr>
            <p:cNvPr id="49" name="Straight Connector 48"/>
            <p:cNvCxnSpPr/>
            <p:nvPr/>
          </p:nvCxnSpPr>
          <p:spPr>
            <a:xfrm rot="5400000" flipH="1" flipV="1">
              <a:off x="2750331" y="3393287"/>
              <a:ext cx="135732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171941" y="3664644"/>
              <a:ext cx="3696203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sv-SE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Bronkus </a:t>
              </a:r>
              <a:r>
                <a:rPr lang="sv-SE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adalah cabang batang tenggorokan, mengalirkan udara ke paru-paru kanan dan paru-paru kiri.</a:t>
              </a:r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241387" y="1720428"/>
            <a:ext cx="2402579" cy="923330"/>
            <a:chOff x="6241387" y="1720428"/>
            <a:chExt cx="2402579" cy="923330"/>
          </a:xfrm>
        </p:grpSpPr>
        <p:cxnSp>
          <p:nvCxnSpPr>
            <p:cNvPr id="52" name="Straight Connector 51"/>
            <p:cNvCxnSpPr>
              <a:stCxn id="53" idx="1"/>
            </p:cNvCxnSpPr>
            <p:nvPr/>
          </p:nvCxnSpPr>
          <p:spPr>
            <a:xfrm flipH="1" flipV="1">
              <a:off x="6241387" y="1857373"/>
              <a:ext cx="740693" cy="3247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982080" y="1720428"/>
              <a:ext cx="1661886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sv-SE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Bronkiolus</a:t>
              </a:r>
              <a:r>
                <a:rPr lang="sv-SE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 adalah cabang dari bronkus.</a:t>
              </a:r>
              <a:endPara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14282" y="256868"/>
            <a:ext cx="4357718" cy="442674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5536" y="3960806"/>
            <a:ext cx="157163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Sumber: </a:t>
            </a:r>
            <a:r>
              <a:rPr lang="en-US" sz="1000" i="1" dirty="0" smtClean="0">
                <a:latin typeface="Calibri" pitchFamily="34" charset="0"/>
                <a:cs typeface="Calibri" pitchFamily="34" charset="0"/>
              </a:rPr>
              <a:t>shutterstock.com</a:t>
            </a:r>
            <a:endParaRPr lang="en-US" sz="10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181790" y="51470"/>
            <a:ext cx="7054506" cy="4600670"/>
            <a:chOff x="6340" y="716006"/>
            <a:chExt cx="5455688" cy="3382876"/>
          </a:xfrm>
        </p:grpSpPr>
        <p:sp>
          <p:nvSpPr>
            <p:cNvPr id="40" name="Rectangle 39"/>
            <p:cNvSpPr/>
            <p:nvPr/>
          </p:nvSpPr>
          <p:spPr>
            <a:xfrm>
              <a:off x="6340" y="716006"/>
              <a:ext cx="5400000" cy="33828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028" y="827382"/>
              <a:ext cx="5400000" cy="324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6300192" y="1563638"/>
            <a:ext cx="2160240" cy="31695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440566" y="987574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Udara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disaring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0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hidung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0306" y="339502"/>
            <a:ext cx="4357718" cy="442674"/>
          </a:xfrm>
          <a:prstGeom prst="round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Proses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Manusia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514" y="1387684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err="1">
                <a:latin typeface="Calibri" pitchFamily="34" charset="0"/>
                <a:cs typeface="Calibri" pitchFamily="34" charset="0"/>
              </a:rPr>
              <a:t>Udara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trakea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disaring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kedua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kalinya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41514" y="2095570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U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masuk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bronkus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terus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dibawa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bronkiolus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lalu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alveolus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terdapat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di </a:t>
            </a:r>
            <a:r>
              <a:rPr lang="en-US" sz="2000" b="1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paru-paru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1514" y="310712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Di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alveolus,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proses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pertukaran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oksigen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dioksida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41514" y="382111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U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dara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mengandung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karbon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dioksida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dikeluarkan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kembali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melalui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  <a:cs typeface="Calibri" pitchFamily="34" charset="0"/>
              </a:rPr>
              <a:t>hidung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348" y="1047168"/>
            <a:ext cx="5457788" cy="324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70" y="1626135"/>
            <a:ext cx="2013150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6976" y="1118816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Organ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mengalami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penyakit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" y="0"/>
            <a:ext cx="9144033" cy="666750"/>
            <a:chOff x="-1" y="0"/>
            <a:chExt cx="9144033" cy="666750"/>
          </a:xfrm>
        </p:grpSpPr>
        <p:grpSp>
          <p:nvGrpSpPr>
            <p:cNvPr id="17" name="Group 16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23" name="Picture 22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238747" y="58149"/>
                <a:ext cx="845751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3200" b="1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2</a:t>
                </a:r>
                <a:endParaRPr lang="en-US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24800" y="71420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KD 3.2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795476" y="2126928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itchFamily="34" charset="0"/>
                <a:cs typeface="Calibri" pitchFamily="34" charset="0"/>
              </a:rPr>
              <a:t>Gangguan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organ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pernapasan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disebabkan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oleh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9492" y="291901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Pencemaran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udara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9492" y="335106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Bibit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penyakit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9492" y="3753495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Kondisi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bawaan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sejak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lahir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ELISA\PPT ESPS\2016\ESPS edisi kurnas\PERINTILAN ESPS KURNAS\notes kotak-kotak 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0" y="143452"/>
            <a:ext cx="5797880" cy="4500000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9883" y="711709"/>
            <a:ext cx="506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latin typeface="Calibri" pitchFamily="34" charset="0"/>
                <a:cs typeface="Calibri" pitchFamily="34" charset="0"/>
              </a:rPr>
              <a:t>Contoh gangguan yang ditimbulkan pencemaran udara, yaitu:</a:t>
            </a:r>
            <a:endParaRPr lang="en-US" sz="1100" b="1" noProof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9881" y="1491630"/>
            <a:ext cx="5066599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Asma</a:t>
            </a:r>
            <a:r>
              <a:rPr lang="en-US" sz="2400" b="1" noProof="1">
                <a:latin typeface="Calibri" pitchFamily="34" charset="0"/>
                <a:cs typeface="Calibri" pitchFamily="34" charset="0"/>
              </a:rPr>
              <a:t>, disebabkan oleh udara tercemar, udara dingin, alergi, atau kelelahan</a:t>
            </a:r>
            <a:r>
              <a:rPr lang="en-US" sz="2400" b="1" noProof="1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b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881" y="2604850"/>
            <a:ext cx="506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Emfisema</a:t>
            </a:r>
            <a:r>
              <a:rPr lang="en-US" sz="2400" b="1" noProof="1">
                <a:latin typeface="Calibri" pitchFamily="34" charset="0"/>
                <a:cs typeface="Calibri" pitchFamily="34" charset="0"/>
              </a:rPr>
              <a:t>, disebabkan oleh kebiasaan merokok</a:t>
            </a:r>
            <a:r>
              <a:rPr lang="en-US" sz="2400" b="1" noProof="1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b="1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505" y="3363838"/>
            <a:ext cx="5066599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 Kanker </a:t>
            </a:r>
            <a:r>
              <a:rPr lang="en-US" sz="24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paru-paru</a:t>
            </a:r>
            <a:r>
              <a:rPr lang="en-US" sz="2400" b="1" noProof="1">
                <a:latin typeface="Calibri" pitchFamily="34" charset="0"/>
                <a:cs typeface="Calibri" pitchFamily="34" charset="0"/>
              </a:rPr>
              <a:t>, disebabkan oleh kebiasaan merokok dan menghirup udara tercemar.</a:t>
            </a:r>
          </a:p>
        </p:txBody>
      </p:sp>
      <p:pic>
        <p:nvPicPr>
          <p:cNvPr id="14" name="Picture 2" descr="Y:\TRANSIT JOB GAMBAR\Tematik 4E\Subtema 1\2.5 anak berpik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93" y="1203598"/>
            <a:ext cx="2911319" cy="29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20"/>
          <a:stretch/>
        </p:blipFill>
        <p:spPr>
          <a:xfrm>
            <a:off x="251520" y="1779662"/>
            <a:ext cx="2187536" cy="2964986"/>
          </a:xfrm>
          <a:prstGeom prst="rect">
            <a:avLst/>
          </a:prstGeom>
        </p:spPr>
      </p:pic>
      <p:pic>
        <p:nvPicPr>
          <p:cNvPr id="16" name="Picture 3" descr="E:\ELISA\PPT ESPS\2016\ESPS edisi kurnas\PERINTILAN ESPS KURNAS\notes kotak-kotak 1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470"/>
            <a:ext cx="5976664" cy="4392488"/>
          </a:xfrm>
          <a:prstGeom prst="rect">
            <a:avLst/>
          </a:prstGeom>
          <a:noFill/>
          <a:effectLst>
            <a:outerShdw blurRad="1016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95806" y="411510"/>
            <a:ext cx="5267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latin typeface="Calibri" pitchFamily="34" charset="0"/>
                <a:cs typeface="Calibri" pitchFamily="34" charset="0"/>
              </a:rPr>
              <a:t>Contoh gangguan yang ditimbulkan bibit penyakit, yaitu:</a:t>
            </a:r>
            <a:endParaRPr lang="en-US" sz="2200" b="1" noProof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495806" y="1173981"/>
            <a:ext cx="5267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Flu</a:t>
            </a:r>
            <a:r>
              <a:rPr lang="en-US" sz="2400" noProof="1">
                <a:latin typeface="Calibri" pitchFamily="34" charset="0"/>
                <a:cs typeface="Calibri" pitchFamily="34" charset="0"/>
              </a:rPr>
              <a:t>, disebabkan oleh virus influenza</a:t>
            </a:r>
            <a:r>
              <a:rPr lang="en-US" sz="2400" noProof="1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84221" y="1524729"/>
            <a:ext cx="5267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Tuberkulosis (TB)</a:t>
            </a:r>
            <a:r>
              <a:rPr lang="en-US" sz="2400" b="1" noProof="1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noProof="1" smtClean="0">
                <a:latin typeface="Calibri" pitchFamily="34" charset="0"/>
                <a:cs typeface="Calibri" pitchFamily="34" charset="0"/>
              </a:rPr>
              <a:t>disebabkan oleh bakteri </a:t>
            </a:r>
            <a:r>
              <a:rPr lang="en-US" sz="2400" i="1" noProof="1">
                <a:latin typeface="Calibri" pitchFamily="34" charset="0"/>
                <a:cs typeface="Calibri" pitchFamily="34" charset="0"/>
              </a:rPr>
              <a:t>Mycobacterium tuberculosis</a:t>
            </a:r>
            <a:r>
              <a:rPr lang="en-US" sz="2400" noProof="1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95806" y="2211710"/>
            <a:ext cx="5267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 Flu </a:t>
            </a:r>
            <a:r>
              <a:rPr lang="en-US" sz="2400" b="1" noProof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burung</a:t>
            </a:r>
            <a:r>
              <a:rPr lang="en-US" sz="2400" noProof="1">
                <a:latin typeface="Calibri" pitchFamily="34" charset="0"/>
                <a:cs typeface="Calibri" pitchFamily="34" charset="0"/>
              </a:rPr>
              <a:t>, disebabkan oleh virus H5N1</a:t>
            </a:r>
            <a:r>
              <a:rPr lang="en-US" sz="2400" noProof="1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noProof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73079" y="2859782"/>
            <a:ext cx="5267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4. Bronkitis</a:t>
            </a:r>
            <a:r>
              <a:rPr lang="en-US" sz="2400" noProof="1">
                <a:latin typeface="Calibri" pitchFamily="34" charset="0"/>
                <a:cs typeface="Calibri" pitchFamily="34" charset="0"/>
              </a:rPr>
              <a:t>, disebabkan oleh virus dan bakteri</a:t>
            </a:r>
            <a:r>
              <a:rPr lang="en-US" sz="2400" noProof="1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39056" y="3507854"/>
            <a:ext cx="5267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2400" b="1" noProof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5. Pneumonia</a:t>
            </a:r>
            <a:r>
              <a:rPr lang="en-US" sz="2400" noProof="1">
                <a:latin typeface="Calibri" pitchFamily="34" charset="0"/>
                <a:cs typeface="Calibri" pitchFamily="34" charset="0"/>
              </a:rPr>
              <a:t>, disebabkan oleh bakteri </a:t>
            </a:r>
            <a:r>
              <a:rPr lang="en-US" sz="2400" i="1" noProof="1">
                <a:latin typeface="Calibri" pitchFamily="34" charset="0"/>
                <a:cs typeface="Calibri" pitchFamily="34" charset="0"/>
              </a:rPr>
              <a:t>Streptococcus pneumoniae</a:t>
            </a:r>
            <a:r>
              <a:rPr lang="en-US" sz="2400" noProof="1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519</Words>
  <Application>Microsoft Office PowerPoint</Application>
  <PresentationFormat>On-screen Show (16:9)</PresentationFormat>
  <Paragraphs>98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Hindrina Perdhana Sari</cp:lastModifiedBy>
  <cp:revision>312</cp:revision>
  <cp:lastPrinted>2018-10-03T01:24:47Z</cp:lastPrinted>
  <dcterms:created xsi:type="dcterms:W3CDTF">2016-06-25T05:09:46Z</dcterms:created>
  <dcterms:modified xsi:type="dcterms:W3CDTF">2018-10-03T07:58:18Z</dcterms:modified>
</cp:coreProperties>
</file>