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65" r:id="rId2"/>
    <p:sldId id="266" r:id="rId3"/>
    <p:sldId id="259" r:id="rId4"/>
    <p:sldId id="258" r:id="rId5"/>
    <p:sldId id="274" r:id="rId6"/>
    <p:sldId id="271" r:id="rId7"/>
    <p:sldId id="260" r:id="rId8"/>
    <p:sldId id="276" r:id="rId9"/>
    <p:sldId id="269" r:id="rId10"/>
    <p:sldId id="272" r:id="rId11"/>
    <p:sldId id="277" r:id="rId12"/>
    <p:sldId id="278" r:id="rId13"/>
    <p:sldId id="27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0F6-4EE9-4672-992C-98A318305569}" type="datetimeFigureOut">
              <a:rPr lang="en-ID" smtClean="0"/>
              <a:t>02/11/2021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50F2700C-6FFB-4F79-8F70-3C4A0CA755D8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704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0F6-4EE9-4672-992C-98A318305569}" type="datetimeFigureOut">
              <a:rPr lang="en-ID" smtClean="0"/>
              <a:t>02/11/2021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2700C-6FFB-4F79-8F70-3C4A0CA755D8}" type="slidenum">
              <a:rPr lang="en-ID" smtClean="0"/>
              <a:t>‹#›</a:t>
            </a:fld>
            <a:endParaRPr lang="en-ID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599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0F6-4EE9-4672-992C-98A318305569}" type="datetimeFigureOut">
              <a:rPr lang="en-ID" smtClean="0"/>
              <a:t>02/11/2021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2700C-6FFB-4F79-8F70-3C4A0CA755D8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1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332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0F6-4EE9-4672-992C-98A318305569}" type="datetimeFigureOut">
              <a:rPr lang="en-ID" smtClean="0"/>
              <a:t>02/11/2021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2700C-6FFB-4F79-8F70-3C4A0CA755D8}" type="slidenum">
              <a:rPr lang="en-ID" smtClean="0"/>
              <a:t>‹#›</a:t>
            </a:fld>
            <a:endParaRPr lang="en-ID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719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0F6-4EE9-4672-992C-98A318305569}" type="datetimeFigureOut">
              <a:rPr lang="en-ID" smtClean="0"/>
              <a:t>02/11/2021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2700C-6FFB-4F79-8F70-3C4A0CA755D8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201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0F6-4EE9-4672-992C-98A318305569}" type="datetimeFigureOut">
              <a:rPr lang="en-ID" smtClean="0"/>
              <a:t>02/11/2021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2700C-6FFB-4F79-8F70-3C4A0CA755D8}" type="slidenum">
              <a:rPr lang="en-ID" smtClean="0"/>
              <a:t>‹#›</a:t>
            </a:fld>
            <a:endParaRPr lang="en-ID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17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0F6-4EE9-4672-992C-98A318305569}" type="datetimeFigureOut">
              <a:rPr lang="en-ID" smtClean="0"/>
              <a:t>02/11/2021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2700C-6FFB-4F79-8F70-3C4A0CA755D8}" type="slidenum">
              <a:rPr lang="en-ID" smtClean="0"/>
              <a:t>‹#›</a:t>
            </a:fld>
            <a:endParaRPr lang="en-ID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954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0F6-4EE9-4672-992C-98A318305569}" type="datetimeFigureOut">
              <a:rPr lang="en-ID" smtClean="0"/>
              <a:t>02/11/2021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2700C-6FFB-4F79-8F70-3C4A0CA755D8}" type="slidenum">
              <a:rPr lang="en-ID" smtClean="0"/>
              <a:t>‹#›</a:t>
            </a:fld>
            <a:endParaRPr lang="en-ID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438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0F6-4EE9-4672-992C-98A318305569}" type="datetimeFigureOut">
              <a:rPr lang="en-ID" smtClean="0"/>
              <a:t>02/11/2021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2700C-6FFB-4F79-8F70-3C4A0CA755D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91789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0F6-4EE9-4672-992C-98A318305569}" type="datetimeFigureOut">
              <a:rPr lang="en-ID" smtClean="0"/>
              <a:t>02/11/2021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2700C-6FFB-4F79-8F70-3C4A0CA755D8}" type="slidenum">
              <a:rPr lang="en-ID" smtClean="0"/>
              <a:t>‹#›</a:t>
            </a:fld>
            <a:endParaRPr lang="en-ID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372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E0E940F6-4EE9-4672-992C-98A318305569}" type="datetimeFigureOut">
              <a:rPr lang="en-ID" smtClean="0"/>
              <a:t>02/11/2021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2700C-6FFB-4F79-8F70-3C4A0CA755D8}" type="slidenum">
              <a:rPr lang="en-ID" smtClean="0"/>
              <a:t>‹#›</a:t>
            </a:fld>
            <a:endParaRPr lang="en-ID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922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0F6-4EE9-4672-992C-98A318305569}" type="datetimeFigureOut">
              <a:rPr lang="en-ID" smtClean="0"/>
              <a:t>02/11/2021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50F2700C-6FFB-4F79-8F70-3C4A0CA755D8}" type="slidenum">
              <a:rPr lang="en-ID" smtClean="0"/>
              <a:t>‹#›</a:t>
            </a:fld>
            <a:endParaRPr lang="en-ID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36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tif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68715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5918954" y="1650652"/>
            <a:ext cx="4856907" cy="35396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Media </a:t>
            </a:r>
            <a:r>
              <a:rPr lang="en-US" sz="4267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Mengajar</a:t>
            </a:r>
            <a:endParaRPr lang="en-US" sz="4267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Adobe Gothic Std B" pitchFamily="34" charset="-128"/>
              <a:cs typeface="Calibri" pitchFamily="34" charset="0"/>
            </a:endParaRPr>
          </a:p>
          <a:p>
            <a:pPr algn="ctr"/>
            <a:r>
              <a:rPr lang="en-US" sz="4267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Buku</a:t>
            </a:r>
            <a:r>
              <a:rPr lang="en-US" sz="42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 </a:t>
            </a:r>
            <a:r>
              <a:rPr lang="en-US" sz="4267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Pendamping</a:t>
            </a:r>
            <a:endParaRPr lang="en-US" sz="4267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Adobe Gothic Std B" pitchFamily="34" charset="-128"/>
              <a:cs typeface="Calibri" pitchFamily="34" charset="0"/>
            </a:endParaRPr>
          </a:p>
          <a:p>
            <a:pPr algn="ctr"/>
            <a:r>
              <a:rPr lang="en-US" sz="4267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Teks</a:t>
            </a:r>
            <a:endParaRPr lang="en-US" sz="4267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Adobe Gothic Std B" pitchFamily="34" charset="-128"/>
              <a:cs typeface="Calibri" pitchFamily="34" charset="0"/>
            </a:endParaRPr>
          </a:p>
          <a:p>
            <a:pPr algn="ctr"/>
            <a:r>
              <a:rPr lang="en-US" sz="5333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Matematika</a:t>
            </a:r>
            <a:endParaRPr lang="en-US" sz="4267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Adobe Gothic Std B" pitchFamily="34" charset="-128"/>
              <a:cs typeface="Calibri" pitchFamily="34" charset="0"/>
            </a:endParaRPr>
          </a:p>
          <a:p>
            <a:pPr algn="ctr"/>
            <a:r>
              <a:rPr lang="en-US" sz="4267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untuk</a:t>
            </a:r>
            <a:r>
              <a:rPr lang="en-US" sz="4267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 SD/MI </a:t>
            </a:r>
            <a:r>
              <a:rPr lang="en-US" sz="4267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Kelas</a:t>
            </a:r>
            <a:r>
              <a:rPr lang="en-US" sz="4267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 </a:t>
            </a:r>
            <a:r>
              <a:rPr lang="id-ID" sz="4267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V</a:t>
            </a:r>
            <a:endParaRPr lang="en-US" sz="4267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Adobe Gothic Std B" pitchFamily="34" charset="-128"/>
              <a:cs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23" y="943301"/>
            <a:ext cx="3906143" cy="498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2226BC-0E6A-4484-9F30-AD5A2FF27EA9}"/>
              </a:ext>
            </a:extLst>
          </p:cNvPr>
          <p:cNvSpPr/>
          <p:nvPr/>
        </p:nvSpPr>
        <p:spPr>
          <a:xfrm>
            <a:off x="6276618" y="5390229"/>
            <a:ext cx="4235908" cy="567540"/>
          </a:xfrm>
          <a:prstGeom prst="roundRect">
            <a:avLst>
              <a:gd name="adj" fmla="val 5000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Black" panose="020B0A04020102020204" pitchFamily="34" charset="0"/>
              </a:rPr>
              <a:t>HENI NURHAENI, </a:t>
            </a:r>
            <a:r>
              <a:rPr lang="en-US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M,Pd</a:t>
            </a:r>
            <a:endParaRPr lang="en-ID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94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E:\ELISA\PPT ESPS\2016\ESPS edisi kurnas\PERINTILAN ESPS KURNAS\pita label 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0363201" cy="67222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0" name="TextBox 39"/>
          <p:cNvSpPr txBox="1"/>
          <p:nvPr/>
        </p:nvSpPr>
        <p:spPr>
          <a:xfrm>
            <a:off x="241934" y="-25399"/>
            <a:ext cx="942427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chemeClr val="bg1"/>
                </a:solidFill>
              </a:rPr>
              <a:t>Materi</a:t>
            </a:r>
            <a:r>
              <a:rPr lang="en-US" sz="3733" b="1" dirty="0">
                <a:solidFill>
                  <a:schemeClr val="bg1"/>
                </a:solidFill>
              </a:rPr>
              <a:t> </a:t>
            </a:r>
            <a:r>
              <a:rPr lang="en-US" sz="3733" b="1" dirty="0" err="1">
                <a:solidFill>
                  <a:schemeClr val="bg1"/>
                </a:solidFill>
              </a:rPr>
              <a:t>Inti</a:t>
            </a:r>
            <a:r>
              <a:rPr lang="en-US" sz="3733" b="1" dirty="0">
                <a:solidFill>
                  <a:schemeClr val="bg1"/>
                </a:solidFill>
              </a:rPr>
              <a:t> </a:t>
            </a:r>
            <a:r>
              <a:rPr lang="id-ID" sz="3733" b="1" dirty="0">
                <a:solidFill>
                  <a:schemeClr val="bg1"/>
                </a:solidFill>
              </a:rPr>
              <a:t>3</a:t>
            </a:r>
            <a:r>
              <a:rPr lang="en-US" sz="3733" b="1" dirty="0">
                <a:solidFill>
                  <a:schemeClr val="bg1"/>
                </a:solidFill>
              </a:rPr>
              <a:t>: </a:t>
            </a:r>
            <a:r>
              <a:rPr lang="id-ID" sz="3733" b="1" dirty="0">
                <a:solidFill>
                  <a:schemeClr val="bg1"/>
                </a:solidFill>
              </a:rPr>
              <a:t>Satuan Volume dan Debit</a:t>
            </a:r>
            <a:endParaRPr lang="en-US" sz="3733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5190" y="911593"/>
            <a:ext cx="1220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dirty="0"/>
              <a:t>Contoh:</a:t>
            </a:r>
            <a:endParaRPr lang="en-US" sz="2400" dirty="0"/>
          </a:p>
        </p:txBody>
      </p:sp>
      <p:sp>
        <p:nvSpPr>
          <p:cNvPr id="39" name="TextBox 38"/>
          <p:cNvSpPr txBox="1"/>
          <p:nvPr/>
        </p:nvSpPr>
        <p:spPr>
          <a:xfrm>
            <a:off x="185189" y="1418540"/>
            <a:ext cx="1180361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67" dirty="0"/>
              <a:t>Ayah mengisi bak mandi hingga penuh menggunakan keran</a:t>
            </a:r>
            <a:endParaRPr lang="en-US" sz="2667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162790" y="3865432"/>
                <a:ext cx="2492993" cy="502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32828" indent="-232828"/>
                <a:r>
                  <a:rPr lang="id-ID" sz="2667" dirty="0"/>
                  <a:t>= 5 </a:t>
                </a:r>
                <a14:m>
                  <m:oMath xmlns:m="http://schemas.openxmlformats.org/officeDocument/2006/math">
                    <m:r>
                      <a:rPr lang="id-ID" sz="2667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id-ID" sz="2667" dirty="0"/>
                  <a:t>/menit</a:t>
                </a:r>
                <a:endParaRPr lang="en-US" sz="2667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790" y="3865432"/>
                <a:ext cx="2492993" cy="502766"/>
              </a:xfrm>
              <a:prstGeom prst="rect">
                <a:avLst/>
              </a:prstGeom>
              <a:blipFill>
                <a:blip r:embed="rId3"/>
                <a:stretch>
                  <a:fillRect l="-4645" t="-13253" b="-30120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210220" y="3087183"/>
            <a:ext cx="249299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2828" indent="-232828"/>
            <a:r>
              <a:rPr lang="id-ID" sz="2667" i="1" dirty="0"/>
              <a:t>Penyelesaian:</a:t>
            </a:r>
            <a:endParaRPr lang="en-US" sz="2667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678260" y="3705648"/>
                <a:ext cx="1810981" cy="694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32828" indent="-232828"/>
                <a:r>
                  <a:rPr lang="id-ID" sz="2667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d-ID" sz="2667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d-ID" sz="2667" i="1">
                            <a:latin typeface="Cambria Math" panose="02040503050406030204" pitchFamily="18" charset="0"/>
                          </a:rPr>
                          <m:t>100 </m:t>
                        </m:r>
                        <m:r>
                          <m:rPr>
                            <m:sty m:val="p"/>
                          </m:rPr>
                          <a:rPr lang="id-ID" sz="2667">
                            <a:latin typeface="Cambria Math" panose="02040503050406030204" pitchFamily="18" charset="0"/>
                          </a:rPr>
                          <m:t>liter</m:t>
                        </m:r>
                      </m:num>
                      <m:den>
                        <m:r>
                          <a:rPr lang="id-ID" sz="2667" i="1">
                            <a:latin typeface="Cambria Math" panose="02040503050406030204" pitchFamily="18" charset="0"/>
                          </a:rPr>
                          <m:t>20 </m:t>
                        </m:r>
                        <m:r>
                          <m:rPr>
                            <m:sty m:val="p"/>
                          </m:rPr>
                          <a:rPr lang="id-ID" sz="2667">
                            <a:latin typeface="Cambria Math" panose="02040503050406030204" pitchFamily="18" charset="0"/>
                          </a:rPr>
                          <m:t>menit</m:t>
                        </m:r>
                      </m:den>
                    </m:f>
                  </m:oMath>
                </a14:m>
                <a:r>
                  <a:rPr lang="id-ID" sz="2667" dirty="0"/>
                  <a:t> </a:t>
                </a:r>
                <a:endParaRPr lang="en-US" sz="2667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260" y="3705648"/>
                <a:ext cx="1810981" cy="694485"/>
              </a:xfrm>
              <a:prstGeom prst="rect">
                <a:avLst/>
              </a:prstGeom>
              <a:blipFill>
                <a:blip r:embed="rId4"/>
                <a:stretch>
                  <a:fillRect l="-6397" b="-7895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55635" y="3721923"/>
                <a:ext cx="2850352" cy="747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32828" indent="-232828"/>
                <a:r>
                  <a:rPr lang="id-ID" sz="2667" dirty="0"/>
                  <a:t>Debit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d-ID" sz="2667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d-ID" sz="2667">
                            <a:latin typeface="Cambria Math" panose="02040503050406030204" pitchFamily="18" charset="0"/>
                          </a:rPr>
                          <m:t>Volume</m:t>
                        </m:r>
                        <m:r>
                          <a:rPr lang="id-ID" sz="2667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d-ID" sz="2667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d-ID" sz="2667" i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id-ID" sz="2667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id-ID" sz="2667">
                            <a:latin typeface="Cambria Math" panose="02040503050406030204" pitchFamily="18" charset="0"/>
                          </a:rPr>
                          <m:t>Waktu</m:t>
                        </m:r>
                        <m:r>
                          <a:rPr lang="id-ID" sz="2667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d-ID" sz="2667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d-ID" sz="2667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d-ID" sz="2667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667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35" y="3721923"/>
                <a:ext cx="2850352" cy="747064"/>
              </a:xfrm>
              <a:prstGeom prst="rect">
                <a:avLst/>
              </a:prstGeom>
              <a:blipFill>
                <a:blip r:embed="rId5"/>
                <a:stretch>
                  <a:fillRect l="-4069" b="-820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 descr="D:\PROJECT 2017\4a.st2.p2.3 bu guru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66206" y="2021205"/>
            <a:ext cx="2159861" cy="378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85189" y="1881595"/>
            <a:ext cx="906041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67" dirty="0"/>
              <a:t>dalam waktu 20 menit. Volume bak mandi tersebut 100 liter.</a:t>
            </a:r>
            <a:endParaRPr lang="en-US" sz="2667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85189" y="2403837"/>
                <a:ext cx="9060411" cy="502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2667" dirty="0"/>
                  <a:t>Berapa </a:t>
                </a:r>
                <a14:m>
                  <m:oMath xmlns:m="http://schemas.openxmlformats.org/officeDocument/2006/math">
                    <m:r>
                      <a:rPr lang="id-ID" sz="2667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id-ID" sz="2667" dirty="0"/>
                  <a:t>/menit debit air yang mengalir melalui keran tersebut?</a:t>
                </a:r>
                <a:endParaRPr lang="en-US" sz="2667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189" y="2403837"/>
                <a:ext cx="9060411" cy="502766"/>
              </a:xfrm>
              <a:prstGeom prst="rect">
                <a:avLst/>
              </a:prstGeom>
              <a:blipFill>
                <a:blip r:embed="rId7"/>
                <a:stretch>
                  <a:fillRect l="-1278" t="-12048" b="-30120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54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38" grpId="0"/>
      <p:bldP spid="39" grpId="0"/>
      <p:bldP spid="42" grpId="0"/>
      <p:bldP spid="21" grpId="0"/>
      <p:bldP spid="22" grpId="0"/>
      <p:bldP spid="20" grpId="0"/>
      <p:bldP spid="16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00" y="76201"/>
            <a:ext cx="1686560" cy="613295"/>
          </a:xfrm>
          <a:prstGeom prst="rect">
            <a:avLst/>
          </a:prstGeom>
          <a:ln>
            <a:noFill/>
          </a:ln>
          <a:effectLst>
            <a:outerShdw blurRad="215900" dist="139700" dir="2700000" sx="61000" sy="61000" algn="tl" rotWithShape="0">
              <a:srgbClr val="333333">
                <a:alpha val="38000"/>
              </a:srgb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174219" y="1305876"/>
            <a:ext cx="6676957" cy="2122351"/>
            <a:chOff x="174219" y="1101984"/>
            <a:chExt cx="6676957" cy="2122351"/>
          </a:xfrm>
        </p:grpSpPr>
        <p:sp>
          <p:nvSpPr>
            <p:cNvPr id="6" name="TextBox 5"/>
            <p:cNvSpPr txBox="1"/>
            <p:nvPr/>
          </p:nvSpPr>
          <p:spPr>
            <a:xfrm>
              <a:off x="174220" y="1101984"/>
              <a:ext cx="188746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Contoh</a:t>
              </a:r>
              <a:r>
                <a:rPr lang="en-US" sz="2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4219" y="1654675"/>
              <a:ext cx="667695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Sebuah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pintu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bendungan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mengalirkan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air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sebanyak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1.200 dm</a:t>
              </a:r>
              <a:r>
                <a:rPr lang="en-US" sz="2400" baseline="30000" dirty="0"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dalam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waktu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3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detik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.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Berapakah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debit air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pada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pintu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bendungan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tersebut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74219" y="3428227"/>
            <a:ext cx="9392861" cy="2436630"/>
            <a:chOff x="174219" y="3188716"/>
            <a:chExt cx="9392861" cy="2436630"/>
          </a:xfrm>
        </p:grpSpPr>
        <p:sp>
          <p:nvSpPr>
            <p:cNvPr id="9" name="TextBox 8"/>
            <p:cNvSpPr txBox="1"/>
            <p:nvPr/>
          </p:nvSpPr>
          <p:spPr>
            <a:xfrm>
              <a:off x="174220" y="3188716"/>
              <a:ext cx="2774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Penyelesaian</a:t>
              </a:r>
              <a:r>
                <a:rPr lang="en-US" sz="240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638243" y="3732546"/>
                  <a:ext cx="6763559" cy="12871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:r>
                    <a:rPr lang="en-US" sz="2400" dirty="0">
                      <a:latin typeface="Cambria Math" panose="02040503050406030204" pitchFamily="18" charset="0"/>
                      <a:ea typeface="Cambria Math" panose="02040503050406030204" pitchFamily="18" charset="0"/>
                      <a:cs typeface="Arial" pitchFamily="34" charset="0"/>
                    </a:rPr>
                    <a:t>Debit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itchFamily="34" charset="0"/>
                            </a:rPr>
                            <m:t>volume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itchFamily="34" charset="0"/>
                            </a:rPr>
                            <m:t>waktu</m:t>
                          </m:r>
                        </m:den>
                      </m:f>
                    </m:oMath>
                  </a14:m>
                  <a:endParaRPr lang="en-US" sz="2400" dirty="0">
                    <a:ea typeface="Cambria Math" panose="02040503050406030204" pitchFamily="18" charset="0"/>
                    <a:cs typeface="Arial" pitchFamily="34" charset="0"/>
                  </a:endParaRPr>
                </a:p>
                <a:p>
                  <a:pPr>
                    <a:spcAft>
                      <a:spcPts val="600"/>
                    </a:spcAft>
                  </a:pPr>
                  <a:r>
                    <a:rPr lang="en-US" sz="2400" dirty="0">
                      <a:ea typeface="Cambria Math" panose="02040503050406030204" pitchFamily="18" charset="0"/>
                      <a:cs typeface="Arial" pitchFamily="34" charset="0"/>
                    </a:rPr>
                    <a:t>          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itchFamily="34" charset="0"/>
                            </a:rPr>
                            <m:t>1.200 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itchFamily="34" charset="0"/>
                                </a:rPr>
                                <m:t>dm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itchFamily="34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itchFamily="34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itchFamily="34" charset="0"/>
                            </a:rPr>
                            <m:t>detik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itchFamily="34" charset="0"/>
                        </a:rPr>
                        <m:t>=</m:t>
                      </m:r>
                    </m:oMath>
                  </a14:m>
                  <a:r>
                    <a:rPr lang="en-US" sz="2400" dirty="0">
                      <a:ea typeface="Cambria Math" panose="02040503050406030204" pitchFamily="18" charset="0"/>
                      <a:cs typeface="Arial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itchFamily="34" charset="0"/>
                        </a:rPr>
                        <m:t>400 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itchFamily="34" charset="0"/>
                            </a:rPr>
                            <m:t>dm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2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itchFamily="34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itchFamily="34" charset="0"/>
                        </a:rPr>
                        <m:t>jam</m:t>
                      </m:r>
                    </m:oMath>
                  </a14:m>
                  <a:endPara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243" y="3732546"/>
                  <a:ext cx="6763559" cy="128714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4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/>
            <p:cNvSpPr txBox="1"/>
            <p:nvPr/>
          </p:nvSpPr>
          <p:spPr>
            <a:xfrm>
              <a:off x="174219" y="5163681"/>
              <a:ext cx="93928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Jadi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, debit air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pada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pintu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bendungan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tersebut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adalah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400 dm</a:t>
              </a:r>
              <a:r>
                <a:rPr lang="en-US" sz="2400" baseline="30000" dirty="0"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/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detik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036" y="1798319"/>
            <a:ext cx="4627044" cy="33919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/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4164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00" y="76201"/>
            <a:ext cx="1686560" cy="613295"/>
          </a:xfrm>
          <a:prstGeom prst="rect">
            <a:avLst/>
          </a:prstGeom>
          <a:ln>
            <a:noFill/>
          </a:ln>
          <a:effectLst>
            <a:outerShdw blurRad="215900" dist="139700" dir="2700000" sx="61000" sy="61000" algn="tl" rotWithShape="0">
              <a:srgbClr val="333333">
                <a:alpha val="38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447174" y="382848"/>
            <a:ext cx="11221662" cy="1753020"/>
            <a:chOff x="174219" y="1101984"/>
            <a:chExt cx="11221662" cy="1753020"/>
          </a:xfrm>
        </p:grpSpPr>
        <p:sp>
          <p:nvSpPr>
            <p:cNvPr id="5" name="TextBox 4"/>
            <p:cNvSpPr txBox="1"/>
            <p:nvPr/>
          </p:nvSpPr>
          <p:spPr>
            <a:xfrm>
              <a:off x="174220" y="1101984"/>
              <a:ext cx="188746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Contoh</a:t>
              </a:r>
              <a:r>
                <a:rPr lang="en-US" sz="2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4219" y="1654675"/>
              <a:ext cx="112216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itchFamily="34" charset="0"/>
                  <a:cs typeface="Arial" pitchFamily="34" charset="0"/>
                </a:rPr>
                <a:t>Debit air yang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keluar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dari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sebuah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keran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adalah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0,8 liter/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detik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.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Jika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sebuah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bak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mandi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memiliki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volume 160 liter,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berapa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lama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waktu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yang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diperlukan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untuk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mengisi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bak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tersebut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sampai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penuh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47175" y="2500179"/>
            <a:ext cx="9570281" cy="3427836"/>
            <a:chOff x="174220" y="3188716"/>
            <a:chExt cx="9570281" cy="3427836"/>
          </a:xfrm>
        </p:grpSpPr>
        <p:sp>
          <p:nvSpPr>
            <p:cNvPr id="8" name="TextBox 7"/>
            <p:cNvSpPr txBox="1"/>
            <p:nvPr/>
          </p:nvSpPr>
          <p:spPr>
            <a:xfrm>
              <a:off x="174220" y="3188716"/>
              <a:ext cx="2774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Penyelesaian</a:t>
              </a:r>
              <a:r>
                <a:rPr lang="en-US" sz="240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638243" y="3732546"/>
                  <a:ext cx="6763559" cy="19059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:r>
                    <a:rPr lang="en-US" sz="2400" dirty="0">
                      <a:latin typeface="Cambria Math" panose="02040503050406030204" pitchFamily="18" charset="0"/>
                      <a:ea typeface="Cambria Math" panose="02040503050406030204" pitchFamily="18" charset="0"/>
                      <a:cs typeface="Arial" pitchFamily="34" charset="0"/>
                    </a:rPr>
                    <a:t>Debit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itchFamily="34" charset="0"/>
                            </a:rPr>
                            <m:t>volume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itchFamily="34" charset="0"/>
                            </a:rPr>
                            <m:t>waktu</m:t>
                          </m:r>
                        </m:den>
                      </m:f>
                    </m:oMath>
                  </a14:m>
                  <a:endParaRPr lang="en-US" sz="2400" dirty="0">
                    <a:ea typeface="Cambria Math" panose="02040503050406030204" pitchFamily="18" charset="0"/>
                    <a:cs typeface="Arial" pitchFamily="34" charset="0"/>
                  </a:endParaRPr>
                </a:p>
                <a:p>
                  <a:pPr>
                    <a:spcAft>
                      <a:spcPts val="600"/>
                    </a:spcAft>
                  </a:pPr>
                  <a:r>
                    <a:rPr lang="en-US" sz="2400" dirty="0" err="1">
                      <a:latin typeface="Cambria Math" panose="02040503050406030204" pitchFamily="18" charset="0"/>
                      <a:ea typeface="Cambria Math" panose="02040503050406030204" pitchFamily="18" charset="0"/>
                      <a:cs typeface="Arial" pitchFamily="34" charset="0"/>
                    </a:rPr>
                    <a:t>Waktu</a:t>
                  </a:r>
                  <a:r>
                    <a:rPr lang="en-US" sz="2400" dirty="0">
                      <a:latin typeface="Cambria Math" panose="02040503050406030204" pitchFamily="18" charset="0"/>
                      <a:ea typeface="Cambria Math" panose="02040503050406030204" pitchFamily="18" charset="0"/>
                      <a:cs typeface="Arial" pitchFamily="34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itchFamily="34" charset="0"/>
                            </a:rPr>
                            <m:t>volume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itchFamily="34" charset="0"/>
                            </a:rPr>
                            <m:t>debit</m:t>
                          </m:r>
                        </m:den>
                      </m:f>
                    </m:oMath>
                  </a14:m>
                  <a:endParaRPr lang="en-US" sz="2400" dirty="0">
                    <a:ea typeface="Cambria Math" panose="02040503050406030204" pitchFamily="18" charset="0"/>
                    <a:cs typeface="Arial" pitchFamily="34" charset="0"/>
                  </a:endParaRPr>
                </a:p>
                <a:p>
                  <a:pPr>
                    <a:spcAft>
                      <a:spcPts val="600"/>
                    </a:spcAft>
                  </a:pPr>
                  <a:r>
                    <a:rPr lang="en-US" sz="2400" dirty="0">
                      <a:ea typeface="Cambria Math" panose="02040503050406030204" pitchFamily="18" charset="0"/>
                      <a:cs typeface="Arial" pitchFamily="34" charset="0"/>
                    </a:rPr>
                    <a:t>          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itchFamily="34" charset="0"/>
                            </a:rPr>
                            <m:t>160 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itchFamily="34" charset="0"/>
                            </a:rPr>
                            <m:t>liter</m:t>
                          </m:r>
                        </m:num>
                        <m:den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itchFamily="34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itchFamily="34" charset="0"/>
                            </a:rPr>
                            <m:t>,8 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itchFamily="34" charset="0"/>
                            </a:rPr>
                            <m:t>liter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itchFamily="34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itchFamily="34" charset="0"/>
                            </a:rPr>
                            <m:t>detik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itchFamily="34" charset="0"/>
                        </a:rPr>
                        <m:t>=</m:t>
                      </m:r>
                    </m:oMath>
                  </a14:m>
                  <a:r>
                    <a:rPr lang="en-US" sz="2400" dirty="0">
                      <a:ea typeface="Cambria Math" panose="02040503050406030204" pitchFamily="18" charset="0"/>
                      <a:cs typeface="Arial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itchFamily="34" charset="0"/>
                        </a:rPr>
                        <m:t>200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itchFamily="34" charset="0"/>
                        </a:rPr>
                        <m:t>detik</m:t>
                      </m:r>
                    </m:oMath>
                  </a14:m>
                  <a:r>
                    <a:rPr lang="en-US" sz="2400" dirty="0">
                      <a:latin typeface="Cambria Math" panose="02040503050406030204" pitchFamily="18" charset="0"/>
                      <a:ea typeface="Cambria Math" panose="02040503050406030204" pitchFamily="18" charset="0"/>
                      <a:cs typeface="Arial" pitchFamily="34" charset="0"/>
                    </a:rPr>
                    <a:t> = </a:t>
                  </a:r>
                  <a:r>
                    <a:rPr lang="en-US" sz="2000" dirty="0">
                      <a:latin typeface="Cambria Math" panose="02040503050406030204" pitchFamily="18" charset="0"/>
                      <a:ea typeface="Cambria Math" panose="02040503050406030204" pitchFamily="18" charset="0"/>
                      <a:cs typeface="Arial" pitchFamily="34" charset="0"/>
                    </a:rPr>
                    <a:t>3 </a:t>
                  </a:r>
                  <a:r>
                    <a:rPr lang="en-US" sz="2000" dirty="0" err="1">
                      <a:latin typeface="Cambria Math" panose="02040503050406030204" pitchFamily="18" charset="0"/>
                      <a:ea typeface="Cambria Math" panose="02040503050406030204" pitchFamily="18" charset="0"/>
                      <a:cs typeface="Arial" pitchFamily="34" charset="0"/>
                    </a:rPr>
                    <a:t>menit</a:t>
                  </a:r>
                  <a:r>
                    <a:rPr lang="en-US" sz="2000" dirty="0">
                      <a:latin typeface="Cambria Math" panose="02040503050406030204" pitchFamily="18" charset="0"/>
                      <a:ea typeface="Cambria Math" panose="02040503050406030204" pitchFamily="18" charset="0"/>
                      <a:cs typeface="Arial" pitchFamily="34" charset="0"/>
                    </a:rPr>
                    <a:t> 20 </a:t>
                  </a:r>
                  <a:r>
                    <a:rPr lang="en-US" sz="2000" dirty="0" err="1">
                      <a:latin typeface="Cambria Math" panose="02040503050406030204" pitchFamily="18" charset="0"/>
                      <a:ea typeface="Cambria Math" panose="02040503050406030204" pitchFamily="18" charset="0"/>
                      <a:cs typeface="Arial" pitchFamily="34" charset="0"/>
                    </a:rPr>
                    <a:t>detik</a:t>
                  </a:r>
                  <a:endPara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243" y="3732546"/>
                  <a:ext cx="6763559" cy="190590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3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/>
            <p:cNvSpPr txBox="1"/>
            <p:nvPr/>
          </p:nvSpPr>
          <p:spPr>
            <a:xfrm>
              <a:off x="351640" y="5785555"/>
              <a:ext cx="93928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Jadi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waktu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yang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diperlukan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untuk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mengisi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bak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sampai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penuh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adalah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3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menit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20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detik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965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4798190-DD6F-438C-92D0-BC9B6241AF16}"/>
              </a:ext>
            </a:extLst>
          </p:cNvPr>
          <p:cNvSpPr/>
          <p:nvPr/>
        </p:nvSpPr>
        <p:spPr>
          <a:xfrm>
            <a:off x="3710609" y="1444487"/>
            <a:ext cx="6692348" cy="33130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lgerian" panose="04020705040A02060702" pitchFamily="82" charset="0"/>
              </a:rPr>
              <a:t>SELAMAT BELAJAR DAN TETAP SEMANGAT</a:t>
            </a:r>
            <a:endParaRPr lang="en-ID" sz="3200" b="1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2885BF9-B3F2-41A5-88A2-1F8A409D5F4F}"/>
              </a:ext>
            </a:extLst>
          </p:cNvPr>
          <p:cNvSpPr/>
          <p:nvPr/>
        </p:nvSpPr>
        <p:spPr>
          <a:xfrm>
            <a:off x="5388749" y="5519530"/>
            <a:ext cx="4235908" cy="567540"/>
          </a:xfrm>
          <a:prstGeom prst="roundRect">
            <a:avLst>
              <a:gd name="adj" fmla="val 5000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 Black" panose="020B0A04020102020204" pitchFamily="34" charset="0"/>
              </a:rPr>
              <a:t>HENI NURHAENI, </a:t>
            </a:r>
            <a:r>
              <a:rPr lang="en-US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M,Pd</a:t>
            </a:r>
            <a:endParaRPr lang="en-ID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3D93DD-DDB9-4725-B665-95D998A9C4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349" y="845522"/>
            <a:ext cx="2089988" cy="467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9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4941682" y="477400"/>
            <a:ext cx="7010400" cy="5772151"/>
            <a:chOff x="3795402" y="133350"/>
            <a:chExt cx="5257800" cy="4328802"/>
          </a:xfrm>
        </p:grpSpPr>
        <p:sp>
          <p:nvSpPr>
            <p:cNvPr id="11" name="Oval 10"/>
            <p:cNvSpPr/>
            <p:nvPr/>
          </p:nvSpPr>
          <p:spPr>
            <a:xfrm>
              <a:off x="4190689" y="133350"/>
              <a:ext cx="4329113" cy="432880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2" name="Rectangle 1"/>
            <p:cNvSpPr>
              <a:spLocks noChangeArrowheads="1"/>
            </p:cNvSpPr>
            <p:nvPr/>
          </p:nvSpPr>
          <p:spPr bwMode="auto">
            <a:xfrm>
              <a:off x="4862202" y="2024564"/>
              <a:ext cx="3657600" cy="1300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id-ID" sz="5333" b="1" dirty="0"/>
                <a:t>Kecepatan dan Debit</a:t>
              </a:r>
              <a:endParaRPr lang="en-US" sz="5333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795402" y="1352462"/>
              <a:ext cx="5257800" cy="68470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d-ID" sz="5333" dirty="0">
                  <a:solidFill>
                    <a:schemeClr val="accent1">
                      <a:lumMod val="50000"/>
                    </a:schemeClr>
                  </a:solidFill>
                  <a:latin typeface="Arial Rounded MT Bold" pitchFamily="34" charset="0"/>
                </a:rPr>
                <a:t>Bab 2</a:t>
              </a:r>
              <a:endParaRPr lang="en-US" sz="5333" dirty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</a:endParaRPr>
            </a:p>
          </p:txBody>
        </p:sp>
      </p:grpSp>
      <p:pic>
        <p:nvPicPr>
          <p:cNvPr id="8" name="Picture 2" descr="C:\Users\P1846\Desktop\Koreksi BUPING PPKN 1\gbr opening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918" y="92765"/>
            <a:ext cx="5993281" cy="560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04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732EBF-17DB-4E4A-9743-BA1923C6FEA8}"/>
              </a:ext>
            </a:extLst>
          </p:cNvPr>
          <p:cNvSpPr txBox="1"/>
          <p:nvPr/>
        </p:nvSpPr>
        <p:spPr>
          <a:xfrm>
            <a:off x="454228" y="1121035"/>
            <a:ext cx="5355729" cy="52322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800" dirty="0"/>
              <a:t>1. SATUAN VOLUME</a:t>
            </a:r>
            <a:endParaRPr lang="en-ID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AE2B15-1B32-4130-9C33-2C62BE7BD45E}"/>
              </a:ext>
            </a:extLst>
          </p:cNvPr>
          <p:cNvSpPr txBox="1"/>
          <p:nvPr/>
        </p:nvSpPr>
        <p:spPr>
          <a:xfrm>
            <a:off x="454228" y="1948070"/>
            <a:ext cx="11194433" cy="5232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800" dirty="0" err="1"/>
              <a:t>Sebelum</a:t>
            </a:r>
            <a:r>
              <a:rPr lang="en-US" sz="2800" dirty="0"/>
              <a:t> </a:t>
            </a:r>
            <a:r>
              <a:rPr lang="en-US" sz="2800" dirty="0" err="1"/>
              <a:t>belajar</a:t>
            </a:r>
            <a:r>
              <a:rPr lang="en-US" sz="2800" dirty="0"/>
              <a:t> </a:t>
            </a:r>
            <a:r>
              <a:rPr lang="en-US" sz="2800" dirty="0" err="1"/>
              <a:t>tentang</a:t>
            </a:r>
            <a:r>
              <a:rPr lang="en-US" sz="2800" dirty="0"/>
              <a:t> </a:t>
            </a:r>
            <a:r>
              <a:rPr lang="en-US" sz="2800" dirty="0" err="1"/>
              <a:t>debit,kamu</a:t>
            </a:r>
            <a:r>
              <a:rPr lang="en-US" sz="2800" dirty="0"/>
              <a:t> </a:t>
            </a:r>
            <a:r>
              <a:rPr lang="en-US" sz="2800" dirty="0" err="1"/>
              <a:t>perlu</a:t>
            </a:r>
            <a:r>
              <a:rPr lang="en-US" sz="2800" dirty="0"/>
              <a:t> </a:t>
            </a:r>
            <a:r>
              <a:rPr lang="en-US" sz="2800" dirty="0" err="1"/>
              <a:t>belajar</a:t>
            </a:r>
            <a:r>
              <a:rPr lang="en-US" sz="2800" dirty="0"/>
              <a:t> </a:t>
            </a:r>
            <a:r>
              <a:rPr lang="en-US" sz="2800" dirty="0" err="1"/>
              <a:t>tentang</a:t>
            </a:r>
            <a:r>
              <a:rPr lang="en-US" sz="2800" dirty="0"/>
              <a:t> </a:t>
            </a:r>
            <a:r>
              <a:rPr lang="en-US" sz="2800" dirty="0" err="1"/>
              <a:t>satuan</a:t>
            </a:r>
            <a:r>
              <a:rPr lang="en-US" sz="2800" dirty="0"/>
              <a:t> volume.</a:t>
            </a:r>
            <a:endParaRPr lang="en-ID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331901-2D4D-49C2-BA84-99D951B00B61}"/>
              </a:ext>
            </a:extLst>
          </p:cNvPr>
          <p:cNvSpPr txBox="1"/>
          <p:nvPr/>
        </p:nvSpPr>
        <p:spPr>
          <a:xfrm>
            <a:off x="454229" y="2775106"/>
            <a:ext cx="10505320" cy="138499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800" dirty="0"/>
              <a:t>Volume </a:t>
            </a:r>
            <a:r>
              <a:rPr lang="en-US" sz="2800" dirty="0" err="1"/>
              <a:t>disebut</a:t>
            </a:r>
            <a:r>
              <a:rPr lang="en-US" sz="2800" dirty="0"/>
              <a:t> juga </a:t>
            </a:r>
            <a:r>
              <a:rPr lang="en-US" sz="2800" dirty="0" err="1"/>
              <a:t>isi</a:t>
            </a:r>
            <a:r>
              <a:rPr lang="en-US" sz="2800" dirty="0"/>
              <a:t> </a:t>
            </a:r>
            <a:r>
              <a:rPr lang="en-US" sz="2800" dirty="0" err="1"/>
              <a:t>atau</a:t>
            </a:r>
            <a:r>
              <a:rPr lang="en-US" sz="2800" dirty="0"/>
              <a:t> </a:t>
            </a:r>
            <a:r>
              <a:rPr lang="en-US" sz="2800" dirty="0" err="1"/>
              <a:t>kapasitas</a:t>
            </a:r>
            <a:endParaRPr lang="en-US" sz="2800" dirty="0"/>
          </a:p>
          <a:p>
            <a:r>
              <a:rPr lang="en-US" sz="2800" dirty="0"/>
              <a:t>Volume </a:t>
            </a:r>
            <a:r>
              <a:rPr lang="en-US" sz="2800" dirty="0" err="1"/>
              <a:t>adalah</a:t>
            </a:r>
            <a:r>
              <a:rPr lang="en-US" sz="2800" dirty="0"/>
              <a:t> </a:t>
            </a:r>
            <a:r>
              <a:rPr lang="en-US" sz="2800" dirty="0" err="1"/>
              <a:t>seberapa</a:t>
            </a:r>
            <a:r>
              <a:rPr lang="en-US" sz="2800" dirty="0"/>
              <a:t> </a:t>
            </a:r>
            <a:r>
              <a:rPr lang="en-US" sz="2800" dirty="0" err="1"/>
              <a:t>banyak</a:t>
            </a:r>
            <a:r>
              <a:rPr lang="en-US" sz="2800" dirty="0"/>
              <a:t> </a:t>
            </a:r>
            <a:r>
              <a:rPr lang="en-US" sz="2800" dirty="0" err="1"/>
              <a:t>ruang</a:t>
            </a:r>
            <a:r>
              <a:rPr lang="en-US" sz="2800" dirty="0"/>
              <a:t> yang </a:t>
            </a:r>
            <a:r>
              <a:rPr lang="en-US" sz="2800" dirty="0" err="1"/>
              <a:t>dapat</a:t>
            </a:r>
            <a:r>
              <a:rPr lang="en-US" sz="2800" dirty="0"/>
              <a:t> </a:t>
            </a:r>
            <a:r>
              <a:rPr lang="en-US" sz="2800" dirty="0" err="1"/>
              <a:t>ditempati</a:t>
            </a:r>
            <a:r>
              <a:rPr lang="en-US" sz="2800" dirty="0"/>
              <a:t> oleh </a:t>
            </a:r>
            <a:r>
              <a:rPr lang="en-US" sz="2800" dirty="0" err="1"/>
              <a:t>suatu</a:t>
            </a:r>
            <a:r>
              <a:rPr lang="en-US" sz="2800" dirty="0"/>
              <a:t> </a:t>
            </a:r>
            <a:r>
              <a:rPr lang="en-US" sz="2800" dirty="0" err="1"/>
              <a:t>objek</a:t>
            </a:r>
            <a:endParaRPr lang="en-ID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0E3C3E-5EDB-44F9-B0D9-1AB6EC220A8B}"/>
              </a:ext>
            </a:extLst>
          </p:cNvPr>
          <p:cNvSpPr txBox="1"/>
          <p:nvPr/>
        </p:nvSpPr>
        <p:spPr>
          <a:xfrm rot="10800000" flipV="1">
            <a:off x="980696" y="4774821"/>
            <a:ext cx="7699478" cy="5232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800" dirty="0" err="1"/>
              <a:t>Contoh</a:t>
            </a:r>
            <a:r>
              <a:rPr lang="en-US" sz="2800" dirty="0"/>
              <a:t> </a:t>
            </a:r>
            <a:r>
              <a:rPr lang="en-US" sz="2800" dirty="0" err="1"/>
              <a:t>satuan</a:t>
            </a:r>
            <a:r>
              <a:rPr lang="en-US" sz="2800" dirty="0"/>
              <a:t> volume </a:t>
            </a:r>
            <a:r>
              <a:rPr lang="en-US" sz="2800" dirty="0" err="1"/>
              <a:t>yaitu</a:t>
            </a:r>
            <a:r>
              <a:rPr lang="en-US" sz="2800" dirty="0"/>
              <a:t> cm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/>
              <a:t>, m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/>
              <a:t>, </a:t>
            </a:r>
            <a:r>
              <a:rPr lang="en-US" sz="2800" dirty="0" err="1"/>
              <a:t>atau</a:t>
            </a:r>
            <a:r>
              <a:rPr lang="en-US" sz="2800" dirty="0"/>
              <a:t> liter</a:t>
            </a:r>
            <a:endParaRPr lang="en-ID" sz="2800" dirty="0"/>
          </a:p>
        </p:txBody>
      </p:sp>
      <p:pic>
        <p:nvPicPr>
          <p:cNvPr id="7" name="Picture 6" descr="E:\ELISA\PPT ESPS\2016\ESPS edisi kurnas\PERINTILAN ESPS KURNAS\pita label 5.png">
            <a:extLst>
              <a:ext uri="{FF2B5EF4-FFF2-40B4-BE49-F238E27FC236}">
                <a16:creationId xmlns:a16="http://schemas.microsoft.com/office/drawing/2014/main" id="{D6C1105A-D6FB-4643-8B17-59576864A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28" y="344884"/>
            <a:ext cx="9509760" cy="61686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2E24FF-E7F2-4BF2-8A4E-37332A96B212}"/>
              </a:ext>
            </a:extLst>
          </p:cNvPr>
          <p:cNvSpPr txBox="1"/>
          <p:nvPr/>
        </p:nvSpPr>
        <p:spPr>
          <a:xfrm rot="10800000" flipV="1">
            <a:off x="808383" y="471350"/>
            <a:ext cx="7195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Materi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Inti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id-ID" sz="2800" b="1" dirty="0">
                <a:solidFill>
                  <a:schemeClr val="bg1"/>
                </a:solidFill>
              </a:rPr>
              <a:t>3</a:t>
            </a:r>
            <a:r>
              <a:rPr lang="en-US" sz="2800" b="1" dirty="0">
                <a:solidFill>
                  <a:schemeClr val="bg1"/>
                </a:solidFill>
              </a:rPr>
              <a:t>: </a:t>
            </a:r>
            <a:r>
              <a:rPr lang="id-ID" sz="2800" b="1" dirty="0">
                <a:solidFill>
                  <a:schemeClr val="bg1"/>
                </a:solidFill>
              </a:rPr>
              <a:t>Satuan Volume dan Debit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6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9AB5EA-0E67-4038-9810-6A829356240B}"/>
              </a:ext>
            </a:extLst>
          </p:cNvPr>
          <p:cNvGrpSpPr/>
          <p:nvPr/>
        </p:nvGrpSpPr>
        <p:grpSpPr>
          <a:xfrm>
            <a:off x="5420139" y="1881809"/>
            <a:ext cx="4605937" cy="2817244"/>
            <a:chOff x="494391" y="1805496"/>
            <a:chExt cx="4241633" cy="2761035"/>
          </a:xfrm>
        </p:grpSpPr>
        <p:cxnSp>
          <p:nvCxnSpPr>
            <p:cNvPr id="3" name="Elbow Connector 24">
              <a:extLst>
                <a:ext uri="{FF2B5EF4-FFF2-40B4-BE49-F238E27FC236}">
                  <a16:creationId xmlns:a16="http://schemas.microsoft.com/office/drawing/2014/main" id="{5C9A1606-3841-48A3-B3F7-AD471EB4F387}"/>
                </a:ext>
              </a:extLst>
            </p:cNvPr>
            <p:cNvCxnSpPr/>
            <p:nvPr/>
          </p:nvCxnSpPr>
          <p:spPr>
            <a:xfrm>
              <a:off x="561694" y="2236639"/>
              <a:ext cx="1172653" cy="315830"/>
            </a:xfrm>
            <a:prstGeom prst="bentConnector3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" name="Elbow Connector 25">
              <a:extLst>
                <a:ext uri="{FF2B5EF4-FFF2-40B4-BE49-F238E27FC236}">
                  <a16:creationId xmlns:a16="http://schemas.microsoft.com/office/drawing/2014/main" id="{AA8F3F13-94F6-4572-83B2-B97E7BF098DA}"/>
                </a:ext>
              </a:extLst>
            </p:cNvPr>
            <p:cNvCxnSpPr/>
            <p:nvPr/>
          </p:nvCxnSpPr>
          <p:spPr>
            <a:xfrm>
              <a:off x="1168744" y="2543408"/>
              <a:ext cx="1172653" cy="315830"/>
            </a:xfrm>
            <a:prstGeom prst="bentConnector3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" name="Elbow Connector 26">
              <a:extLst>
                <a:ext uri="{FF2B5EF4-FFF2-40B4-BE49-F238E27FC236}">
                  <a16:creationId xmlns:a16="http://schemas.microsoft.com/office/drawing/2014/main" id="{678EDC09-0875-4E42-8892-0861F1B0076C}"/>
                </a:ext>
              </a:extLst>
            </p:cNvPr>
            <p:cNvCxnSpPr/>
            <p:nvPr/>
          </p:nvCxnSpPr>
          <p:spPr>
            <a:xfrm>
              <a:off x="1761626" y="2859238"/>
              <a:ext cx="1172653" cy="315830"/>
            </a:xfrm>
            <a:prstGeom prst="bentConnector3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" name="Elbow Connector 27">
              <a:extLst>
                <a:ext uri="{FF2B5EF4-FFF2-40B4-BE49-F238E27FC236}">
                  <a16:creationId xmlns:a16="http://schemas.microsoft.com/office/drawing/2014/main" id="{54CE4B88-11B9-45C3-A6FD-90F8747F2E5B}"/>
                </a:ext>
              </a:extLst>
            </p:cNvPr>
            <p:cNvCxnSpPr/>
            <p:nvPr/>
          </p:nvCxnSpPr>
          <p:spPr>
            <a:xfrm>
              <a:off x="2379154" y="3180246"/>
              <a:ext cx="1172653" cy="315830"/>
            </a:xfrm>
            <a:prstGeom prst="bentConnector3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" name="Elbow Connector 28">
              <a:extLst>
                <a:ext uri="{FF2B5EF4-FFF2-40B4-BE49-F238E27FC236}">
                  <a16:creationId xmlns:a16="http://schemas.microsoft.com/office/drawing/2014/main" id="{9ACB3CF1-2E45-46C1-89A0-8035D87CE368}"/>
                </a:ext>
              </a:extLst>
            </p:cNvPr>
            <p:cNvCxnSpPr/>
            <p:nvPr/>
          </p:nvCxnSpPr>
          <p:spPr>
            <a:xfrm>
              <a:off x="2965480" y="3496076"/>
              <a:ext cx="1172653" cy="315830"/>
            </a:xfrm>
            <a:prstGeom prst="bentConnector3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" name="Elbow Connector 29">
              <a:extLst>
                <a:ext uri="{FF2B5EF4-FFF2-40B4-BE49-F238E27FC236}">
                  <a16:creationId xmlns:a16="http://schemas.microsoft.com/office/drawing/2014/main" id="{DCD1D427-0DFC-4500-B5AF-7361410113FF}"/>
                </a:ext>
              </a:extLst>
            </p:cNvPr>
            <p:cNvCxnSpPr/>
            <p:nvPr/>
          </p:nvCxnSpPr>
          <p:spPr>
            <a:xfrm>
              <a:off x="3551806" y="3811906"/>
              <a:ext cx="1172653" cy="315830"/>
            </a:xfrm>
            <a:prstGeom prst="bentConnector3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6E1B623-E9A9-4513-86B2-C8E545CBBC5B}"/>
                </a:ext>
              </a:extLst>
            </p:cNvPr>
            <p:cNvCxnSpPr/>
            <p:nvPr/>
          </p:nvCxnSpPr>
          <p:spPr>
            <a:xfrm>
              <a:off x="4724459" y="4127736"/>
              <a:ext cx="11565" cy="438795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F792008-BE5B-4597-A97F-A8C7D1A05488}"/>
                </a:ext>
              </a:extLst>
            </p:cNvPr>
            <p:cNvSpPr txBox="1"/>
            <p:nvPr/>
          </p:nvSpPr>
          <p:spPr>
            <a:xfrm>
              <a:off x="494391" y="1805496"/>
              <a:ext cx="382634" cy="467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E9418A8-6F1A-4744-B6AB-BD9D72AE2728}"/>
                </a:ext>
              </a:extLst>
            </p:cNvPr>
            <p:cNvSpPr txBox="1"/>
            <p:nvPr/>
          </p:nvSpPr>
          <p:spPr>
            <a:xfrm>
              <a:off x="1104046" y="2091957"/>
              <a:ext cx="398874" cy="467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hl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127C54-E2A1-4DAC-80FD-3879225BE818}"/>
                </a:ext>
              </a:extLst>
            </p:cNvPr>
            <p:cNvSpPr txBox="1"/>
            <p:nvPr/>
          </p:nvSpPr>
          <p:spPr>
            <a:xfrm>
              <a:off x="4138132" y="3688072"/>
              <a:ext cx="481542" cy="467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ml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143C7F-01FD-467B-AF80-9516BEB23392}"/>
                </a:ext>
              </a:extLst>
            </p:cNvPr>
            <p:cNvSpPr txBox="1"/>
            <p:nvPr/>
          </p:nvSpPr>
          <p:spPr>
            <a:xfrm>
              <a:off x="3549656" y="3381383"/>
              <a:ext cx="382634" cy="467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cl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CF0356-73A0-4FE0-88AA-C5F022234C44}"/>
                </a:ext>
              </a:extLst>
            </p:cNvPr>
            <p:cNvSpPr txBox="1"/>
            <p:nvPr/>
          </p:nvSpPr>
          <p:spPr>
            <a:xfrm>
              <a:off x="2934279" y="3063316"/>
              <a:ext cx="398874" cy="467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dl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1EEE01-07BB-4B79-A123-714F4C4706E1}"/>
                </a:ext>
              </a:extLst>
            </p:cNvPr>
            <p:cNvSpPr txBox="1"/>
            <p:nvPr/>
          </p:nvSpPr>
          <p:spPr>
            <a:xfrm>
              <a:off x="2450304" y="2738959"/>
              <a:ext cx="235013" cy="467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331989-50ED-4A2F-B82F-6CBD0DC42E44}"/>
                </a:ext>
              </a:extLst>
            </p:cNvPr>
            <p:cNvSpPr txBox="1"/>
            <p:nvPr/>
          </p:nvSpPr>
          <p:spPr>
            <a:xfrm>
              <a:off x="1734347" y="2475166"/>
              <a:ext cx="562733" cy="467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dal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936B7AA-B3CD-4E61-AD03-315057142D70}"/>
              </a:ext>
            </a:extLst>
          </p:cNvPr>
          <p:cNvSpPr txBox="1"/>
          <p:nvPr/>
        </p:nvSpPr>
        <p:spPr>
          <a:xfrm flipH="1">
            <a:off x="7886581" y="1099930"/>
            <a:ext cx="2272162" cy="83099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Naik1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tangga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dibagi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CA285A-FED9-4477-9260-9651DCAD1641}"/>
              </a:ext>
            </a:extLst>
          </p:cNvPr>
          <p:cNvSpPr txBox="1"/>
          <p:nvPr/>
        </p:nvSpPr>
        <p:spPr>
          <a:xfrm flipH="1">
            <a:off x="6681548" y="4605269"/>
            <a:ext cx="2911854" cy="83099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Turun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tangga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dikali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493E1BF-8C01-4B9A-931B-92CB5F60EB58}"/>
              </a:ext>
            </a:extLst>
          </p:cNvPr>
          <p:cNvGrpSpPr/>
          <p:nvPr/>
        </p:nvGrpSpPr>
        <p:grpSpPr>
          <a:xfrm flipH="1">
            <a:off x="1000489" y="2002088"/>
            <a:ext cx="4270264" cy="2320398"/>
            <a:chOff x="331927" y="1805496"/>
            <a:chExt cx="4526274" cy="2761035"/>
          </a:xfrm>
        </p:grpSpPr>
        <p:cxnSp>
          <p:nvCxnSpPr>
            <p:cNvPr id="29" name="Elbow Connector 24">
              <a:extLst>
                <a:ext uri="{FF2B5EF4-FFF2-40B4-BE49-F238E27FC236}">
                  <a16:creationId xmlns:a16="http://schemas.microsoft.com/office/drawing/2014/main" id="{4540B287-045F-4CBC-AC27-4E1D0208D0E1}"/>
                </a:ext>
              </a:extLst>
            </p:cNvPr>
            <p:cNvCxnSpPr/>
            <p:nvPr/>
          </p:nvCxnSpPr>
          <p:spPr>
            <a:xfrm>
              <a:off x="561694" y="2236639"/>
              <a:ext cx="1172653" cy="315830"/>
            </a:xfrm>
            <a:prstGeom prst="bentConnector3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Elbow Connector 25">
              <a:extLst>
                <a:ext uri="{FF2B5EF4-FFF2-40B4-BE49-F238E27FC236}">
                  <a16:creationId xmlns:a16="http://schemas.microsoft.com/office/drawing/2014/main" id="{4FEB50A8-C6AC-429A-BF89-F81C9120055B}"/>
                </a:ext>
              </a:extLst>
            </p:cNvPr>
            <p:cNvCxnSpPr/>
            <p:nvPr/>
          </p:nvCxnSpPr>
          <p:spPr>
            <a:xfrm>
              <a:off x="1168744" y="2543408"/>
              <a:ext cx="1172653" cy="315830"/>
            </a:xfrm>
            <a:prstGeom prst="bentConnector3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1" name="Elbow Connector 26">
              <a:extLst>
                <a:ext uri="{FF2B5EF4-FFF2-40B4-BE49-F238E27FC236}">
                  <a16:creationId xmlns:a16="http://schemas.microsoft.com/office/drawing/2014/main" id="{7F80147F-526F-4104-8285-14438BA9750C}"/>
                </a:ext>
              </a:extLst>
            </p:cNvPr>
            <p:cNvCxnSpPr/>
            <p:nvPr/>
          </p:nvCxnSpPr>
          <p:spPr>
            <a:xfrm>
              <a:off x="1761626" y="2859238"/>
              <a:ext cx="1172653" cy="315830"/>
            </a:xfrm>
            <a:prstGeom prst="bentConnector3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Elbow Connector 27">
              <a:extLst>
                <a:ext uri="{FF2B5EF4-FFF2-40B4-BE49-F238E27FC236}">
                  <a16:creationId xmlns:a16="http://schemas.microsoft.com/office/drawing/2014/main" id="{E212FB0B-EE47-4B6B-B365-53BDFBADAD0D}"/>
                </a:ext>
              </a:extLst>
            </p:cNvPr>
            <p:cNvCxnSpPr/>
            <p:nvPr/>
          </p:nvCxnSpPr>
          <p:spPr>
            <a:xfrm>
              <a:off x="2379154" y="3180246"/>
              <a:ext cx="1172653" cy="315830"/>
            </a:xfrm>
            <a:prstGeom prst="bentConnector3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Elbow Connector 28">
              <a:extLst>
                <a:ext uri="{FF2B5EF4-FFF2-40B4-BE49-F238E27FC236}">
                  <a16:creationId xmlns:a16="http://schemas.microsoft.com/office/drawing/2014/main" id="{38DD5DA6-22F9-4091-941B-7F81062C30D4}"/>
                </a:ext>
              </a:extLst>
            </p:cNvPr>
            <p:cNvCxnSpPr/>
            <p:nvPr/>
          </p:nvCxnSpPr>
          <p:spPr>
            <a:xfrm>
              <a:off x="2965480" y="3496076"/>
              <a:ext cx="1172653" cy="315830"/>
            </a:xfrm>
            <a:prstGeom prst="bentConnector3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Elbow Connector 29">
              <a:extLst>
                <a:ext uri="{FF2B5EF4-FFF2-40B4-BE49-F238E27FC236}">
                  <a16:creationId xmlns:a16="http://schemas.microsoft.com/office/drawing/2014/main" id="{E641A0FD-8E17-4A98-B8E4-2F1D178AE496}"/>
                </a:ext>
              </a:extLst>
            </p:cNvPr>
            <p:cNvCxnSpPr/>
            <p:nvPr/>
          </p:nvCxnSpPr>
          <p:spPr>
            <a:xfrm>
              <a:off x="3551806" y="3811906"/>
              <a:ext cx="1172653" cy="315830"/>
            </a:xfrm>
            <a:prstGeom prst="bentConnector3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143A091-5A17-40B6-8D73-0F3C6C995921}"/>
                </a:ext>
              </a:extLst>
            </p:cNvPr>
            <p:cNvCxnSpPr/>
            <p:nvPr/>
          </p:nvCxnSpPr>
          <p:spPr>
            <a:xfrm>
              <a:off x="4724459" y="4127736"/>
              <a:ext cx="11565" cy="438795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7C78BF5-A5CA-40A4-9F83-A21461C871AD}"/>
                </a:ext>
              </a:extLst>
            </p:cNvPr>
            <p:cNvSpPr txBox="1"/>
            <p:nvPr/>
          </p:nvSpPr>
          <p:spPr>
            <a:xfrm>
              <a:off x="331927" y="1805496"/>
              <a:ext cx="775132" cy="5676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km</a:t>
              </a:r>
              <a:r>
                <a:rPr lang="en-US" sz="25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F28FDF0-E322-4634-97BD-1E467EDA69E4}"/>
                </a:ext>
              </a:extLst>
            </p:cNvPr>
            <p:cNvSpPr txBox="1"/>
            <p:nvPr/>
          </p:nvSpPr>
          <p:spPr>
            <a:xfrm>
              <a:off x="940525" y="2091957"/>
              <a:ext cx="793822" cy="5676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hm</a:t>
              </a:r>
              <a:r>
                <a:rPr lang="en-US" sz="25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C32C43A-62C3-46D6-9D67-272B197CDEB3}"/>
                </a:ext>
              </a:extLst>
            </p:cNvPr>
            <p:cNvSpPr txBox="1"/>
            <p:nvPr/>
          </p:nvSpPr>
          <p:spPr>
            <a:xfrm>
              <a:off x="3969229" y="3688072"/>
              <a:ext cx="888972" cy="5676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mm</a:t>
              </a:r>
              <a:r>
                <a:rPr lang="en-US" sz="25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C11AF4-618E-4C51-B56F-6E09395D78E0}"/>
                </a:ext>
              </a:extLst>
            </p:cNvPr>
            <p:cNvSpPr txBox="1"/>
            <p:nvPr/>
          </p:nvSpPr>
          <p:spPr>
            <a:xfrm>
              <a:off x="3387191" y="3381383"/>
              <a:ext cx="775132" cy="5676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  <a:r>
                <a:rPr lang="en-US" sz="25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2C9F425-DD19-44D8-8141-7DF2769C34D5}"/>
                </a:ext>
              </a:extLst>
            </p:cNvPr>
            <p:cNvSpPr txBox="1"/>
            <p:nvPr/>
          </p:nvSpPr>
          <p:spPr>
            <a:xfrm>
              <a:off x="2770757" y="3063316"/>
              <a:ext cx="793822" cy="5676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dm</a:t>
              </a:r>
              <a:r>
                <a:rPr lang="en-US" sz="25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B3E124B-CD73-4173-B0BC-B7C771603EEE}"/>
                </a:ext>
              </a:extLst>
            </p:cNvPr>
            <p:cNvSpPr txBox="1"/>
            <p:nvPr/>
          </p:nvSpPr>
          <p:spPr>
            <a:xfrm>
              <a:off x="2297450" y="2738958"/>
              <a:ext cx="605222" cy="5676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25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88E2967-856F-4686-947E-4F2C16DD1A43}"/>
                </a:ext>
              </a:extLst>
            </p:cNvPr>
            <p:cNvSpPr txBox="1"/>
            <p:nvPr/>
          </p:nvSpPr>
          <p:spPr>
            <a:xfrm>
              <a:off x="1560161" y="2368846"/>
              <a:ext cx="1049870" cy="567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dam</a:t>
              </a:r>
              <a:r>
                <a:rPr lang="en-US" sz="25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D98F83BF-06D6-430A-A004-4FC469DA40C3}"/>
              </a:ext>
            </a:extLst>
          </p:cNvPr>
          <p:cNvSpPr txBox="1"/>
          <p:nvPr/>
        </p:nvSpPr>
        <p:spPr>
          <a:xfrm>
            <a:off x="548091" y="1258958"/>
            <a:ext cx="2364010" cy="83099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Naik 1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tangga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dibagi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809D41-1BA4-47C1-B250-1757318C255E}"/>
              </a:ext>
            </a:extLst>
          </p:cNvPr>
          <p:cNvSpPr txBox="1"/>
          <p:nvPr/>
        </p:nvSpPr>
        <p:spPr>
          <a:xfrm>
            <a:off x="2514242" y="4315396"/>
            <a:ext cx="2521583" cy="83099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Turun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tangga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dikali1000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A1AE1C3-886F-49C1-97A4-2042FFF36502}"/>
              </a:ext>
            </a:extLst>
          </p:cNvPr>
          <p:cNvCxnSpPr/>
          <p:nvPr/>
        </p:nvCxnSpPr>
        <p:spPr>
          <a:xfrm flipV="1">
            <a:off x="1329256" y="2308658"/>
            <a:ext cx="1671671" cy="853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40B8AF4-0320-422D-B643-75EC12B84C54}"/>
              </a:ext>
            </a:extLst>
          </p:cNvPr>
          <p:cNvCxnSpPr/>
          <p:nvPr/>
        </p:nvCxnSpPr>
        <p:spPr>
          <a:xfrm flipH="1">
            <a:off x="3078486" y="3235613"/>
            <a:ext cx="1668971" cy="865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C844FC43-81E3-470B-8471-B1DEE044EF3E}"/>
              </a:ext>
            </a:extLst>
          </p:cNvPr>
          <p:cNvSpPr txBox="1"/>
          <p:nvPr/>
        </p:nvSpPr>
        <p:spPr>
          <a:xfrm>
            <a:off x="3074503" y="457277"/>
            <a:ext cx="4303153" cy="46166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lgerian" panose="04020705040A02060702" pitchFamily="82" charset="0"/>
              </a:rPr>
              <a:t>TANGGA SATUAN VOLUME</a:t>
            </a:r>
            <a:endParaRPr lang="en-ID" sz="2400" dirty="0"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6BBD11C-5F9C-45D0-AEE7-BFFF20286E95}"/>
              </a:ext>
            </a:extLst>
          </p:cNvPr>
          <p:cNvCxnSpPr/>
          <p:nvPr/>
        </p:nvCxnSpPr>
        <p:spPr>
          <a:xfrm flipH="1" flipV="1">
            <a:off x="7949423" y="2218590"/>
            <a:ext cx="2475914" cy="12001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FDBAC36-F4D9-422D-BD59-685C9F606DD0}"/>
              </a:ext>
            </a:extLst>
          </p:cNvPr>
          <p:cNvCxnSpPr/>
          <p:nvPr/>
        </p:nvCxnSpPr>
        <p:spPr>
          <a:xfrm>
            <a:off x="6868930" y="3395588"/>
            <a:ext cx="1963602" cy="1119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923C1172-4497-40E2-A0E9-BDD825DFE590}"/>
              </a:ext>
            </a:extLst>
          </p:cNvPr>
          <p:cNvCxnSpPr>
            <a:cxnSpLocks/>
            <a:stCxn id="40" idx="1"/>
          </p:cNvCxnSpPr>
          <p:nvPr/>
        </p:nvCxnSpPr>
        <p:spPr>
          <a:xfrm flipV="1">
            <a:off x="2969866" y="3263632"/>
            <a:ext cx="4281845" cy="3406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4B8170F1-3708-45DD-BB3C-91C2A505CF9B}"/>
              </a:ext>
            </a:extLst>
          </p:cNvPr>
          <p:cNvCxnSpPr>
            <a:cxnSpLocks/>
            <a:stCxn id="39" idx="1"/>
          </p:cNvCxnSpPr>
          <p:nvPr/>
        </p:nvCxnSpPr>
        <p:spPr>
          <a:xfrm>
            <a:off x="2388298" y="3565004"/>
            <a:ext cx="6672950" cy="65797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22DBC0C2-EC52-45F0-AF20-D876712D1FEE}"/>
              </a:ext>
            </a:extLst>
          </p:cNvPr>
          <p:cNvSpPr txBox="1"/>
          <p:nvPr/>
        </p:nvSpPr>
        <p:spPr>
          <a:xfrm>
            <a:off x="390474" y="5355458"/>
            <a:ext cx="2911854" cy="10156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b="1" dirty="0"/>
              <a:t>1 liter   = 1 dm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r>
              <a:rPr lang="en-US" sz="2000" b="1" dirty="0"/>
              <a:t>1 ml     = 1 cm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r>
              <a:rPr lang="en-US" sz="2000" b="1" dirty="0"/>
              <a:t>1 ml = 1 cc = 1 cm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ID" sz="2000" dirty="0"/>
          </a:p>
        </p:txBody>
      </p:sp>
    </p:spTree>
    <p:extLst>
      <p:ext uri="{BB962C8B-B14F-4D97-AF65-F5344CB8AC3E}">
        <p14:creationId xmlns:p14="http://schemas.microsoft.com/office/powerpoint/2010/main" val="210895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43" grpId="0" animBg="1"/>
      <p:bldP spid="44" grpId="0" animBg="1"/>
      <p:bldP spid="50" grpId="0" animBg="1"/>
      <p:bldP spid="7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25100480.0041.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217" y="116786"/>
            <a:ext cx="11065565" cy="622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1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AE1A4B-0CD5-4B87-8809-FDE187AF04FA}"/>
              </a:ext>
            </a:extLst>
          </p:cNvPr>
          <p:cNvSpPr txBox="1"/>
          <p:nvPr/>
        </p:nvSpPr>
        <p:spPr>
          <a:xfrm>
            <a:off x="519289" y="357809"/>
            <a:ext cx="8308622" cy="70788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Satuan</a:t>
            </a:r>
            <a:r>
              <a:rPr lang="en-US" sz="2000" b="1" dirty="0"/>
              <a:t> volume </a:t>
            </a:r>
            <a:r>
              <a:rPr lang="en-US" sz="2000" b="1" dirty="0" err="1"/>
              <a:t>dapat</a:t>
            </a:r>
            <a:r>
              <a:rPr lang="en-US" sz="2000" b="1" dirty="0"/>
              <a:t> </a:t>
            </a:r>
            <a:r>
              <a:rPr lang="en-US" sz="2000" b="1" dirty="0" err="1"/>
              <a:t>diubah</a:t>
            </a:r>
            <a:r>
              <a:rPr lang="en-US" sz="2000" b="1" dirty="0"/>
              <a:t> </a:t>
            </a:r>
            <a:r>
              <a:rPr lang="en-US" sz="2000" b="1" dirty="0" err="1"/>
              <a:t>menjadi</a:t>
            </a:r>
            <a:r>
              <a:rPr lang="en-US" sz="2000" b="1" dirty="0"/>
              <a:t> </a:t>
            </a:r>
            <a:r>
              <a:rPr lang="en-US" sz="2000" b="1" dirty="0" err="1"/>
              <a:t>satuan</a:t>
            </a:r>
            <a:r>
              <a:rPr lang="en-US" sz="2000" b="1" dirty="0"/>
              <a:t> yang lain.</a:t>
            </a:r>
          </a:p>
          <a:p>
            <a:r>
              <a:rPr lang="en-US" sz="2000" b="1" dirty="0" err="1"/>
              <a:t>Perhatikan</a:t>
            </a:r>
            <a:r>
              <a:rPr lang="en-US" sz="2000" b="1" dirty="0"/>
              <a:t> </a:t>
            </a:r>
            <a:r>
              <a:rPr lang="en-US" sz="2000" b="1" dirty="0" err="1"/>
              <a:t>contoh</a:t>
            </a:r>
            <a:r>
              <a:rPr lang="en-US" sz="2000" b="1" dirty="0"/>
              <a:t> </a:t>
            </a:r>
            <a:r>
              <a:rPr lang="en-US" sz="2000" b="1" dirty="0" err="1"/>
              <a:t>berikut</a:t>
            </a:r>
            <a:r>
              <a:rPr lang="en-US" sz="2000" b="1" dirty="0"/>
              <a:t> :</a:t>
            </a:r>
            <a:endParaRPr lang="en-ID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9B5831-5D04-4DFD-ADB1-299839EE7DF3}"/>
              </a:ext>
            </a:extLst>
          </p:cNvPr>
          <p:cNvSpPr txBox="1"/>
          <p:nvPr/>
        </p:nvSpPr>
        <p:spPr>
          <a:xfrm>
            <a:off x="715617" y="1351117"/>
            <a:ext cx="5877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4 hm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/>
              <a:t> = (4 x 1000.000) m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/>
              <a:t> = 4.000.000 m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endParaRPr lang="en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A37581-E164-4191-9A26-0903312E1353}"/>
              </a:ext>
            </a:extLst>
          </p:cNvPr>
          <p:cNvSpPr txBox="1"/>
          <p:nvPr/>
        </p:nvSpPr>
        <p:spPr>
          <a:xfrm>
            <a:off x="715617" y="2028449"/>
            <a:ext cx="4443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6000 cm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/>
              <a:t> = (6000 : 1000) dm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/>
              <a:t> = 6 dm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ID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CB8E36-2468-46D6-BF33-DDF1D9E3C00D}"/>
              </a:ext>
            </a:extLst>
          </p:cNvPr>
          <p:cNvSpPr txBox="1"/>
          <p:nvPr/>
        </p:nvSpPr>
        <p:spPr>
          <a:xfrm>
            <a:off x="519289" y="2762229"/>
            <a:ext cx="3115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3. 7</a:t>
            </a:r>
            <a:r>
              <a:rPr lang="en-US" dirty="0">
                <a:latin typeface="Brush Script MT" panose="03060802040406070304" pitchFamily="66" charset="0"/>
              </a:rPr>
              <a:t> l</a:t>
            </a:r>
            <a:r>
              <a:rPr lang="en-US" dirty="0"/>
              <a:t> =…c</a:t>
            </a:r>
            <a:r>
              <a:rPr lang="en-US" dirty="0">
                <a:latin typeface="Brush Script MT" panose="03060802040406070304" pitchFamily="66" charset="0"/>
              </a:rPr>
              <a:t> l</a:t>
            </a:r>
            <a:endParaRPr lang="en-ID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2EF361-0BDC-40EB-AA95-9500A4BBD926}"/>
              </a:ext>
            </a:extLst>
          </p:cNvPr>
          <p:cNvSpPr txBox="1"/>
          <p:nvPr/>
        </p:nvSpPr>
        <p:spPr>
          <a:xfrm>
            <a:off x="3180522" y="2735612"/>
            <a:ext cx="232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(7 x 100) cl = 700 cl</a:t>
            </a:r>
            <a:endParaRPr lang="en-ID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BCD8D6-07A3-40E2-92E8-A248043FDEBD}"/>
              </a:ext>
            </a:extLst>
          </p:cNvPr>
          <p:cNvSpPr txBox="1"/>
          <p:nvPr/>
        </p:nvSpPr>
        <p:spPr>
          <a:xfrm>
            <a:off x="553155" y="3383118"/>
            <a:ext cx="1873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 4 k</a:t>
            </a:r>
            <a:r>
              <a:rPr lang="en-US" dirty="0">
                <a:latin typeface="Brush Script MT" panose="03060802040406070304" pitchFamily="66" charset="0"/>
              </a:rPr>
              <a:t> l </a:t>
            </a:r>
            <a:r>
              <a:rPr lang="en-US" dirty="0"/>
              <a:t>= … d</a:t>
            </a:r>
            <a:r>
              <a:rPr lang="en-US" dirty="0">
                <a:latin typeface="Brush Script MT" panose="03060802040406070304" pitchFamily="66" charset="0"/>
              </a:rPr>
              <a:t> l</a:t>
            </a:r>
            <a:endParaRPr lang="en-ID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F8DEEC-8FB7-448B-A311-ACC38722CEE2}"/>
              </a:ext>
            </a:extLst>
          </p:cNvPr>
          <p:cNvSpPr txBox="1"/>
          <p:nvPr/>
        </p:nvSpPr>
        <p:spPr>
          <a:xfrm>
            <a:off x="3104444" y="3439561"/>
            <a:ext cx="3364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(4x10.000) dl = 40.000 dl</a:t>
            </a:r>
            <a:endParaRPr lang="en-ID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190CB6-6EF1-42C4-A4E0-80673840124A}"/>
              </a:ext>
            </a:extLst>
          </p:cNvPr>
          <p:cNvSpPr txBox="1"/>
          <p:nvPr/>
        </p:nvSpPr>
        <p:spPr>
          <a:xfrm>
            <a:off x="519289" y="4060451"/>
            <a:ext cx="1907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 3000 dal =…hl</a:t>
            </a:r>
            <a:endParaRPr lang="en-ID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2BFF14-3AAF-45AB-8D16-F303DF0881EA}"/>
              </a:ext>
            </a:extLst>
          </p:cNvPr>
          <p:cNvSpPr txBox="1"/>
          <p:nvPr/>
        </p:nvSpPr>
        <p:spPr>
          <a:xfrm>
            <a:off x="3104444" y="4094315"/>
            <a:ext cx="2212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(3000:10) hl =300 hl</a:t>
            </a:r>
            <a:endParaRPr lang="en-ID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8FE00C-8CF1-4F2A-B074-C25F23A271D0}"/>
              </a:ext>
            </a:extLst>
          </p:cNvPr>
          <p:cNvSpPr txBox="1"/>
          <p:nvPr/>
        </p:nvSpPr>
        <p:spPr>
          <a:xfrm>
            <a:off x="519289" y="4681340"/>
            <a:ext cx="190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6. 3 </a:t>
            </a:r>
            <a:r>
              <a:rPr lang="en-US" dirty="0">
                <a:latin typeface="Brush Script MT" panose="03060802040406070304" pitchFamily="66" charset="0"/>
              </a:rPr>
              <a:t>l </a:t>
            </a:r>
            <a:r>
              <a:rPr lang="en-US" dirty="0"/>
              <a:t>=…mm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97658C-6579-47E8-9390-2B699E9B32D0}"/>
              </a:ext>
            </a:extLst>
          </p:cNvPr>
          <p:cNvSpPr txBox="1"/>
          <p:nvPr/>
        </p:nvSpPr>
        <p:spPr>
          <a:xfrm>
            <a:off x="2928730" y="4628447"/>
            <a:ext cx="531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>
                <a:latin typeface="Brush Script MT" panose="03060802040406070304" pitchFamily="66" charset="0"/>
              </a:rPr>
              <a:t> l </a:t>
            </a:r>
            <a:r>
              <a:rPr lang="en-US" dirty="0"/>
              <a:t> = 3 dm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/>
              <a:t> =3 x 1000.000 mm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/>
              <a:t> =3.000.000 mm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92040-179D-4262-B319-57C93B9589A1}"/>
              </a:ext>
            </a:extLst>
          </p:cNvPr>
          <p:cNvSpPr txBox="1"/>
          <p:nvPr/>
        </p:nvSpPr>
        <p:spPr>
          <a:xfrm>
            <a:off x="715617" y="5506883"/>
            <a:ext cx="2072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7. 2 hl =…dm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CC2DFA-116D-4BEA-B57B-5740BB774DA4}"/>
              </a:ext>
            </a:extLst>
          </p:cNvPr>
          <p:cNvSpPr txBox="1"/>
          <p:nvPr/>
        </p:nvSpPr>
        <p:spPr>
          <a:xfrm>
            <a:off x="3180522" y="5506883"/>
            <a:ext cx="3491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hl= 200 </a:t>
            </a:r>
            <a:r>
              <a:rPr lang="en-US" dirty="0">
                <a:latin typeface="Brush Script MT" panose="03060802040406070304" pitchFamily="66" charset="0"/>
              </a:rPr>
              <a:t>l </a:t>
            </a:r>
            <a:r>
              <a:rPr lang="en-US" dirty="0"/>
              <a:t>= 200 dm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/>
              <a:t>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4616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4534A77-EBA7-4A8F-892B-2E967716C17D}"/>
              </a:ext>
            </a:extLst>
          </p:cNvPr>
          <p:cNvSpPr txBox="1"/>
          <p:nvPr/>
        </p:nvSpPr>
        <p:spPr>
          <a:xfrm>
            <a:off x="998806" y="1152939"/>
            <a:ext cx="9622302" cy="5232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800" dirty="0"/>
              <a:t>Debit </a:t>
            </a:r>
            <a:r>
              <a:rPr lang="en-US" sz="2800" dirty="0" err="1"/>
              <a:t>adalah</a:t>
            </a:r>
            <a:r>
              <a:rPr lang="en-US" sz="2800" dirty="0"/>
              <a:t> volume </a:t>
            </a:r>
            <a:r>
              <a:rPr lang="en-US" sz="2800" dirty="0" err="1"/>
              <a:t>zat</a:t>
            </a:r>
            <a:r>
              <a:rPr lang="en-US" sz="2800" dirty="0"/>
              <a:t> </a:t>
            </a:r>
            <a:r>
              <a:rPr lang="en-US" sz="2800" dirty="0" err="1"/>
              <a:t>cair</a:t>
            </a:r>
            <a:r>
              <a:rPr lang="en-US" sz="2800" dirty="0"/>
              <a:t> yang </a:t>
            </a:r>
            <a:r>
              <a:rPr lang="en-US" sz="2800" dirty="0" err="1"/>
              <a:t>mengalir</a:t>
            </a:r>
            <a:r>
              <a:rPr lang="en-US" sz="2800" dirty="0"/>
              <a:t> </a:t>
            </a:r>
            <a:r>
              <a:rPr lang="en-US" sz="2800" dirty="0" err="1"/>
              <a:t>persatuan</a:t>
            </a:r>
            <a:r>
              <a:rPr lang="en-US" sz="2800" dirty="0"/>
              <a:t> </a:t>
            </a:r>
            <a:r>
              <a:rPr lang="en-US" sz="2800" dirty="0" err="1"/>
              <a:t>waktu</a:t>
            </a:r>
            <a:r>
              <a:rPr lang="en-US" sz="2800" dirty="0"/>
              <a:t>.</a:t>
            </a:r>
            <a:endParaRPr lang="en-ID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FB592C-18CD-446D-9D41-CD7313D245AF}"/>
              </a:ext>
            </a:extLst>
          </p:cNvPr>
          <p:cNvSpPr txBox="1"/>
          <p:nvPr/>
        </p:nvSpPr>
        <p:spPr>
          <a:xfrm rot="10800000" flipV="1">
            <a:off x="1111346" y="2085553"/>
            <a:ext cx="9371123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800" dirty="0"/>
              <a:t>Pengukuran debit </a:t>
            </a:r>
            <a:r>
              <a:rPr lang="en-US" sz="2800" dirty="0" err="1"/>
              <a:t>dapat</a:t>
            </a:r>
            <a:r>
              <a:rPr lang="en-US" sz="2800" dirty="0"/>
              <a:t> </a:t>
            </a:r>
            <a:r>
              <a:rPr lang="en-US" sz="2800" dirty="0" err="1"/>
              <a:t>dihitung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persamaan</a:t>
            </a:r>
            <a:r>
              <a:rPr lang="en-US" sz="2800" dirty="0"/>
              <a:t> </a:t>
            </a:r>
            <a:r>
              <a:rPr lang="en-US" sz="2800" dirty="0" err="1"/>
              <a:t>berikut</a:t>
            </a:r>
            <a:r>
              <a:rPr lang="en-US" sz="2800" dirty="0"/>
              <a:t> :</a:t>
            </a:r>
            <a:endParaRPr lang="en-ID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807088-E730-4433-B4B6-34C0D615A6B5}"/>
                  </a:ext>
                </a:extLst>
              </p:cNvPr>
              <p:cNvSpPr txBox="1"/>
              <p:nvPr/>
            </p:nvSpPr>
            <p:spPr>
              <a:xfrm rot="10800000" flipV="1">
                <a:off x="998806" y="3269998"/>
                <a:ext cx="2658794" cy="68069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FF00"/>
                    </a:solidFill>
                  </a:rPr>
                  <a:t>Debit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𝑽𝒐𝒍𝒖𝒎𝒆</m:t>
                        </m:r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𝑾𝒂𝒌𝒕𝒖</m:t>
                        </m:r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ID" sz="24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807088-E730-4433-B4B6-34C0D615A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998806" y="3269998"/>
                <a:ext cx="2658794" cy="680699"/>
              </a:xfrm>
              <a:prstGeom prst="rect">
                <a:avLst/>
              </a:prstGeom>
              <a:blipFill>
                <a:blip r:embed="rId2"/>
                <a:stretch>
                  <a:fillRect l="-3670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98177B-5638-4FBB-AEC5-D3A9DD4D1A43}"/>
                  </a:ext>
                </a:extLst>
              </p:cNvPr>
              <p:cNvSpPr txBox="1"/>
              <p:nvPr/>
            </p:nvSpPr>
            <p:spPr>
              <a:xfrm rot="10800000" flipV="1">
                <a:off x="4113063" y="3351623"/>
                <a:ext cx="2658795" cy="633058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</a:gradFill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FF00"/>
                    </a:solidFill>
                  </a:rPr>
                  <a:t>Waktu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𝑽𝒐𝒍𝒖𝒎𝒆</m:t>
                        </m:r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𝑫𝒆𝒃𝒊𝒕</m:t>
                        </m:r>
                      </m:den>
                    </m:f>
                  </m:oMath>
                </a14:m>
                <a:endParaRPr lang="en-ID" sz="24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98177B-5638-4FBB-AEC5-D3A9DD4D1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4113063" y="3351623"/>
                <a:ext cx="2658795" cy="633058"/>
              </a:xfrm>
              <a:prstGeom prst="rect">
                <a:avLst/>
              </a:prstGeom>
              <a:blipFill>
                <a:blip r:embed="rId3"/>
                <a:stretch>
                  <a:fillRect l="-3670" b="-7692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482B43D-0C5C-463D-8CCA-47421E1C6791}"/>
              </a:ext>
            </a:extLst>
          </p:cNvPr>
          <p:cNvSpPr txBox="1"/>
          <p:nvPr/>
        </p:nvSpPr>
        <p:spPr>
          <a:xfrm>
            <a:off x="7005711" y="3429001"/>
            <a:ext cx="3900828" cy="461665"/>
          </a:xfrm>
          <a:prstGeom prst="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Volume = debit x </a:t>
            </a:r>
            <a:r>
              <a:rPr lang="en-US" sz="2400" b="1" dirty="0" err="1">
                <a:solidFill>
                  <a:srgbClr val="FFFF00"/>
                </a:solidFill>
              </a:rPr>
              <a:t>waktu</a:t>
            </a:r>
            <a:endParaRPr lang="en-ID" sz="2400" b="1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2661C2-7633-4E17-8378-7EBBA9C51B27}"/>
              </a:ext>
            </a:extLst>
          </p:cNvPr>
          <p:cNvSpPr txBox="1"/>
          <p:nvPr/>
        </p:nvSpPr>
        <p:spPr>
          <a:xfrm>
            <a:off x="755374" y="4108174"/>
            <a:ext cx="10389704" cy="193899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Satuan</a:t>
            </a:r>
            <a:r>
              <a:rPr lang="en-US" sz="2400" dirty="0"/>
              <a:t> debit </a:t>
            </a:r>
            <a:r>
              <a:rPr lang="en-US" sz="2400" dirty="0" err="1"/>
              <a:t>bergantung</a:t>
            </a:r>
            <a:r>
              <a:rPr lang="en-US" sz="2400" dirty="0"/>
              <a:t> pada </a:t>
            </a:r>
            <a:r>
              <a:rPr lang="en-US" sz="2400" dirty="0" err="1"/>
              <a:t>satuan</a:t>
            </a:r>
            <a:r>
              <a:rPr lang="en-US" sz="2400" dirty="0"/>
              <a:t> volume dan </a:t>
            </a:r>
            <a:r>
              <a:rPr lang="en-US" sz="2400" dirty="0" err="1"/>
              <a:t>satuan</a:t>
            </a:r>
            <a:r>
              <a:rPr lang="en-US" sz="2400" dirty="0"/>
              <a:t> </a:t>
            </a:r>
            <a:r>
              <a:rPr lang="en-US" sz="2400" dirty="0" err="1"/>
              <a:t>waktu</a:t>
            </a:r>
            <a:r>
              <a:rPr lang="en-US" sz="2400" dirty="0"/>
              <a:t> yang </a:t>
            </a:r>
            <a:r>
              <a:rPr lang="en-US" sz="2400" dirty="0" err="1"/>
              <a:t>digunakan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Volume </a:t>
            </a:r>
            <a:r>
              <a:rPr lang="en-US" sz="2400" dirty="0" err="1"/>
              <a:t>dinyatakan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satuan</a:t>
            </a:r>
            <a:r>
              <a:rPr lang="en-US" sz="2400" b="1" dirty="0">
                <a:solidFill>
                  <a:srgbClr val="FF0000"/>
                </a:solidFill>
              </a:rPr>
              <a:t> m</a:t>
            </a:r>
            <a:r>
              <a:rPr lang="en-US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>
                <a:solidFill>
                  <a:srgbClr val="FF0000"/>
                </a:solidFill>
              </a:rPr>
              <a:t>, dm</a:t>
            </a:r>
            <a:r>
              <a:rPr lang="en-US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>
                <a:solidFill>
                  <a:srgbClr val="FF0000"/>
                </a:solidFill>
              </a:rPr>
              <a:t>, cm</a:t>
            </a:r>
            <a:r>
              <a:rPr lang="en-US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atau</a:t>
            </a:r>
            <a:r>
              <a:rPr lang="en-US" sz="2400" b="1" dirty="0">
                <a:solidFill>
                  <a:srgbClr val="FF0000"/>
                </a:solidFill>
              </a:rPr>
              <a:t> liter,</a:t>
            </a:r>
          </a:p>
          <a:p>
            <a:r>
              <a:rPr lang="en-US" sz="2400" dirty="0"/>
              <a:t>Waktu </a:t>
            </a:r>
            <a:r>
              <a:rPr lang="en-US" sz="2400" dirty="0" err="1"/>
              <a:t>dinyatakan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satuan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detik,menit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atau</a:t>
            </a:r>
            <a:r>
              <a:rPr lang="en-US" sz="2400" b="1" dirty="0">
                <a:solidFill>
                  <a:srgbClr val="FF0000"/>
                </a:solidFill>
              </a:rPr>
              <a:t> jam</a:t>
            </a:r>
          </a:p>
          <a:p>
            <a:r>
              <a:rPr lang="en-US" sz="2400" dirty="0" err="1"/>
              <a:t>Satuan</a:t>
            </a:r>
            <a:r>
              <a:rPr lang="en-US" sz="2400" dirty="0"/>
              <a:t> debit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liter/</a:t>
            </a:r>
            <a:r>
              <a:rPr lang="en-US" sz="2400" b="1" dirty="0" err="1">
                <a:solidFill>
                  <a:srgbClr val="FF0000"/>
                </a:solidFill>
              </a:rPr>
              <a:t>detik</a:t>
            </a:r>
            <a:r>
              <a:rPr lang="en-US" sz="2400" b="1" dirty="0">
                <a:solidFill>
                  <a:srgbClr val="FF0000"/>
                </a:solidFill>
              </a:rPr>
              <a:t> , cm</a:t>
            </a:r>
            <a:r>
              <a:rPr lang="en-US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>
                <a:solidFill>
                  <a:srgbClr val="FF0000"/>
                </a:solidFill>
              </a:rPr>
              <a:t>/</a:t>
            </a:r>
            <a:r>
              <a:rPr lang="en-US" sz="2400" b="1" dirty="0" err="1">
                <a:solidFill>
                  <a:srgbClr val="FF0000"/>
                </a:solidFill>
              </a:rPr>
              <a:t>menit</a:t>
            </a:r>
            <a:r>
              <a:rPr lang="en-US" sz="2400" b="1" dirty="0">
                <a:solidFill>
                  <a:srgbClr val="FF0000"/>
                </a:solidFill>
              </a:rPr>
              <a:t> , liter/jam </a:t>
            </a:r>
            <a:r>
              <a:rPr lang="en-US" sz="2400" b="1" dirty="0" err="1">
                <a:solidFill>
                  <a:srgbClr val="FF0000"/>
                </a:solidFill>
              </a:rPr>
              <a:t>atau</a:t>
            </a:r>
            <a:r>
              <a:rPr lang="en-US" sz="2400" b="1" dirty="0">
                <a:solidFill>
                  <a:srgbClr val="FF0000"/>
                </a:solidFill>
              </a:rPr>
              <a:t> m</a:t>
            </a:r>
            <a:r>
              <a:rPr lang="en-US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>
                <a:solidFill>
                  <a:srgbClr val="FF0000"/>
                </a:solidFill>
              </a:rPr>
              <a:t>/jam</a:t>
            </a:r>
            <a:endParaRPr lang="en-ID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303406-4B20-4488-BD01-854D6B0F226E}"/>
              </a:ext>
            </a:extLst>
          </p:cNvPr>
          <p:cNvSpPr txBox="1"/>
          <p:nvPr/>
        </p:nvSpPr>
        <p:spPr>
          <a:xfrm>
            <a:off x="998806" y="332713"/>
            <a:ext cx="354669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lgerian" panose="04020705040A02060702" pitchFamily="82" charset="0"/>
              </a:rPr>
              <a:t>2. SATUAN DEBIT</a:t>
            </a:r>
            <a:endParaRPr lang="en-ID" sz="32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47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3" t="13471" r="4561" b="6230"/>
          <a:stretch/>
        </p:blipFill>
        <p:spPr>
          <a:xfrm>
            <a:off x="5293697" y="-1"/>
            <a:ext cx="6898303" cy="33672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00" y="76201"/>
            <a:ext cx="1686560" cy="613295"/>
          </a:xfrm>
          <a:prstGeom prst="rect">
            <a:avLst/>
          </a:prstGeom>
          <a:ln>
            <a:noFill/>
          </a:ln>
          <a:effectLst>
            <a:outerShdw blurRad="215900" dist="139700" dir="2700000" sx="61000" sy="61000" algn="tl" rotWithShape="0">
              <a:srgbClr val="333333">
                <a:alpha val="38000"/>
              </a:srgbClr>
            </a:outerShdw>
          </a:effectLst>
        </p:spPr>
      </p:pic>
      <p:sp>
        <p:nvSpPr>
          <p:cNvPr id="48" name="TextBox 47"/>
          <p:cNvSpPr txBox="1"/>
          <p:nvPr/>
        </p:nvSpPr>
        <p:spPr>
          <a:xfrm>
            <a:off x="338864" y="3520809"/>
            <a:ext cx="10539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satuan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kecepatan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yaitu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liter/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detik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cm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menit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liter/jam,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/jam.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Satuan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debit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juga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diubah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menjadi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bentuk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lain.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8864" y="569843"/>
            <a:ext cx="4219885" cy="246221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Dari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gambar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diperoleh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bahwa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Pada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pengisian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air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ember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menggunakan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keran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semakin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banyak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volume air yang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mengalir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keran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semakin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cepat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waktu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pengisiannya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38864" y="4397450"/>
            <a:ext cx="6930680" cy="1564187"/>
            <a:chOff x="338864" y="4397450"/>
            <a:chExt cx="6930680" cy="15641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2338129" y="4953284"/>
                  <a:ext cx="4931415" cy="10083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1 </m:t>
                        </m: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 panose="02040503050406030204" pitchFamily="18" charset="0"/>
                              </a:rPr>
                              <m:t>liter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 panose="02040503050406030204" pitchFamily="18" charset="0"/>
                              </a:rPr>
                              <m:t>detik</m:t>
                            </m:r>
                          </m:den>
                        </m:f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1 </m:t>
                            </m:r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 panose="02040503050406030204" pitchFamily="18" charset="0"/>
                              </a:rPr>
                              <m:t>liter</m:t>
                            </m:r>
                          </m:num>
                          <m:den>
                            <m:f>
                              <m:f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3.600</m:t>
                                </m:r>
                              </m:den>
                            </m:f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 panose="02040503050406030204" pitchFamily="18" charset="0"/>
                              </a:rPr>
                              <m:t>jam</m:t>
                            </m:r>
                          </m:den>
                        </m:f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=3.600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liter</m:t>
                        </m:r>
                        <m:r>
                          <a:rPr lang="en-US" sz="2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jam</m:t>
                        </m:r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8129" y="4953284"/>
                  <a:ext cx="4931415" cy="1008353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Rectangle 4"/>
            <p:cNvSpPr/>
            <p:nvPr/>
          </p:nvSpPr>
          <p:spPr>
            <a:xfrm>
              <a:off x="338864" y="4397450"/>
              <a:ext cx="6096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Contoh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447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E:\ELISA\PPT ESPS\2016\ESPS edisi kurnas\PERINTILAN ESPS KURNAS\pita label 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0363201" cy="67222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0" name="TextBox 39"/>
          <p:cNvSpPr txBox="1"/>
          <p:nvPr/>
        </p:nvSpPr>
        <p:spPr>
          <a:xfrm>
            <a:off x="241934" y="-25400"/>
            <a:ext cx="929963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chemeClr val="bg1"/>
                </a:solidFill>
              </a:rPr>
              <a:t>Materi</a:t>
            </a:r>
            <a:r>
              <a:rPr lang="en-US" sz="3733" b="1" dirty="0">
                <a:solidFill>
                  <a:schemeClr val="bg1"/>
                </a:solidFill>
              </a:rPr>
              <a:t> </a:t>
            </a:r>
            <a:r>
              <a:rPr lang="en-US" sz="3733" b="1" dirty="0" err="1">
                <a:solidFill>
                  <a:schemeClr val="bg1"/>
                </a:solidFill>
              </a:rPr>
              <a:t>Inti</a:t>
            </a:r>
            <a:r>
              <a:rPr lang="en-US" sz="3733" b="1" dirty="0">
                <a:solidFill>
                  <a:schemeClr val="bg1"/>
                </a:solidFill>
              </a:rPr>
              <a:t> </a:t>
            </a:r>
            <a:r>
              <a:rPr lang="id-ID" sz="3733" b="1" dirty="0">
                <a:solidFill>
                  <a:schemeClr val="bg1"/>
                </a:solidFill>
              </a:rPr>
              <a:t>3</a:t>
            </a:r>
            <a:r>
              <a:rPr lang="en-US" sz="3733" b="1" dirty="0">
                <a:solidFill>
                  <a:schemeClr val="bg1"/>
                </a:solidFill>
              </a:rPr>
              <a:t>: </a:t>
            </a:r>
            <a:r>
              <a:rPr lang="id-ID" sz="3733" b="1" dirty="0">
                <a:solidFill>
                  <a:schemeClr val="bg1"/>
                </a:solidFill>
              </a:rPr>
              <a:t>Satuan Volume dan Debit</a:t>
            </a:r>
            <a:endParaRPr lang="en-US" sz="3733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1479" y="927458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dirty="0"/>
              <a:t>Contoh: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281479" y="1434406"/>
                <a:ext cx="3928427" cy="502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32828" indent="-232828"/>
                <a:r>
                  <a:rPr lang="id-ID" sz="2667" dirty="0"/>
                  <a:t>6 m</a:t>
                </a:r>
                <a:r>
                  <a:rPr lang="id-ID" sz="2667" baseline="30000" dirty="0"/>
                  <a:t>3</a:t>
                </a:r>
                <a:r>
                  <a:rPr lang="id-ID" sz="2667" dirty="0"/>
                  <a:t>/jam = . . . </a:t>
                </a:r>
                <a14:m>
                  <m:oMath xmlns:m="http://schemas.openxmlformats.org/officeDocument/2006/math">
                    <m:r>
                      <a:rPr lang="id-ID" sz="2667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id-ID" sz="2667" dirty="0"/>
                  <a:t>/menit</a:t>
                </a:r>
                <a:endParaRPr lang="en-US" sz="2667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479" y="1434406"/>
                <a:ext cx="3928427" cy="502766"/>
              </a:xfrm>
              <a:prstGeom prst="rect">
                <a:avLst/>
              </a:prstGeom>
              <a:blipFill>
                <a:blip r:embed="rId3"/>
                <a:stretch>
                  <a:fillRect l="-2946" t="-12048" b="-30120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281480" y="2309649"/>
            <a:ext cx="249299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2828" indent="-232828"/>
            <a:r>
              <a:rPr lang="id-ID" sz="2667" i="1" dirty="0"/>
              <a:t>Penyelesaian:</a:t>
            </a:r>
            <a:endParaRPr lang="en-US" sz="2667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790802" y="2716169"/>
                <a:ext cx="4237735" cy="783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32828" indent="-232828"/>
                <a:r>
                  <a:rPr lang="id-ID" sz="2667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d-ID" sz="2667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d-ID" sz="2667" i="1">
                            <a:latin typeface="Cambria Math" panose="02040503050406030204" pitchFamily="18" charset="0"/>
                          </a:rPr>
                          <m:t>6 </m:t>
                        </m:r>
                        <m:sSup>
                          <m:sSupPr>
                            <m:ctrlPr>
                              <a:rPr lang="id-ID" sz="2667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id-ID" sz="2667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id-ID" sz="2667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id-ID" sz="2667" i="1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m:rPr>
                            <m:sty m:val="p"/>
                          </m:rPr>
                          <a:rPr lang="id-ID" sz="2667">
                            <a:latin typeface="Cambria Math" panose="02040503050406030204" pitchFamily="18" charset="0"/>
                          </a:rPr>
                          <m:t>jam</m:t>
                        </m:r>
                      </m:den>
                    </m:f>
                  </m:oMath>
                </a14:m>
                <a:endParaRPr lang="en-US" sz="2667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0802" y="2716169"/>
                <a:ext cx="4237735" cy="7835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542490" y="4433455"/>
                <a:ext cx="2203692" cy="502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32828" indent="-232828"/>
                <a:r>
                  <a:rPr lang="id-ID" sz="2667" dirty="0"/>
                  <a:t>= 100 </a:t>
                </a:r>
                <a14:m>
                  <m:oMath xmlns:m="http://schemas.openxmlformats.org/officeDocument/2006/math">
                    <m:r>
                      <a:rPr lang="id-ID" sz="2667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id-ID" sz="2667" dirty="0"/>
                  <a:t>/menit</a:t>
                </a:r>
                <a:endParaRPr lang="en-US" sz="2667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490" y="4433455"/>
                <a:ext cx="2203692" cy="502766"/>
              </a:xfrm>
              <a:prstGeom prst="rect">
                <a:avLst/>
              </a:prstGeom>
              <a:blipFill>
                <a:blip r:embed="rId5"/>
                <a:stretch>
                  <a:fillRect l="-5249" t="-12048" b="-30120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227419" y="2859436"/>
            <a:ext cx="187184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2828" indent="-232828"/>
            <a:r>
              <a:rPr lang="id-ID" sz="2667" dirty="0"/>
              <a:t>6 m</a:t>
            </a:r>
            <a:r>
              <a:rPr lang="id-ID" sz="2667" baseline="30000" dirty="0"/>
              <a:t>3</a:t>
            </a:r>
            <a:r>
              <a:rPr lang="id-ID" sz="2667" dirty="0"/>
              <a:t>/jam =</a:t>
            </a:r>
            <a:endParaRPr lang="en-US" sz="2667" dirty="0"/>
          </a:p>
        </p:txBody>
      </p:sp>
      <p:pic>
        <p:nvPicPr>
          <p:cNvPr id="28" name="Picture 27" descr="D:\PROJECT 2017\4a.st2.p2.3 bu guru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4228" y="1434406"/>
            <a:ext cx="2325227" cy="407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36677" y="3569493"/>
                <a:ext cx="4237735" cy="6835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32828" indent="-232828"/>
                <a:r>
                  <a:rPr lang="id-ID" sz="2667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d-ID" sz="2667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d-ID" sz="2667" i="1">
                            <a:latin typeface="Cambria Math" panose="02040503050406030204" pitchFamily="18" charset="0"/>
                          </a:rPr>
                          <m:t>6.000 </m:t>
                        </m:r>
                        <m:r>
                          <a:rPr lang="id-ID" sz="2667" i="1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id-ID" sz="2667" i="1">
                            <a:latin typeface="Cambria Math" panose="02040503050406030204" pitchFamily="18" charset="0"/>
                          </a:rPr>
                          <m:t>60 </m:t>
                        </m:r>
                        <m:r>
                          <m:rPr>
                            <m:sty m:val="p"/>
                          </m:rPr>
                          <a:rPr lang="id-ID" sz="2667">
                            <a:latin typeface="Cambria Math" panose="02040503050406030204" pitchFamily="18" charset="0"/>
                          </a:rPr>
                          <m:t>menit</m:t>
                        </m:r>
                      </m:den>
                    </m:f>
                  </m:oMath>
                </a14:m>
                <a:endParaRPr lang="en-US" sz="2667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677" y="3569493"/>
                <a:ext cx="4237735" cy="683520"/>
              </a:xfrm>
              <a:prstGeom prst="rect">
                <a:avLst/>
              </a:prstGeom>
              <a:blipFill>
                <a:blip r:embed="rId7"/>
                <a:stretch>
                  <a:fillRect l="-2734" b="-8929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180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38" grpId="0"/>
      <p:bldP spid="39" grpId="0"/>
      <p:bldP spid="21" grpId="0"/>
      <p:bldP spid="22" grpId="0"/>
      <p:bldP spid="23" grpId="0"/>
      <p:bldP spid="20" grpId="0"/>
      <p:bldP spid="16" grpId="0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57</TotalTime>
  <Words>623</Words>
  <Application>Microsoft Office PowerPoint</Application>
  <PresentationFormat>Widescreen</PresentationFormat>
  <Paragraphs>98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Algerian</vt:lpstr>
      <vt:lpstr>Arial</vt:lpstr>
      <vt:lpstr>Arial Black</vt:lpstr>
      <vt:lpstr>Arial Rounded MT Bold</vt:lpstr>
      <vt:lpstr>Brush Script MT</vt:lpstr>
      <vt:lpstr>Calibri</vt:lpstr>
      <vt:lpstr>Cambria Math</vt:lpstr>
      <vt:lpstr>Gill Sans MT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heni hp</dc:creator>
  <cp:lastModifiedBy>heni hp</cp:lastModifiedBy>
  <cp:revision>2</cp:revision>
  <dcterms:created xsi:type="dcterms:W3CDTF">2021-10-31T03:32:22Z</dcterms:created>
  <dcterms:modified xsi:type="dcterms:W3CDTF">2021-11-02T01:22:27Z</dcterms:modified>
</cp:coreProperties>
</file>