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90" r:id="rId4"/>
    <p:sldId id="268" r:id="rId5"/>
    <p:sldId id="295" r:id="rId6"/>
    <p:sldId id="266" r:id="rId7"/>
    <p:sldId id="267" r:id="rId8"/>
    <p:sldId id="30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2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17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4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22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954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239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267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95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07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666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929F90-C9FA-48FB-8E17-FAD93C2B1099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BE86D36-3CD4-49D9-9E56-28AD8BCABD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66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717417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D5B7D-0DDA-44D8-8E29-DCD25D552AF8}"/>
              </a:ext>
            </a:extLst>
          </p:cNvPr>
          <p:cNvSpPr txBox="1"/>
          <p:nvPr/>
        </p:nvSpPr>
        <p:spPr>
          <a:xfrm>
            <a:off x="6202017" y="5254643"/>
            <a:ext cx="3591339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64295" y="833919"/>
            <a:ext cx="6592957" cy="519016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6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Makanan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192" y="255684"/>
            <a:ext cx="8867321" cy="824415"/>
            <a:chOff x="66989" y="-21553"/>
            <a:chExt cx="6860742" cy="895992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9" y="-21553"/>
              <a:ext cx="6860742" cy="89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610" y="990600"/>
            <a:ext cx="9748191" cy="2133600"/>
            <a:chOff x="156457" y="863814"/>
            <a:chExt cx="7311143" cy="1600200"/>
          </a:xfrm>
        </p:grpSpPr>
        <p:pic>
          <p:nvPicPr>
            <p:cNvPr id="7" name="Picture 2" descr="E:\ELISA\ERLANGGA LISA\2017\TEMPLATE PPT\SD Buping Tematik Terpadu K13N\papan canv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6" b="32270"/>
            <a:stretch/>
          </p:blipFill>
          <p:spPr bwMode="auto">
            <a:xfrm>
              <a:off x="156457" y="863814"/>
              <a:ext cx="7311143" cy="16002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7821" y="1186755"/>
              <a:ext cx="7037379" cy="117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dirty="0" err="1">
                  <a:latin typeface="Myriad Pro" panose="020B0503030403020204" pitchFamily="34" charset="0"/>
                </a:rPr>
                <a:t>Interaksi</a:t>
              </a:r>
              <a:r>
                <a:rPr lang="en-US" sz="3200" dirty="0">
                  <a:latin typeface="Myriad Pro" panose="020B0503030403020204" pitchFamily="34" charset="0"/>
                </a:rPr>
                <a:t> </a:t>
              </a:r>
              <a:r>
                <a:rPr lang="en-US" sz="3200" dirty="0" err="1">
                  <a:latin typeface="Myriad Pro" panose="020B0503030403020204" pitchFamily="34" charset="0"/>
                </a:rPr>
                <a:t>sosial</a:t>
              </a:r>
              <a:r>
                <a:rPr lang="en-US" sz="3200" dirty="0">
                  <a:latin typeface="Myriad Pro" panose="020B0503030403020204" pitchFamily="34" charset="0"/>
                </a:rPr>
                <a:t> </a:t>
              </a:r>
              <a:r>
                <a:rPr lang="en-US" sz="3200" dirty="0" err="1">
                  <a:latin typeface="Myriad Pro" panose="020B0503030403020204" pitchFamily="34" charset="0"/>
                </a:rPr>
                <a:t>adalah</a:t>
              </a:r>
              <a:r>
                <a:rPr lang="en-US" sz="3200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hubungan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sosial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yang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terjalin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antarindividu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individu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dan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kelompok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atau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antarkelompok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.</a:t>
              </a:r>
              <a:endParaRPr lang="en-US" sz="32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8609" y="3327401"/>
            <a:ext cx="9748191" cy="28627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667" b="1" dirty="0" err="1">
                <a:solidFill>
                  <a:srgbClr val="FF0066"/>
                </a:solidFill>
                <a:latin typeface="Myriad Pro" pitchFamily="34" charset="0"/>
              </a:rPr>
              <a:t>Syarat</a:t>
            </a:r>
            <a:r>
              <a:rPr lang="en-US" sz="2667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667" b="1" dirty="0" err="1">
                <a:solidFill>
                  <a:srgbClr val="FF0066"/>
                </a:solidFill>
                <a:latin typeface="Myriad Pro" pitchFamily="34" charset="0"/>
              </a:rPr>
              <a:t>terjadinya</a:t>
            </a:r>
            <a:r>
              <a:rPr lang="en-US" sz="2667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667" b="1" dirty="0" err="1">
                <a:solidFill>
                  <a:srgbClr val="FF0066"/>
                </a:solidFill>
                <a:latin typeface="Myriad Pro" pitchFamily="34" charset="0"/>
              </a:rPr>
              <a:t>interaksi</a:t>
            </a:r>
            <a:r>
              <a:rPr lang="en-US" sz="2667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667" b="1" dirty="0" err="1">
                <a:solidFill>
                  <a:srgbClr val="FF0066"/>
                </a:solidFill>
                <a:latin typeface="Myriad Pro" pitchFamily="34" charset="0"/>
              </a:rPr>
              <a:t>sosial</a:t>
            </a:r>
            <a:r>
              <a:rPr lang="en-US" sz="2667" b="1" dirty="0">
                <a:solidFill>
                  <a:srgbClr val="FF0066"/>
                </a:solidFill>
                <a:latin typeface="Myriad Pro" pitchFamily="34" charset="0"/>
              </a:rPr>
              <a:t>:</a:t>
            </a:r>
          </a:p>
          <a:p>
            <a:pPr marL="457189" indent="-457189">
              <a:spcAft>
                <a:spcPts val="800"/>
              </a:spcAft>
              <a:buFont typeface="Wingdings" pitchFamily="2" charset="2"/>
              <a:buChar char="ü"/>
            </a:pPr>
            <a:r>
              <a:rPr lang="id-ID" sz="2667" dirty="0">
                <a:latin typeface="Myriad Pro" pitchFamily="34" charset="0"/>
              </a:rPr>
              <a:t>a</a:t>
            </a:r>
            <a:r>
              <a:rPr lang="en-US" sz="2667" dirty="0" err="1">
                <a:latin typeface="Myriad Pro" pitchFamily="34" charset="0"/>
              </a:rPr>
              <a:t>danya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komunikasi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dua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arah</a:t>
            </a:r>
            <a:r>
              <a:rPr lang="id-ID" sz="2667" dirty="0">
                <a:latin typeface="Myriad Pro" pitchFamily="34" charset="0"/>
              </a:rPr>
              <a:t>;</a:t>
            </a:r>
            <a:endParaRPr lang="en-US" sz="2667" dirty="0">
              <a:latin typeface="Myriad Pro" pitchFamily="34" charset="0"/>
            </a:endParaRPr>
          </a:p>
          <a:p>
            <a:pPr marL="457189" indent="-457189">
              <a:spcAft>
                <a:spcPts val="800"/>
              </a:spcAft>
              <a:buFont typeface="Wingdings" pitchFamily="2" charset="2"/>
              <a:buChar char="ü"/>
            </a:pPr>
            <a:r>
              <a:rPr lang="id-ID" sz="2667" dirty="0">
                <a:latin typeface="Myriad Pro" pitchFamily="34" charset="0"/>
              </a:rPr>
              <a:t>a</a:t>
            </a:r>
            <a:r>
              <a:rPr lang="en-US" sz="2667" dirty="0" err="1">
                <a:latin typeface="Myriad Pro" pitchFamily="34" charset="0"/>
              </a:rPr>
              <a:t>danya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hubungan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antara</a:t>
            </a:r>
            <a:r>
              <a:rPr lang="en-US" sz="2667" dirty="0">
                <a:latin typeface="Myriad Pro" pitchFamily="34" charset="0"/>
              </a:rPr>
              <a:t> orang-orang yang </a:t>
            </a:r>
            <a:r>
              <a:rPr lang="en-US" sz="2667" dirty="0" err="1">
                <a:latin typeface="Myriad Pro" pitchFamily="34" charset="0"/>
              </a:rPr>
              <a:t>melakukan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interaksi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sosial</a:t>
            </a:r>
            <a:r>
              <a:rPr lang="id-ID" sz="2667" dirty="0">
                <a:latin typeface="Myriad Pro" pitchFamily="34" charset="0"/>
              </a:rPr>
              <a:t>; dan</a:t>
            </a:r>
            <a:endParaRPr lang="en-US" sz="2667" dirty="0">
              <a:latin typeface="Myriad Pro" pitchFamily="34" charset="0"/>
            </a:endParaRPr>
          </a:p>
          <a:p>
            <a:pPr marL="457189" indent="-457189">
              <a:spcAft>
                <a:spcPts val="800"/>
              </a:spcAft>
              <a:buFont typeface="Wingdings" pitchFamily="2" charset="2"/>
              <a:buChar char="ü"/>
            </a:pPr>
            <a:r>
              <a:rPr lang="id-ID" sz="2667" dirty="0">
                <a:latin typeface="Myriad Pro" pitchFamily="34" charset="0"/>
              </a:rPr>
              <a:t>a</a:t>
            </a:r>
            <a:r>
              <a:rPr lang="en-US" sz="2667" dirty="0" err="1">
                <a:latin typeface="Myriad Pro" pitchFamily="34" charset="0"/>
              </a:rPr>
              <a:t>danya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kebutuhan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atau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tujuan</a:t>
            </a:r>
            <a:r>
              <a:rPr lang="en-US" sz="2667" dirty="0">
                <a:latin typeface="Myriad Pro" pitchFamily="34" charset="0"/>
              </a:rPr>
              <a:t> yang </a:t>
            </a:r>
            <a:r>
              <a:rPr lang="en-US" sz="2667" dirty="0" err="1">
                <a:latin typeface="Myriad Pro" pitchFamily="34" charset="0"/>
              </a:rPr>
              <a:t>ingin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dipenuhi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melalui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interaksi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sosial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37198E-0E1D-429F-88DF-F5F3C44DF127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AF3EB0F8-B2F3-49E2-9082-2BFA961BC5FA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4DFD6F-3BA1-4D91-A818-25A1F6C17870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5F25BA-F802-4933-9C5C-F7928425DAA2}"/>
              </a:ext>
            </a:extLst>
          </p:cNvPr>
          <p:cNvSpPr txBox="1">
            <a:spLocks/>
          </p:cNvSpPr>
          <p:nvPr/>
        </p:nvSpPr>
        <p:spPr>
          <a:xfrm>
            <a:off x="457200" y="2209800"/>
            <a:ext cx="8229600" cy="3505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makhluk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orang lain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hidupnya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Oleh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pihak-pihak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6A0A9A-AA16-461D-96A1-1070197CC094}"/>
              </a:ext>
            </a:extLst>
          </p:cNvPr>
          <p:cNvSpPr txBox="1">
            <a:spLocks/>
          </p:cNvSpPr>
          <p:nvPr/>
        </p:nvSpPr>
        <p:spPr>
          <a:xfrm>
            <a:off x="609600" y="848138"/>
            <a:ext cx="7474226" cy="1060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" y="279402"/>
            <a:ext cx="5685045" cy="1422402"/>
            <a:chOff x="5377771" y="1976561"/>
            <a:chExt cx="2107427" cy="1066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1"/>
              <a:ext cx="2063525" cy="1066801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Manusia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dan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Lingkungan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Alam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66" y="1851991"/>
            <a:ext cx="5656468" cy="397606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88036" y="279402"/>
            <a:ext cx="5685045" cy="1422402"/>
            <a:chOff x="5377771" y="1976561"/>
            <a:chExt cx="2107427" cy="1066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1"/>
              <a:ext cx="2063525" cy="1066801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Manusia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dan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Lingkungan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Sosial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036" y="1905000"/>
            <a:ext cx="5700803" cy="397606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36801" y="5944684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06467" y="5944684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4273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16291-2396-480C-9BDE-3E15FD190C88}"/>
              </a:ext>
            </a:extLst>
          </p:cNvPr>
          <p:cNvSpPr/>
          <p:nvPr/>
        </p:nvSpPr>
        <p:spPr>
          <a:xfrm>
            <a:off x="172181" y="768626"/>
            <a:ext cx="8828944" cy="73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Menjelaskan Interaksi Sosial di Lingkungan Sekitar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35050-D76B-4049-B91F-8B4B2435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29" y="1608187"/>
            <a:ext cx="3636466" cy="2568327"/>
          </a:xfrm>
          <a:prstGeom prst="rect">
            <a:avLst/>
          </a:prstGeom>
        </p:spPr>
      </p:pic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E0BF4663-266C-44D2-BA63-6DDA786247A8}"/>
              </a:ext>
            </a:extLst>
          </p:cNvPr>
          <p:cNvSpPr/>
          <p:nvPr/>
        </p:nvSpPr>
        <p:spPr>
          <a:xfrm>
            <a:off x="172181" y="1654515"/>
            <a:ext cx="3312368" cy="1369871"/>
          </a:xfrm>
          <a:prstGeom prst="wedgeRoundRectCallout">
            <a:avLst>
              <a:gd name="adj1" fmla="val 59767"/>
              <a:gd name="adj2" fmla="val 10421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 interaksi antara nelayan dengan lingkungannya, yaitu laut tempat menangkap ikan.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B3BAB13-AAE6-4FC0-9C52-9504ACA99429}"/>
              </a:ext>
            </a:extLst>
          </p:cNvPr>
          <p:cNvSpPr/>
          <p:nvPr/>
        </p:nvSpPr>
        <p:spPr>
          <a:xfrm>
            <a:off x="1314176" y="4325403"/>
            <a:ext cx="6570867" cy="1441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Interaksi sosial adalah hubungan sosial yang menyangkut antarindividu, antarkelompok, antara individu dan kelompok untuk memenuhi kebutuhan hidupnya.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D76B4A01-783F-4255-9070-03F48509249D}"/>
              </a:ext>
            </a:extLst>
          </p:cNvPr>
          <p:cNvSpPr/>
          <p:nvPr/>
        </p:nvSpPr>
        <p:spPr>
          <a:xfrm>
            <a:off x="5616748" y="1654515"/>
            <a:ext cx="3312368" cy="1441879"/>
          </a:xfrm>
          <a:prstGeom prst="wedgeRoundRectCallout">
            <a:avLst>
              <a:gd name="adj1" fmla="val -59283"/>
              <a:gd name="adj2" fmla="val 937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Ikan yang didapat lalu dijual. Proses menjual tentu memerlukan bantuan orang lain. Dengan adanya orang lain, terjadi interaksi sosial.</a:t>
            </a:r>
          </a:p>
        </p:txBody>
      </p:sp>
    </p:spTree>
    <p:extLst>
      <p:ext uri="{BB962C8B-B14F-4D97-AF65-F5344CB8AC3E}">
        <p14:creationId xmlns:p14="http://schemas.microsoft.com/office/powerpoint/2010/main" val="33312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FAA50-7769-40C5-95CD-580DF4A60C9B}"/>
              </a:ext>
            </a:extLst>
          </p:cNvPr>
          <p:cNvSpPr/>
          <p:nvPr/>
        </p:nvSpPr>
        <p:spPr>
          <a:xfrm>
            <a:off x="278296" y="888455"/>
            <a:ext cx="8722829" cy="565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Mengidentifikasi Interaksi Sosial di Dataran Tinggi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B93EC-B9C4-4A11-98D6-EC3AFF06B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1010"/>
            <a:ext cx="4320480" cy="33144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4A390-C3E2-4607-A658-E0A25B3A6C24}"/>
              </a:ext>
            </a:extLst>
          </p:cNvPr>
          <p:cNvSpPr/>
          <p:nvPr/>
        </p:nvSpPr>
        <p:spPr>
          <a:xfrm>
            <a:off x="6444208" y="1984761"/>
            <a:ext cx="216024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Petani menanam bibit teh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CC07-D9E2-4274-BB13-399A1E239DCD}"/>
              </a:ext>
            </a:extLst>
          </p:cNvPr>
          <p:cNvSpPr/>
          <p:nvPr/>
        </p:nvSpPr>
        <p:spPr>
          <a:xfrm>
            <a:off x="4932040" y="2907115"/>
            <a:ext cx="3022369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Petani menjaga bibit agar tidak terserang hama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AFA55-617E-498B-B27A-E670C6ADE1E7}"/>
              </a:ext>
            </a:extLst>
          </p:cNvPr>
          <p:cNvSpPr/>
          <p:nvPr/>
        </p:nvSpPr>
        <p:spPr>
          <a:xfrm>
            <a:off x="6444208" y="3774496"/>
            <a:ext cx="216024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Petani memetik teh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2C07B-3F71-4D82-AC04-E9C1BC61CE32}"/>
              </a:ext>
            </a:extLst>
          </p:cNvPr>
          <p:cNvSpPr/>
          <p:nvPr/>
        </p:nvSpPr>
        <p:spPr>
          <a:xfrm>
            <a:off x="5218105" y="4691780"/>
            <a:ext cx="216024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Teh didistribusikan</a:t>
            </a:r>
          </a:p>
        </p:txBody>
      </p:sp>
      <p:sp>
        <p:nvSpPr>
          <p:cNvPr id="8" name="Curved Right Arrow 4">
            <a:extLst>
              <a:ext uri="{FF2B5EF4-FFF2-40B4-BE49-F238E27FC236}">
                <a16:creationId xmlns:a16="http://schemas.microsoft.com/office/drawing/2014/main" id="{5F400A31-6CF8-4045-B440-F5729B9EA7C0}"/>
              </a:ext>
            </a:extLst>
          </p:cNvPr>
          <p:cNvSpPr/>
          <p:nvPr/>
        </p:nvSpPr>
        <p:spPr>
          <a:xfrm>
            <a:off x="5745706" y="2016092"/>
            <a:ext cx="338462" cy="616741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rved Left Arrow 9">
            <a:extLst>
              <a:ext uri="{FF2B5EF4-FFF2-40B4-BE49-F238E27FC236}">
                <a16:creationId xmlns:a16="http://schemas.microsoft.com/office/drawing/2014/main" id="{4CEE33A6-46FA-4445-868C-16E1F744C9C0}"/>
              </a:ext>
            </a:extLst>
          </p:cNvPr>
          <p:cNvSpPr/>
          <p:nvPr/>
        </p:nvSpPr>
        <p:spPr>
          <a:xfrm>
            <a:off x="8204978" y="3109701"/>
            <a:ext cx="288032" cy="56152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Right Arrow 10">
            <a:extLst>
              <a:ext uri="{FF2B5EF4-FFF2-40B4-BE49-F238E27FC236}">
                <a16:creationId xmlns:a16="http://schemas.microsoft.com/office/drawing/2014/main" id="{16E95C4A-4DC5-4DEE-868B-FE01CF0FDE91}"/>
              </a:ext>
            </a:extLst>
          </p:cNvPr>
          <p:cNvSpPr/>
          <p:nvPr/>
        </p:nvSpPr>
        <p:spPr>
          <a:xfrm>
            <a:off x="5745706" y="3986547"/>
            <a:ext cx="338462" cy="594581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82049E-D844-4C96-AEE4-0C93FA51F22D}"/>
              </a:ext>
            </a:extLst>
          </p:cNvPr>
          <p:cNvSpPr/>
          <p:nvPr/>
        </p:nvSpPr>
        <p:spPr>
          <a:xfrm>
            <a:off x="179512" y="5518874"/>
            <a:ext cx="3888432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Dalam proses tersebut terjadi interaksi sosial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737FA-4BDF-4A90-A218-2A2A399259FD}"/>
              </a:ext>
            </a:extLst>
          </p:cNvPr>
          <p:cNvSpPr/>
          <p:nvPr/>
        </p:nvSpPr>
        <p:spPr>
          <a:xfrm>
            <a:off x="4333971" y="5518874"/>
            <a:ext cx="350039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Interaksi sosial dalam bentuk kerja sama </a:t>
            </a:r>
          </a:p>
        </p:txBody>
      </p:sp>
    </p:spTree>
    <p:extLst>
      <p:ext uri="{BB962C8B-B14F-4D97-AF65-F5344CB8AC3E}">
        <p14:creationId xmlns:p14="http://schemas.microsoft.com/office/powerpoint/2010/main" val="15939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E9AA7-1D3C-4E7A-BF36-7FDFAA8F2639}"/>
              </a:ext>
            </a:extLst>
          </p:cNvPr>
          <p:cNvSpPr/>
          <p:nvPr/>
        </p:nvSpPr>
        <p:spPr>
          <a:xfrm>
            <a:off x="4094921" y="1720623"/>
            <a:ext cx="5181601" cy="2613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Terima</a:t>
            </a:r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kasih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DAN TETAP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Semangat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4AB0E-1C09-49F7-925C-FA4FE8C6B584}"/>
              </a:ext>
            </a:extLst>
          </p:cNvPr>
          <p:cNvSpPr txBox="1"/>
          <p:nvPr/>
        </p:nvSpPr>
        <p:spPr>
          <a:xfrm>
            <a:off x="2716697" y="5096827"/>
            <a:ext cx="4412973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D:\PROJECT 2017\Untitled-2.tif">
            <a:extLst>
              <a:ext uri="{FF2B5EF4-FFF2-40B4-BE49-F238E27FC236}">
                <a16:creationId xmlns:a16="http://schemas.microsoft.com/office/drawing/2014/main" id="{5AC78798-F5C3-4330-815E-94752F12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731373" y="957590"/>
            <a:ext cx="3107466" cy="4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</TotalTime>
  <Words>264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Arial Rounded MT Bold</vt:lpstr>
      <vt:lpstr>Bahnschrift Condensed</vt:lpstr>
      <vt:lpstr>Calibri</vt:lpstr>
      <vt:lpstr>Corbel</vt:lpstr>
      <vt:lpstr>Myriad Pro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2021-09-04T06:13:49Z</dcterms:created>
  <dcterms:modified xsi:type="dcterms:W3CDTF">2021-09-06T13:06:08Z</dcterms:modified>
</cp:coreProperties>
</file>