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9" r:id="rId4"/>
    <p:sldId id="256" r:id="rId5"/>
    <p:sldId id="271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us450C" initials="A" lastIdx="3" clrIdx="0">
    <p:extLst>
      <p:ext uri="{19B8F6BF-5375-455C-9EA6-DF929625EA0E}">
        <p15:presenceInfo xmlns:p15="http://schemas.microsoft.com/office/powerpoint/2012/main" userId="Asus450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3" autoAdjust="0"/>
    <p:restoredTop sz="93321" autoAdjust="0"/>
  </p:normalViewPr>
  <p:slideViewPr>
    <p:cSldViewPr>
      <p:cViewPr varScale="1">
        <p:scale>
          <a:sx n="81" d="100"/>
          <a:sy n="81" d="100"/>
        </p:scale>
        <p:origin x="788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77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397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994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1079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7616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56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060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565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70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19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99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7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9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899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536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416942" y="1237988"/>
            <a:ext cx="3687227" cy="2677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Media </a:t>
            </a:r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Mengajar</a:t>
            </a:r>
            <a:endParaRPr lang="en-US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Buku</a:t>
            </a: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Pendamping</a:t>
            </a:r>
            <a:endParaRPr lang="en-US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Teks</a:t>
            </a:r>
            <a:endParaRPr lang="en-US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Matematika</a:t>
            </a:r>
            <a:endParaRPr lang="en-US" sz="3200" b="1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3200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untuk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SD/MI </a:t>
            </a:r>
            <a:r>
              <a:rPr lang="en-US" sz="3200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Kelas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id-ID" sz="32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V</a:t>
            </a:r>
            <a:endParaRPr lang="en-US" sz="3200" b="1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610231"/>
            <a:ext cx="3082007" cy="39331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51115"/>
            <a:ext cx="9143245" cy="83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557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3795713" y="133350"/>
            <a:ext cx="5257800" cy="4329113"/>
            <a:chOff x="3795402" y="133350"/>
            <a:chExt cx="5257800" cy="4328802"/>
          </a:xfrm>
        </p:grpSpPr>
        <p:sp>
          <p:nvSpPr>
            <p:cNvPr id="11" name="Oval 10"/>
            <p:cNvSpPr/>
            <p:nvPr/>
          </p:nvSpPr>
          <p:spPr>
            <a:xfrm>
              <a:off x="4190689" y="133350"/>
              <a:ext cx="4329113" cy="432880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Rectangle 1"/>
            <p:cNvSpPr>
              <a:spLocks noChangeArrowheads="1"/>
            </p:cNvSpPr>
            <p:nvPr/>
          </p:nvSpPr>
          <p:spPr bwMode="auto">
            <a:xfrm>
              <a:off x="4862202" y="2024564"/>
              <a:ext cx="3657600" cy="1323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id-ID" sz="4000" b="1" dirty="0" smtClean="0"/>
                <a:t>Pengolahan Data</a:t>
              </a:r>
              <a:endParaRPr lang="en-US" sz="40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795402" y="1352462"/>
              <a:ext cx="5257800" cy="70797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d-ID" sz="4000" dirty="0" smtClean="0">
                  <a:solidFill>
                    <a:schemeClr val="accent1">
                      <a:lumMod val="50000"/>
                    </a:schemeClr>
                  </a:solidFill>
                  <a:latin typeface="Arial Rounded MT Bold" pitchFamily="34" charset="0"/>
                </a:rPr>
                <a:t>Bab 5</a:t>
              </a:r>
              <a:endParaRPr lang="en-US" sz="4000" dirty="0">
                <a:solidFill>
                  <a:schemeClr val="accent1">
                    <a:lumMod val="50000"/>
                  </a:schemeClr>
                </a:solidFill>
                <a:latin typeface="Arial Rounded MT Bold" pitchFamily="34" charset="0"/>
              </a:endParaRPr>
            </a:p>
          </p:txBody>
        </p:sp>
      </p:grpSp>
      <p:pic>
        <p:nvPicPr>
          <p:cNvPr id="8" name="Picture 2" descr="C:\Users\P1846\Desktop\Koreksi BUPING PPKN 1\gbr opening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000" y="208009"/>
            <a:ext cx="4953000" cy="4629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51115"/>
            <a:ext cx="9143245" cy="83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536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 descr="Y:\TRANSIT JOB GAMBAR\Tematik 4E\anak pakai seragam-D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037" y="1817881"/>
            <a:ext cx="1713075" cy="249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696201" cy="574611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40" name="TextBox 39"/>
          <p:cNvSpPr txBox="1"/>
          <p:nvPr/>
        </p:nvSpPr>
        <p:spPr>
          <a:xfrm>
            <a:off x="181450" y="71765"/>
            <a:ext cx="7209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</a:rPr>
              <a:t>Materi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Inti</a:t>
            </a:r>
            <a:r>
              <a:rPr lang="en-US" sz="2400" b="1" dirty="0" smtClean="0">
                <a:solidFill>
                  <a:schemeClr val="bg1"/>
                </a:solidFill>
              </a:rPr>
              <a:t> 1: </a:t>
            </a:r>
            <a:r>
              <a:rPr lang="id-ID" sz="2400" b="1" dirty="0" smtClean="0">
                <a:solidFill>
                  <a:schemeClr val="bg1"/>
                </a:solidFill>
              </a:rPr>
              <a:t>Mengumpulkan Data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51115"/>
            <a:ext cx="9143245" cy="835083"/>
          </a:xfrm>
          <a:prstGeom prst="rect">
            <a:avLst/>
          </a:prstGeom>
        </p:spPr>
      </p:pic>
      <p:sp>
        <p:nvSpPr>
          <p:cNvPr id="18" name="Rounded Rectangle 17"/>
          <p:cNvSpPr/>
          <p:nvPr/>
        </p:nvSpPr>
        <p:spPr>
          <a:xfrm>
            <a:off x="1073997" y="1233297"/>
            <a:ext cx="4603302" cy="6476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sv-SE" sz="2000" dirty="0"/>
              <a:t>Data adalah keterangan yang </a:t>
            </a:r>
            <a:r>
              <a:rPr lang="sv-SE" sz="2000" dirty="0" smtClean="0"/>
              <a:t>diperoleh</a:t>
            </a:r>
            <a:r>
              <a:rPr lang="id-ID" sz="2000" dirty="0" smtClean="0"/>
              <a:t> </a:t>
            </a:r>
            <a:r>
              <a:rPr lang="sv-SE" sz="2000" dirty="0" smtClean="0"/>
              <a:t>berdasarkan</a:t>
            </a:r>
            <a:r>
              <a:rPr lang="id-ID" sz="2000" dirty="0" smtClean="0"/>
              <a:t> </a:t>
            </a:r>
            <a:r>
              <a:rPr lang="sv-SE" sz="2000" dirty="0" smtClean="0"/>
              <a:t>fakta</a:t>
            </a:r>
            <a:r>
              <a:rPr lang="sv-SE" sz="2000" dirty="0"/>
              <a:t>.</a:t>
            </a:r>
            <a:endParaRPr lang="id-ID" sz="2000" dirty="0"/>
          </a:p>
        </p:txBody>
      </p:sp>
      <p:sp>
        <p:nvSpPr>
          <p:cNvPr id="31" name="Rounded Rectangle 30"/>
          <p:cNvSpPr/>
          <p:nvPr/>
        </p:nvSpPr>
        <p:spPr>
          <a:xfrm>
            <a:off x="597361" y="2504593"/>
            <a:ext cx="5556573" cy="95077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id-ID" sz="2000" dirty="0">
                <a:solidFill>
                  <a:sysClr val="windowText" lastClr="000000"/>
                </a:solidFill>
              </a:rPr>
              <a:t>Pengumpulan data dapat dilakukan dengan berbagai cara, antara lain </a:t>
            </a:r>
            <a:r>
              <a:rPr lang="id-ID" sz="2000" dirty="0" smtClean="0">
                <a:solidFill>
                  <a:sysClr val="windowText" lastClr="000000"/>
                </a:solidFill>
              </a:rPr>
              <a:t>pencatatan langsung atau kuesioner (angket).</a:t>
            </a:r>
            <a:endParaRPr lang="id-ID" sz="20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880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 descr="Y:\TRANSIT JOB GAMBAR\Tematik 4E\anak pakai seragam-D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037" y="1817881"/>
            <a:ext cx="1713075" cy="249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696201" cy="574611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40" name="TextBox 39"/>
          <p:cNvSpPr txBox="1"/>
          <p:nvPr/>
        </p:nvSpPr>
        <p:spPr>
          <a:xfrm>
            <a:off x="181450" y="71765"/>
            <a:ext cx="7209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</a:rPr>
              <a:t>Materi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Inti</a:t>
            </a:r>
            <a:r>
              <a:rPr lang="en-US" sz="2400" b="1" dirty="0" smtClean="0">
                <a:solidFill>
                  <a:schemeClr val="bg1"/>
                </a:solidFill>
              </a:rPr>
              <a:t> 1: </a:t>
            </a:r>
            <a:r>
              <a:rPr lang="id-ID" sz="2400" b="1" dirty="0" smtClean="0">
                <a:solidFill>
                  <a:schemeClr val="bg1"/>
                </a:solidFill>
              </a:rPr>
              <a:t>Mengumpulkan Data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  <p:sp>
        <p:nvSpPr>
          <p:cNvPr id="18" name="Rounded Rectangle 17"/>
          <p:cNvSpPr/>
          <p:nvPr/>
        </p:nvSpPr>
        <p:spPr>
          <a:xfrm>
            <a:off x="578298" y="1284641"/>
            <a:ext cx="5670102" cy="82990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000" dirty="0"/>
              <a:t>Data dari hasil pencatatan langsung </a:t>
            </a:r>
            <a:r>
              <a:rPr lang="id-ID" sz="2000" dirty="0" smtClean="0"/>
              <a:t>dapat diperoleh </a:t>
            </a:r>
            <a:r>
              <a:rPr lang="id-ID" sz="2000" dirty="0"/>
              <a:t>melalui </a:t>
            </a:r>
            <a:r>
              <a:rPr lang="id-ID" sz="2000" dirty="0" smtClean="0"/>
              <a:t>wawancara, penelitian</a:t>
            </a:r>
            <a:r>
              <a:rPr lang="id-ID" sz="2000" dirty="0"/>
              <a:t>, atau </a:t>
            </a:r>
            <a:r>
              <a:rPr lang="id-ID" sz="2000" dirty="0" smtClean="0"/>
              <a:t>pengukuran.</a:t>
            </a:r>
            <a:endParaRPr lang="en-US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188617" y="786150"/>
            <a:ext cx="56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b="1" dirty="0" smtClean="0">
                <a:solidFill>
                  <a:schemeClr val="bg2">
                    <a:lumMod val="10000"/>
                  </a:schemeClr>
                </a:solidFill>
              </a:rPr>
              <a:t>Pencatatan langsung</a:t>
            </a:r>
            <a:endParaRPr lang="en-US" sz="20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0467" y="2225721"/>
            <a:ext cx="56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Contoh:</a:t>
            </a:r>
            <a:endParaRPr lang="en-US" sz="2000" dirty="0"/>
          </a:p>
        </p:txBody>
      </p:sp>
      <p:sp>
        <p:nvSpPr>
          <p:cNvPr id="30" name="Rounded Rectangle 29"/>
          <p:cNvSpPr/>
          <p:nvPr/>
        </p:nvSpPr>
        <p:spPr>
          <a:xfrm>
            <a:off x="316315" y="2661356"/>
            <a:ext cx="5300714" cy="49065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sz="2000" dirty="0" smtClean="0"/>
              <a:t>D</a:t>
            </a:r>
            <a:r>
              <a:rPr lang="fi-FI" sz="2000" dirty="0" smtClean="0"/>
              <a:t>ata </a:t>
            </a:r>
            <a:r>
              <a:rPr lang="fi-FI" sz="2000" dirty="0"/>
              <a:t>hasil perolehan suara pemilihan ketua kelas</a:t>
            </a:r>
            <a:endParaRPr lang="en-US" sz="2000" dirty="0"/>
          </a:p>
        </p:txBody>
      </p:sp>
      <p:sp>
        <p:nvSpPr>
          <p:cNvPr id="32" name="Rounded Rectangle 31"/>
          <p:cNvSpPr/>
          <p:nvPr/>
        </p:nvSpPr>
        <p:spPr>
          <a:xfrm>
            <a:off x="333248" y="3301574"/>
            <a:ext cx="5519548" cy="46862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sz="2000" dirty="0" smtClean="0"/>
              <a:t>Data hasil wawancara </a:t>
            </a:r>
            <a:r>
              <a:rPr lang="id-ID" sz="2000" dirty="0"/>
              <a:t>nomor sepatu teman di kelas</a:t>
            </a:r>
            <a:endParaRPr lang="en-US" sz="2000" dirty="0"/>
          </a:p>
        </p:txBody>
      </p:sp>
      <p:sp>
        <p:nvSpPr>
          <p:cNvPr id="33" name="Rounded Rectangle 32"/>
          <p:cNvSpPr/>
          <p:nvPr/>
        </p:nvSpPr>
        <p:spPr>
          <a:xfrm>
            <a:off x="333248" y="3894221"/>
            <a:ext cx="5519548" cy="46862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sz="2000" dirty="0" smtClean="0"/>
              <a:t>Data </a:t>
            </a:r>
            <a:r>
              <a:rPr lang="id-ID" sz="2000" dirty="0"/>
              <a:t>hasil pengukuran tinggi </a:t>
            </a:r>
            <a:r>
              <a:rPr lang="id-ID" sz="2000" dirty="0" smtClean="0"/>
              <a:t>badan siswa </a:t>
            </a:r>
            <a:r>
              <a:rPr lang="id-ID" sz="2000" dirty="0"/>
              <a:t>di kelas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7571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8" grpId="0"/>
      <p:bldP spid="14" grpId="0"/>
      <p:bldP spid="30" grpId="0" animBg="1"/>
      <p:bldP spid="32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 descr="Y:\TRANSIT JOB GAMBAR\Tematik 4E\anak pakai seragam-D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037" y="1817881"/>
            <a:ext cx="1713075" cy="249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696201" cy="574611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40" name="TextBox 39"/>
          <p:cNvSpPr txBox="1"/>
          <p:nvPr/>
        </p:nvSpPr>
        <p:spPr>
          <a:xfrm>
            <a:off x="181450" y="71765"/>
            <a:ext cx="7209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</a:rPr>
              <a:t>Materi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Inti</a:t>
            </a:r>
            <a:r>
              <a:rPr lang="en-US" sz="2400" b="1" dirty="0" smtClean="0">
                <a:solidFill>
                  <a:schemeClr val="bg1"/>
                </a:solidFill>
              </a:rPr>
              <a:t> 1: </a:t>
            </a:r>
            <a:r>
              <a:rPr lang="id-ID" sz="2400" b="1" dirty="0" smtClean="0">
                <a:solidFill>
                  <a:schemeClr val="bg1"/>
                </a:solidFill>
              </a:rPr>
              <a:t>Mengumpulkan Data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  <p:sp>
        <p:nvSpPr>
          <p:cNvPr id="18" name="Rounded Rectangle 17"/>
          <p:cNvSpPr/>
          <p:nvPr/>
        </p:nvSpPr>
        <p:spPr>
          <a:xfrm>
            <a:off x="533400" y="1275672"/>
            <a:ext cx="5898702" cy="85166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000" dirty="0"/>
              <a:t>Pengumpulan data ini </a:t>
            </a:r>
            <a:r>
              <a:rPr lang="id-ID" sz="2000" dirty="0" smtClean="0"/>
              <a:t>dilakukan dengan cara meminta </a:t>
            </a:r>
            <a:r>
              <a:rPr lang="id-ID" sz="2000" dirty="0"/>
              <a:t>narasumber mengisi lembar isian </a:t>
            </a:r>
            <a:r>
              <a:rPr lang="id-ID" sz="2000" dirty="0" smtClean="0"/>
              <a:t>sesuai data diri.</a:t>
            </a:r>
            <a:endParaRPr lang="en-US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188617" y="786150"/>
            <a:ext cx="56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b="1" dirty="0" smtClean="0">
                <a:solidFill>
                  <a:schemeClr val="bg2">
                    <a:lumMod val="10000"/>
                  </a:schemeClr>
                </a:solidFill>
              </a:rPr>
              <a:t>Kuesioner atau angket</a:t>
            </a:r>
            <a:endParaRPr lang="en-US" sz="20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0467" y="2225721"/>
            <a:ext cx="56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Contoh: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5"/>
          <a:srcRect l="17204" t="34375" r="21303" b="22917"/>
          <a:stretch/>
        </p:blipFill>
        <p:spPr>
          <a:xfrm>
            <a:off x="1280408" y="2728850"/>
            <a:ext cx="4404685" cy="171992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02400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8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1351</TotalTime>
  <Words>120</Words>
  <Application>Microsoft Office PowerPoint</Application>
  <PresentationFormat>On-screen Show (16:9)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Adobe Gothic Std B</vt:lpstr>
      <vt:lpstr>Arial</vt:lpstr>
      <vt:lpstr>Arial Rounded MT Bold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Jannah</dc:creator>
  <cp:lastModifiedBy>ASUS</cp:lastModifiedBy>
  <cp:revision>129</cp:revision>
  <cp:lastPrinted>2021-01-03T16:39:00Z</cp:lastPrinted>
  <dcterms:created xsi:type="dcterms:W3CDTF">2018-08-29T02:57:23Z</dcterms:created>
  <dcterms:modified xsi:type="dcterms:W3CDTF">2021-01-05T07:23:00Z</dcterms:modified>
</cp:coreProperties>
</file>