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86" r:id="rId2"/>
    <p:sldId id="287" r:id="rId3"/>
    <p:sldId id="258" r:id="rId4"/>
    <p:sldId id="288" r:id="rId5"/>
    <p:sldId id="290" r:id="rId6"/>
    <p:sldId id="291" r:id="rId7"/>
    <p:sldId id="292" r:id="rId8"/>
    <p:sldId id="293" r:id="rId9"/>
    <p:sldId id="278" r:id="rId10"/>
    <p:sldId id="294" r:id="rId11"/>
    <p:sldId id="260" r:id="rId12"/>
    <p:sldId id="295" r:id="rId13"/>
    <p:sldId id="279" r:id="rId14"/>
    <p:sldId id="280" r:id="rId15"/>
    <p:sldId id="281" r:id="rId16"/>
    <p:sldId id="283" r:id="rId17"/>
    <p:sldId id="284" r:id="rId18"/>
    <p:sldId id="282" r:id="rId19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66FF"/>
    <a:srgbClr val="FF66FF"/>
    <a:srgbClr val="00CC00"/>
    <a:srgbClr val="FEF0F0"/>
    <a:srgbClr val="FFFFCC"/>
    <a:srgbClr val="669900"/>
    <a:srgbClr val="E3FFAB"/>
    <a:srgbClr val="D1FF75"/>
    <a:srgbClr val="E5F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3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B514B-B064-4926-ACC3-6F964488BD71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BD8FB-6F65-49E5-89B0-0099C4A18C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4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LISA\ERLANGGA LISA\2017\TEMPLATE PPT\SD Buping Tematik Terpadu K13N\SD Buping Tematik Terpadu K13N bann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1.pn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53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1650"/>
          <a:stretch/>
        </p:blipFill>
        <p:spPr>
          <a:xfrm>
            <a:off x="827584" y="474132"/>
            <a:ext cx="3275643" cy="39539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517026" y="1123950"/>
            <a:ext cx="3796232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Media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Mengajar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Buku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Pendamping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TEMATIK TERPADU</a:t>
            </a: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IPA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u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ntuk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SD/MI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Kelas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V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Y:\TRANSIT JOB GAMBAR\BUPING B.INDO 4 K 13\ik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7"/>
          <a:stretch/>
        </p:blipFill>
        <p:spPr bwMode="auto">
          <a:xfrm>
            <a:off x="-36512" y="1707654"/>
            <a:ext cx="1656184" cy="29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0143" y="339502"/>
            <a:ext cx="32403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rgbClr val="00B0F0"/>
                </a:solidFill>
              </a:rPr>
              <a:t>Manfaat</a:t>
            </a:r>
            <a:r>
              <a:rPr lang="en-US" sz="2000" b="1" dirty="0" smtClean="0">
                <a:solidFill>
                  <a:srgbClr val="00B0F0"/>
                </a:solidFill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</a:rPr>
              <a:t>Badan</a:t>
            </a:r>
            <a:r>
              <a:rPr lang="en-US" sz="2000" b="1" dirty="0" smtClean="0">
                <a:solidFill>
                  <a:srgbClr val="00B0F0"/>
                </a:solidFill>
              </a:rPr>
              <a:t> Air: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sumber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persediaan</a:t>
            </a:r>
            <a:r>
              <a:rPr lang="en-US" sz="2000" b="1" dirty="0" smtClean="0"/>
              <a:t> air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sarana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rekreasi</a:t>
            </a:r>
            <a:endParaRPr lang="en-US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sarana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transportasi</a:t>
            </a:r>
            <a:endParaRPr lang="en-US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sarana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olahraga</a:t>
            </a:r>
            <a:endParaRPr lang="en-US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irigasi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sawah</a:t>
            </a:r>
            <a:endParaRPr lang="en-US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tambak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ikan</a:t>
            </a:r>
            <a:endParaRPr lang="en-US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penghasil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garam</a:t>
            </a:r>
            <a:r>
              <a:rPr lang="en-US" sz="2000" b="1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penghasil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sumber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laut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24128" y="2120538"/>
            <a:ext cx="331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Danau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Maninjau</a:t>
            </a:r>
            <a:r>
              <a:rPr lang="en-US" sz="1400" b="1" dirty="0" smtClean="0"/>
              <a:t> di Sumatera Barat </a:t>
            </a:r>
            <a:r>
              <a:rPr lang="en-US" sz="1400" b="1" dirty="0" err="1" smtClean="0"/>
              <a:t>digunakan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sebagai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tempat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rekreasi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5868144" y="147762"/>
            <a:ext cx="3167772" cy="2063948"/>
            <a:chOff x="5868144" y="147762"/>
            <a:chExt cx="3167772" cy="20639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147762"/>
              <a:ext cx="2940714" cy="19576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16200000">
              <a:off x="8208114" y="1383908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shutterstock.com</a:t>
              </a:r>
              <a:endParaRPr lang="en-US" sz="800" i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19672" y="4064754"/>
            <a:ext cx="3600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Laut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menghasilkan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berbagai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sumber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daya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salah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satunya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adalah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rumput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laut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220367" y="2848662"/>
            <a:ext cx="3020306" cy="1732138"/>
            <a:chOff x="5220367" y="2848662"/>
            <a:chExt cx="3020306" cy="17321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67" y="2848662"/>
              <a:ext cx="2808017" cy="173213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7412871" y="3530598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shutterstock.com</a:t>
              </a:r>
              <a:endParaRPr lang="en-US" sz="800" i="1" dirty="0"/>
            </a:p>
          </p:txBody>
        </p:sp>
      </p:grpSp>
      <p:sp>
        <p:nvSpPr>
          <p:cNvPr id="7" name="Freeform 6"/>
          <p:cNvSpPr/>
          <p:nvPr/>
        </p:nvSpPr>
        <p:spPr>
          <a:xfrm>
            <a:off x="5475767" y="1775637"/>
            <a:ext cx="425303" cy="589431"/>
          </a:xfrm>
          <a:custGeom>
            <a:avLst/>
            <a:gdLst>
              <a:gd name="connsiteX0" fmla="*/ 425303 w 425303"/>
              <a:gd name="connsiteY0" fmla="*/ 0 h 589431"/>
              <a:gd name="connsiteX1" fmla="*/ 244549 w 425303"/>
              <a:gd name="connsiteY1" fmla="*/ 10633 h 589431"/>
              <a:gd name="connsiteX2" fmla="*/ 148856 w 425303"/>
              <a:gd name="connsiteY2" fmla="*/ 53163 h 589431"/>
              <a:gd name="connsiteX3" fmla="*/ 106326 w 425303"/>
              <a:gd name="connsiteY3" fmla="*/ 95693 h 589431"/>
              <a:gd name="connsiteX4" fmla="*/ 85061 w 425303"/>
              <a:gd name="connsiteY4" fmla="*/ 127591 h 589431"/>
              <a:gd name="connsiteX5" fmla="*/ 53163 w 425303"/>
              <a:gd name="connsiteY5" fmla="*/ 170121 h 589431"/>
              <a:gd name="connsiteX6" fmla="*/ 42531 w 425303"/>
              <a:gd name="connsiteY6" fmla="*/ 202019 h 589431"/>
              <a:gd name="connsiteX7" fmla="*/ 21266 w 425303"/>
              <a:gd name="connsiteY7" fmla="*/ 244549 h 589431"/>
              <a:gd name="connsiteX8" fmla="*/ 10633 w 425303"/>
              <a:gd name="connsiteY8" fmla="*/ 287079 h 589431"/>
              <a:gd name="connsiteX9" fmla="*/ 0 w 425303"/>
              <a:gd name="connsiteY9" fmla="*/ 318977 h 589431"/>
              <a:gd name="connsiteX10" fmla="*/ 10633 w 425303"/>
              <a:gd name="connsiteY10" fmla="*/ 457200 h 589431"/>
              <a:gd name="connsiteX11" fmla="*/ 74428 w 425303"/>
              <a:gd name="connsiteY11" fmla="*/ 499730 h 589431"/>
              <a:gd name="connsiteX12" fmla="*/ 127591 w 425303"/>
              <a:gd name="connsiteY12" fmla="*/ 531628 h 589431"/>
              <a:gd name="connsiteX13" fmla="*/ 170121 w 425303"/>
              <a:gd name="connsiteY13" fmla="*/ 552893 h 589431"/>
              <a:gd name="connsiteX14" fmla="*/ 233917 w 425303"/>
              <a:gd name="connsiteY14" fmla="*/ 574158 h 589431"/>
              <a:gd name="connsiteX15" fmla="*/ 414670 w 425303"/>
              <a:gd name="connsiteY15" fmla="*/ 584791 h 5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5303" h="589431">
                <a:moveTo>
                  <a:pt x="425303" y="0"/>
                </a:moveTo>
                <a:cubicBezTo>
                  <a:pt x="365052" y="3544"/>
                  <a:pt x="304398" y="2827"/>
                  <a:pt x="244549" y="10633"/>
                </a:cubicBezTo>
                <a:cubicBezTo>
                  <a:pt x="213069" y="14739"/>
                  <a:pt x="174071" y="31550"/>
                  <a:pt x="148856" y="53163"/>
                </a:cubicBezTo>
                <a:cubicBezTo>
                  <a:pt x="133634" y="66211"/>
                  <a:pt x="119374" y="80471"/>
                  <a:pt x="106326" y="95693"/>
                </a:cubicBezTo>
                <a:cubicBezTo>
                  <a:pt x="98010" y="105395"/>
                  <a:pt x="92489" y="117192"/>
                  <a:pt x="85061" y="127591"/>
                </a:cubicBezTo>
                <a:cubicBezTo>
                  <a:pt x="74761" y="142011"/>
                  <a:pt x="63796" y="155944"/>
                  <a:pt x="53163" y="170121"/>
                </a:cubicBezTo>
                <a:cubicBezTo>
                  <a:pt x="49619" y="180754"/>
                  <a:pt x="46946" y="191717"/>
                  <a:pt x="42531" y="202019"/>
                </a:cubicBezTo>
                <a:cubicBezTo>
                  <a:pt x="36287" y="216587"/>
                  <a:pt x="26831" y="229708"/>
                  <a:pt x="21266" y="244549"/>
                </a:cubicBezTo>
                <a:cubicBezTo>
                  <a:pt x="16135" y="258232"/>
                  <a:pt x="14648" y="273028"/>
                  <a:pt x="10633" y="287079"/>
                </a:cubicBezTo>
                <a:cubicBezTo>
                  <a:pt x="7554" y="297856"/>
                  <a:pt x="3544" y="308344"/>
                  <a:pt x="0" y="318977"/>
                </a:cubicBezTo>
                <a:cubicBezTo>
                  <a:pt x="3544" y="365051"/>
                  <a:pt x="-6962" y="414470"/>
                  <a:pt x="10633" y="457200"/>
                </a:cubicBezTo>
                <a:cubicBezTo>
                  <a:pt x="20364" y="480832"/>
                  <a:pt x="56357" y="481658"/>
                  <a:pt x="74428" y="499730"/>
                </a:cubicBezTo>
                <a:cubicBezTo>
                  <a:pt x="109791" y="535095"/>
                  <a:pt x="79281" y="510924"/>
                  <a:pt x="127591" y="531628"/>
                </a:cubicBezTo>
                <a:cubicBezTo>
                  <a:pt x="142159" y="537872"/>
                  <a:pt x="155405" y="547007"/>
                  <a:pt x="170121" y="552893"/>
                </a:cubicBezTo>
                <a:cubicBezTo>
                  <a:pt x="190933" y="561218"/>
                  <a:pt x="212652" y="567069"/>
                  <a:pt x="233917" y="574158"/>
                </a:cubicBezTo>
                <a:cubicBezTo>
                  <a:pt x="312890" y="600483"/>
                  <a:pt x="254588" y="584791"/>
                  <a:pt x="414670" y="584791"/>
                </a:cubicBezTo>
              </a:path>
            </a:pathLst>
          </a:custGeom>
          <a:ln w="571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6729250">
            <a:off x="4706953" y="3578120"/>
            <a:ext cx="531273" cy="772541"/>
          </a:xfrm>
          <a:custGeom>
            <a:avLst/>
            <a:gdLst>
              <a:gd name="connsiteX0" fmla="*/ 425303 w 425303"/>
              <a:gd name="connsiteY0" fmla="*/ 0 h 589431"/>
              <a:gd name="connsiteX1" fmla="*/ 244549 w 425303"/>
              <a:gd name="connsiteY1" fmla="*/ 10633 h 589431"/>
              <a:gd name="connsiteX2" fmla="*/ 148856 w 425303"/>
              <a:gd name="connsiteY2" fmla="*/ 53163 h 589431"/>
              <a:gd name="connsiteX3" fmla="*/ 106326 w 425303"/>
              <a:gd name="connsiteY3" fmla="*/ 95693 h 589431"/>
              <a:gd name="connsiteX4" fmla="*/ 85061 w 425303"/>
              <a:gd name="connsiteY4" fmla="*/ 127591 h 589431"/>
              <a:gd name="connsiteX5" fmla="*/ 53163 w 425303"/>
              <a:gd name="connsiteY5" fmla="*/ 170121 h 589431"/>
              <a:gd name="connsiteX6" fmla="*/ 42531 w 425303"/>
              <a:gd name="connsiteY6" fmla="*/ 202019 h 589431"/>
              <a:gd name="connsiteX7" fmla="*/ 21266 w 425303"/>
              <a:gd name="connsiteY7" fmla="*/ 244549 h 589431"/>
              <a:gd name="connsiteX8" fmla="*/ 10633 w 425303"/>
              <a:gd name="connsiteY8" fmla="*/ 287079 h 589431"/>
              <a:gd name="connsiteX9" fmla="*/ 0 w 425303"/>
              <a:gd name="connsiteY9" fmla="*/ 318977 h 589431"/>
              <a:gd name="connsiteX10" fmla="*/ 10633 w 425303"/>
              <a:gd name="connsiteY10" fmla="*/ 457200 h 589431"/>
              <a:gd name="connsiteX11" fmla="*/ 74428 w 425303"/>
              <a:gd name="connsiteY11" fmla="*/ 499730 h 589431"/>
              <a:gd name="connsiteX12" fmla="*/ 127591 w 425303"/>
              <a:gd name="connsiteY12" fmla="*/ 531628 h 589431"/>
              <a:gd name="connsiteX13" fmla="*/ 170121 w 425303"/>
              <a:gd name="connsiteY13" fmla="*/ 552893 h 589431"/>
              <a:gd name="connsiteX14" fmla="*/ 233917 w 425303"/>
              <a:gd name="connsiteY14" fmla="*/ 574158 h 589431"/>
              <a:gd name="connsiteX15" fmla="*/ 414670 w 425303"/>
              <a:gd name="connsiteY15" fmla="*/ 584791 h 5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5303" h="589431">
                <a:moveTo>
                  <a:pt x="425303" y="0"/>
                </a:moveTo>
                <a:cubicBezTo>
                  <a:pt x="365052" y="3544"/>
                  <a:pt x="304398" y="2827"/>
                  <a:pt x="244549" y="10633"/>
                </a:cubicBezTo>
                <a:cubicBezTo>
                  <a:pt x="213069" y="14739"/>
                  <a:pt x="174071" y="31550"/>
                  <a:pt x="148856" y="53163"/>
                </a:cubicBezTo>
                <a:cubicBezTo>
                  <a:pt x="133634" y="66211"/>
                  <a:pt x="119374" y="80471"/>
                  <a:pt x="106326" y="95693"/>
                </a:cubicBezTo>
                <a:cubicBezTo>
                  <a:pt x="98010" y="105395"/>
                  <a:pt x="92489" y="117192"/>
                  <a:pt x="85061" y="127591"/>
                </a:cubicBezTo>
                <a:cubicBezTo>
                  <a:pt x="74761" y="142011"/>
                  <a:pt x="63796" y="155944"/>
                  <a:pt x="53163" y="170121"/>
                </a:cubicBezTo>
                <a:cubicBezTo>
                  <a:pt x="49619" y="180754"/>
                  <a:pt x="46946" y="191717"/>
                  <a:pt x="42531" y="202019"/>
                </a:cubicBezTo>
                <a:cubicBezTo>
                  <a:pt x="36287" y="216587"/>
                  <a:pt x="26831" y="229708"/>
                  <a:pt x="21266" y="244549"/>
                </a:cubicBezTo>
                <a:cubicBezTo>
                  <a:pt x="16135" y="258232"/>
                  <a:pt x="14648" y="273028"/>
                  <a:pt x="10633" y="287079"/>
                </a:cubicBezTo>
                <a:cubicBezTo>
                  <a:pt x="7554" y="297856"/>
                  <a:pt x="3544" y="308344"/>
                  <a:pt x="0" y="318977"/>
                </a:cubicBezTo>
                <a:cubicBezTo>
                  <a:pt x="3544" y="365051"/>
                  <a:pt x="-6962" y="414470"/>
                  <a:pt x="10633" y="457200"/>
                </a:cubicBezTo>
                <a:cubicBezTo>
                  <a:pt x="20364" y="480832"/>
                  <a:pt x="56357" y="481658"/>
                  <a:pt x="74428" y="499730"/>
                </a:cubicBezTo>
                <a:cubicBezTo>
                  <a:pt x="109791" y="535095"/>
                  <a:pt x="79281" y="510924"/>
                  <a:pt x="127591" y="531628"/>
                </a:cubicBezTo>
                <a:cubicBezTo>
                  <a:pt x="142159" y="537872"/>
                  <a:pt x="155405" y="547007"/>
                  <a:pt x="170121" y="552893"/>
                </a:cubicBezTo>
                <a:cubicBezTo>
                  <a:pt x="190933" y="561218"/>
                  <a:pt x="212652" y="567069"/>
                  <a:pt x="233917" y="574158"/>
                </a:cubicBezTo>
                <a:cubicBezTo>
                  <a:pt x="312890" y="600483"/>
                  <a:pt x="254588" y="584791"/>
                  <a:pt x="414670" y="584791"/>
                </a:cubicBezTo>
              </a:path>
            </a:pathLst>
          </a:custGeom>
          <a:ln w="571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2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18" grpId="0"/>
      <p:bldP spid="7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14282" y="214296"/>
            <a:ext cx="6715172" cy="707886"/>
            <a:chOff x="285720" y="857238"/>
            <a:chExt cx="5786478" cy="707886"/>
          </a:xfrm>
        </p:grpSpPr>
        <p:sp>
          <p:nvSpPr>
            <p:cNvPr id="13" name="TextBox 12"/>
            <p:cNvSpPr txBox="1"/>
            <p:nvPr/>
          </p:nvSpPr>
          <p:spPr>
            <a:xfrm>
              <a:off x="285720" y="857238"/>
              <a:ext cx="5786478" cy="369332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1472" y="857238"/>
              <a:ext cx="52149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Air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selalu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tersedia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di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bumi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karena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mengalami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siklus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2" name="Picture 11" descr="daur air shutterstock_114207889 [Converted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14362"/>
            <a:ext cx="6786610" cy="39995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88024" y="3114815"/>
            <a:ext cx="1518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Evaporasi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2962" y="714362"/>
            <a:ext cx="1518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Kondensasi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3490" y="2047947"/>
            <a:ext cx="1518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Presipitasi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7999" y="3470438"/>
            <a:ext cx="1518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Infiltrasi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72264" y="714362"/>
            <a:ext cx="242889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Siklus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air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proses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perputaran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air yang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terjadi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secara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terus-menerus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dari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permukaan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bumi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atmosfer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lalu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kembali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lagi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permukaan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bumi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3982" y="2653354"/>
            <a:ext cx="1518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Transpirasi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7" grpId="0"/>
      <p:bldP spid="2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aur air shutterstock_114207889 [Converted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337" y="1912605"/>
            <a:ext cx="4050887" cy="2387337"/>
          </a:xfrm>
          <a:prstGeom prst="rect">
            <a:avLst/>
          </a:prstGeom>
        </p:spPr>
      </p:pic>
      <p:sp>
        <p:nvSpPr>
          <p:cNvPr id="17" name="Chevron 16"/>
          <p:cNvSpPr/>
          <p:nvPr/>
        </p:nvSpPr>
        <p:spPr>
          <a:xfrm>
            <a:off x="0" y="-20538"/>
            <a:ext cx="2051720" cy="504056"/>
          </a:xfrm>
          <a:prstGeom prst="chevron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Siklus</a:t>
            </a:r>
            <a:r>
              <a:rPr lang="en-US" sz="2000" b="1" dirty="0" smtClean="0">
                <a:solidFill>
                  <a:schemeClr val="bg1"/>
                </a:solidFill>
              </a:rPr>
              <a:t> Air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56176" y="3003797"/>
            <a:ext cx="504056" cy="1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60232" y="2355726"/>
            <a:ext cx="230425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Evaporasi</a:t>
            </a:r>
            <a:r>
              <a:rPr lang="en-US" b="1" dirty="0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err="1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penguapan</a:t>
            </a:r>
            <a:r>
              <a:rPr lang="en-US" b="1" dirty="0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peristiwa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menguapnya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air di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permukaan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bumi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karena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pengaruh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panas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matahari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1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5076056" y="1948032"/>
            <a:ext cx="1133941" cy="1423356"/>
            <a:chOff x="5076056" y="1948032"/>
            <a:chExt cx="1133941" cy="1423356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5076056" y="1948032"/>
              <a:ext cx="648072" cy="1423356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705941" y="1948032"/>
              <a:ext cx="504056" cy="1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228184" y="1288380"/>
            <a:ext cx="266429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 smtClean="0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Transpirasi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penguapan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terjadi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tumbuhan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sq-AL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860032" y="1468892"/>
            <a:ext cx="0" cy="719517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67744" y="268563"/>
            <a:ext cx="381642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Kondensasi</a:t>
            </a:r>
            <a:r>
              <a:rPr lang="en-US" b="1" dirty="0" smtClean="0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err="1" smtClean="0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pengembunan</a:t>
            </a:r>
            <a:r>
              <a:rPr lang="en-US" b="1" dirty="0" smtClean="0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perubahan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uap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air di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atmosfer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menjadi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titik-titik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air.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Titik-titik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air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berkumpul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membentuk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awan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 </a:t>
            </a:r>
            <a:endParaRPr lang="sq-AL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753532" y="2571750"/>
            <a:ext cx="1242404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7504" y="1563638"/>
            <a:ext cx="2664296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Presipitasi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jatuhnya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titik-titik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air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dari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atmosfer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ke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permukaan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bumi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dalam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bentuk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hujan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atau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salju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.</a:t>
            </a:r>
            <a:endParaRPr lang="sq-AL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339752" y="3651870"/>
            <a:ext cx="504056" cy="1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7544" y="3291830"/>
            <a:ext cx="190770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Infiltrasi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menyerapnya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air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hujan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ke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dalam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tanah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.</a:t>
            </a:r>
            <a:endParaRPr lang="sq-AL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31" grpId="0" animBg="1"/>
      <p:bldP spid="36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862" y="2283718"/>
            <a:ext cx="3066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Air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disimpan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oleh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tanah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dalam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bentuk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air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tanah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 Air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tanah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sangat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berguna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saat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terjadi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perubahan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lingkungan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misalnya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musim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kemarau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panjang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2072" y="771550"/>
            <a:ext cx="2445752" cy="1368562"/>
            <a:chOff x="308957" y="857238"/>
            <a:chExt cx="2160000" cy="1303877"/>
          </a:xfrm>
        </p:grpSpPr>
        <p:sp>
          <p:nvSpPr>
            <p:cNvPr id="10" name="Oval 9"/>
            <p:cNvSpPr/>
            <p:nvPr/>
          </p:nvSpPr>
          <p:spPr>
            <a:xfrm>
              <a:off x="308957" y="857238"/>
              <a:ext cx="2160000" cy="130387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1472" y="928676"/>
              <a:ext cx="16430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Siklus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air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memengaruhi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ketersediaan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air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bumi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20446" y="2067694"/>
            <a:ext cx="3863922" cy="2531292"/>
            <a:chOff x="172293" y="2714626"/>
            <a:chExt cx="3863922" cy="2531292"/>
          </a:xfrm>
        </p:grpSpPr>
        <p:sp>
          <p:nvSpPr>
            <p:cNvPr id="8" name="TextBox 7"/>
            <p:cNvSpPr txBox="1"/>
            <p:nvPr/>
          </p:nvSpPr>
          <p:spPr>
            <a:xfrm>
              <a:off x="466728" y="4661143"/>
              <a:ext cx="3569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Musim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kemarau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menyebabkan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persediaan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air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tanah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berkurang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72293" y="2714626"/>
              <a:ext cx="3851666" cy="1900609"/>
              <a:chOff x="642264" y="2761867"/>
              <a:chExt cx="3851666" cy="1900609"/>
            </a:xfrm>
          </p:grpSpPr>
          <p:pic>
            <p:nvPicPr>
              <p:cNvPr id="7" name="Picture 6" descr="kemarau SS-176256164.jpg"/>
              <p:cNvPicPr>
                <a:picLocks noChangeAspect="1"/>
              </p:cNvPicPr>
              <p:nvPr/>
            </p:nvPicPr>
            <p:blipFill>
              <a:blip r:embed="rId2" cstate="print"/>
              <a:srcRect t="28148" b="15556"/>
              <a:stretch>
                <a:fillRect/>
              </a:stretch>
            </p:blipFill>
            <p:spPr>
              <a:xfrm>
                <a:off x="966758" y="2761867"/>
                <a:ext cx="3527172" cy="190060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42264" y="3000763"/>
                <a:ext cx="338554" cy="166171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1000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000" dirty="0" smtClean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1000" i="1" dirty="0" smtClean="0">
                    <a:latin typeface="Calibri" pitchFamily="34" charset="0"/>
                    <a:cs typeface="Calibri" pitchFamily="34" charset="0"/>
                  </a:rPr>
                  <a:t>shutterstock.com</a:t>
                </a:r>
                <a:endParaRPr lang="en-US" sz="1000" i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3926844" y="987574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Musim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kemarau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menyebabkan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kekeringan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sumber-sumber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air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karena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tingkat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evaporasi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tinggi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15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19" name="Picture 18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2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3.8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Y:\TRANSIT JOB GAMBAR\Tematik 4E\Subtema 1\2.5 anak berpiki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/>
        </p:blipFill>
        <p:spPr bwMode="auto">
          <a:xfrm>
            <a:off x="2221" y="2575221"/>
            <a:ext cx="2481547" cy="237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8511" y="627534"/>
            <a:ext cx="2631281" cy="1779775"/>
            <a:chOff x="68511" y="627534"/>
            <a:chExt cx="2631281" cy="177977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68511" y="627534"/>
              <a:ext cx="2631281" cy="1779775"/>
            </a:xfrm>
            <a:prstGeom prst="wedgeRoundRectCallout">
              <a:avLst>
                <a:gd name="adj1" fmla="val -15645"/>
                <a:gd name="adj2" fmla="val 80167"/>
                <a:gd name="adj3" fmla="val 16667"/>
              </a:avLst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9511" y="939373"/>
              <a:ext cx="24482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</a:rPr>
                <a:t>Siklus</a:t>
              </a:r>
              <a:r>
                <a:rPr lang="en-US" b="1" dirty="0" smtClean="0">
                  <a:solidFill>
                    <a:schemeClr val="bg1"/>
                  </a:solidFill>
                </a:rPr>
                <a:t> air </a:t>
              </a:r>
              <a:r>
                <a:rPr lang="en-US" b="1" dirty="0" err="1" smtClean="0">
                  <a:solidFill>
                    <a:schemeClr val="bg1"/>
                  </a:solidFill>
                </a:rPr>
                <a:t>dapat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dipengaruhi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oleh</a:t>
              </a:r>
              <a:r>
                <a:rPr lang="en-US" b="1" dirty="0" smtClean="0">
                  <a:solidFill>
                    <a:schemeClr val="bg1"/>
                  </a:solidFill>
                </a:rPr>
                <a:t>: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b="1" dirty="0" err="1" smtClean="0">
                  <a:solidFill>
                    <a:schemeClr val="bg1"/>
                  </a:solidFill>
                </a:rPr>
                <a:t>Faktor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alam</a:t>
              </a:r>
              <a:endParaRPr lang="en-US" b="1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en-US" b="1" dirty="0" err="1" smtClean="0">
                  <a:solidFill>
                    <a:schemeClr val="bg1"/>
                  </a:solidFill>
                </a:rPr>
                <a:t>Kegiatan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manusia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63888" y="12347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</a:rPr>
              <a:t>Beberapa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faktor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alam</a:t>
            </a:r>
            <a:r>
              <a:rPr lang="en-US" b="1" dirty="0" smtClean="0">
                <a:solidFill>
                  <a:srgbClr val="00B0F0"/>
                </a:solidFill>
              </a:rPr>
              <a:t> yang </a:t>
            </a:r>
            <a:r>
              <a:rPr lang="en-US" b="1" dirty="0" err="1" smtClean="0">
                <a:solidFill>
                  <a:srgbClr val="00B0F0"/>
                </a:solidFill>
              </a:rPr>
              <a:t>memengaruhi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siklus</a:t>
            </a:r>
            <a:r>
              <a:rPr lang="en-US" b="1" dirty="0" smtClean="0">
                <a:solidFill>
                  <a:srgbClr val="00B0F0"/>
                </a:solidFill>
              </a:rPr>
              <a:t> air di </a:t>
            </a:r>
            <a:r>
              <a:rPr lang="en-US" b="1" dirty="0" err="1" smtClean="0">
                <a:solidFill>
                  <a:srgbClr val="00B0F0"/>
                </a:solidFill>
              </a:rPr>
              <a:t>suatu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wilayah</a:t>
            </a:r>
            <a:r>
              <a:rPr lang="en-US" b="1" dirty="0" smtClean="0">
                <a:solidFill>
                  <a:srgbClr val="00B0F0"/>
                </a:solidFill>
              </a:rPr>
              <a:t>:</a:t>
            </a:r>
            <a:endParaRPr lang="en-US" b="1" dirty="0">
              <a:solidFill>
                <a:srgbClr val="00B0F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07904" y="928985"/>
            <a:ext cx="2304256" cy="1909311"/>
            <a:chOff x="3707904" y="928985"/>
            <a:chExt cx="2304256" cy="1909311"/>
          </a:xfrm>
        </p:grpSpPr>
        <p:pic>
          <p:nvPicPr>
            <p:cNvPr id="6145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21167" y="928985"/>
              <a:ext cx="2277409" cy="14601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3707904" y="249974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Curah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hujan</a:t>
              </a:r>
              <a:endParaRPr lang="en-US" sz="16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72200" y="915567"/>
            <a:ext cx="2520279" cy="1944215"/>
            <a:chOff x="6372200" y="915567"/>
            <a:chExt cx="2520279" cy="1944215"/>
          </a:xfrm>
        </p:grpSpPr>
        <p:sp>
          <p:nvSpPr>
            <p:cNvPr id="8" name="Rectangle 7"/>
            <p:cNvSpPr/>
            <p:nvPr/>
          </p:nvSpPr>
          <p:spPr>
            <a:xfrm rot="16200000">
              <a:off x="7983551" y="1578274"/>
              <a:ext cx="157163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dirty="0"/>
            </a:p>
          </p:txBody>
        </p:sp>
        <p:pic>
          <p:nvPicPr>
            <p:cNvPr id="23555" name="Picture 3" descr="C:\Users\TYH\Downloads\rainforest-384944__340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72200" y="922779"/>
              <a:ext cx="2257433" cy="15049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6372200" y="2521228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Keadaan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vegetasi</a:t>
              </a:r>
              <a:endParaRPr lang="en-US" sz="16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71800" y="2892816"/>
            <a:ext cx="2736304" cy="1843304"/>
            <a:chOff x="2771800" y="2892816"/>
            <a:chExt cx="2736304" cy="184330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82"/>
            <a:stretch/>
          </p:blipFill>
          <p:spPr bwMode="auto">
            <a:xfrm>
              <a:off x="3059832" y="2892816"/>
              <a:ext cx="2277409" cy="14719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2771800" y="4397566"/>
              <a:ext cx="27363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Kemiringan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wilayah</a:t>
              </a:r>
              <a:endParaRPr lang="en-US" sz="16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90101" y="2912614"/>
            <a:ext cx="2736304" cy="1857678"/>
            <a:chOff x="5390101" y="2912614"/>
            <a:chExt cx="2736304" cy="1857678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58861" y="2912614"/>
              <a:ext cx="2207943" cy="14719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Box 18"/>
            <p:cNvSpPr txBox="1"/>
            <p:nvPr/>
          </p:nvSpPr>
          <p:spPr>
            <a:xfrm>
              <a:off x="5390101" y="4431738"/>
              <a:ext cx="27363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Material </a:t>
              </a:r>
              <a:r>
                <a:rPr lang="en-US" sz="1600" b="1" dirty="0" err="1" smtClean="0"/>
                <a:t>batuan</a:t>
              </a:r>
              <a:endParaRPr lang="en-US" sz="16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4282" y="195486"/>
            <a:ext cx="2685713" cy="1657143"/>
            <a:chOff x="214282" y="871526"/>
            <a:chExt cx="2428892" cy="1543061"/>
          </a:xfrm>
        </p:grpSpPr>
        <p:sp>
          <p:nvSpPr>
            <p:cNvPr id="18" name="Oval 17"/>
            <p:cNvSpPr/>
            <p:nvPr/>
          </p:nvSpPr>
          <p:spPr>
            <a:xfrm>
              <a:off x="214282" y="871526"/>
              <a:ext cx="2428892" cy="154306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2422" y="1085668"/>
              <a:ext cx="1905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Kegiatan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juga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dapat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memengaruhi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siklus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air.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43808" y="419230"/>
            <a:ext cx="3096344" cy="2440552"/>
            <a:chOff x="2843808" y="419230"/>
            <a:chExt cx="3096344" cy="2440552"/>
          </a:xfrm>
        </p:grpSpPr>
        <p:grpSp>
          <p:nvGrpSpPr>
            <p:cNvPr id="27" name="Group 26"/>
            <p:cNvGrpSpPr/>
            <p:nvPr/>
          </p:nvGrpSpPr>
          <p:grpSpPr>
            <a:xfrm>
              <a:off x="2843808" y="419230"/>
              <a:ext cx="3096344" cy="2440552"/>
              <a:chOff x="5618772" y="422379"/>
              <a:chExt cx="3096344" cy="244055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618772" y="422379"/>
                <a:ext cx="2930842" cy="1792480"/>
                <a:chOff x="5947374" y="965319"/>
                <a:chExt cx="2930842" cy="1792480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7776" y="965319"/>
                  <a:ext cx="2580440" cy="1720472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5947374" y="1386199"/>
                  <a:ext cx="338554" cy="137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sz="1000" dirty="0" err="1" smtClean="0">
                      <a:latin typeface="Calibri" pitchFamily="34" charset="0"/>
                      <a:cs typeface="Calibri" pitchFamily="34" charset="0"/>
                    </a:rPr>
                    <a:t>Sumber</a:t>
                  </a:r>
                  <a:r>
                    <a:rPr lang="en-US" sz="1000" dirty="0" smtClean="0">
                      <a:latin typeface="Calibri" pitchFamily="34" charset="0"/>
                      <a:cs typeface="Calibri" pitchFamily="34" charset="0"/>
                    </a:rPr>
                    <a:t>: </a:t>
                  </a:r>
                  <a:r>
                    <a:rPr lang="en-US" sz="1000" i="1" dirty="0" smtClean="0">
                      <a:latin typeface="Calibri" pitchFamily="34" charset="0"/>
                      <a:cs typeface="Calibri" pitchFamily="34" charset="0"/>
                    </a:rPr>
                    <a:t>pixabay.com</a:t>
                  </a:r>
                  <a:endParaRPr lang="en-US" sz="1000" i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6220097" y="2278156"/>
                <a:ext cx="2495019" cy="58477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Reboisasi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dapat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meningkatkan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transpirasi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2309453"/>
              <a:ext cx="478321" cy="47832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817622" y="486008"/>
            <a:ext cx="3158992" cy="2628707"/>
            <a:chOff x="5817622" y="486008"/>
            <a:chExt cx="3158992" cy="2628707"/>
          </a:xfrm>
        </p:grpSpPr>
        <p:grpSp>
          <p:nvGrpSpPr>
            <p:cNvPr id="31" name="Group 30"/>
            <p:cNvGrpSpPr/>
            <p:nvPr/>
          </p:nvGrpSpPr>
          <p:grpSpPr>
            <a:xfrm>
              <a:off x="5817622" y="486008"/>
              <a:ext cx="3158992" cy="2628707"/>
              <a:chOff x="5817622" y="914636"/>
              <a:chExt cx="3158992" cy="2628707"/>
            </a:xfrm>
          </p:grpSpPr>
          <p:pic>
            <p:nvPicPr>
              <p:cNvPr id="25602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58"/>
              <a:stretch/>
            </p:blipFill>
            <p:spPr bwMode="auto">
              <a:xfrm>
                <a:off x="6156176" y="914636"/>
                <a:ext cx="2767188" cy="165369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6516216" y="2712346"/>
                <a:ext cx="2460398" cy="83099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Pembuatan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daerah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resapan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air di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kota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dapat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meningkatkan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transpirasi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817622" y="1239080"/>
                <a:ext cx="338554" cy="1381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1000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000" dirty="0" smtClean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1000" i="1" dirty="0" smtClean="0">
                    <a:latin typeface="Calibri" pitchFamily="34" charset="0"/>
                    <a:cs typeface="Calibri" pitchFamily="34" charset="0"/>
                  </a:rPr>
                  <a:t>pixabay.com</a:t>
                </a:r>
                <a:endParaRPr lang="en-US" sz="1000" i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895" y="2355726"/>
              <a:ext cx="478321" cy="47832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7504" y="2022661"/>
            <a:ext cx="2808312" cy="2565313"/>
            <a:chOff x="107504" y="2139702"/>
            <a:chExt cx="2808312" cy="2565313"/>
          </a:xfrm>
        </p:grpSpPr>
        <p:grpSp>
          <p:nvGrpSpPr>
            <p:cNvPr id="24" name="Group 23"/>
            <p:cNvGrpSpPr/>
            <p:nvPr/>
          </p:nvGrpSpPr>
          <p:grpSpPr>
            <a:xfrm>
              <a:off x="304523" y="2139702"/>
              <a:ext cx="2611293" cy="2565313"/>
              <a:chOff x="2652848" y="1144203"/>
              <a:chExt cx="2611293" cy="256531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652848" y="1144203"/>
                <a:ext cx="2517799" cy="1729015"/>
                <a:chOff x="2990998" y="1401391"/>
                <a:chExt cx="2517799" cy="1729015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90998" y="1401391"/>
                  <a:ext cx="2209342" cy="1657007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5170243" y="1758806"/>
                  <a:ext cx="338554" cy="137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sz="1000" dirty="0" err="1" smtClean="0">
                      <a:latin typeface="Calibri" pitchFamily="34" charset="0"/>
                      <a:cs typeface="Calibri" pitchFamily="34" charset="0"/>
                    </a:rPr>
                    <a:t>Sumber</a:t>
                  </a:r>
                  <a:r>
                    <a:rPr lang="en-US" sz="1000" dirty="0" smtClean="0">
                      <a:latin typeface="Calibri" pitchFamily="34" charset="0"/>
                      <a:cs typeface="Calibri" pitchFamily="34" charset="0"/>
                    </a:rPr>
                    <a:t>: </a:t>
                  </a:r>
                  <a:r>
                    <a:rPr lang="en-US" sz="1000" i="1" dirty="0" smtClean="0">
                      <a:latin typeface="Calibri" pitchFamily="34" charset="0"/>
                      <a:cs typeface="Calibri" pitchFamily="34" charset="0"/>
                    </a:rPr>
                    <a:t>pxhere.com</a:t>
                  </a:r>
                  <a:endParaRPr lang="en-US" sz="1000" i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2946812" y="2878519"/>
                <a:ext cx="2317329" cy="83099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Membuang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sampah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di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badan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air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mengurangi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evaporasi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965637"/>
              <a:ext cx="478321" cy="478321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131840" y="2931790"/>
            <a:ext cx="4824536" cy="1728192"/>
            <a:chOff x="3131840" y="2931790"/>
            <a:chExt cx="4824536" cy="1728192"/>
          </a:xfrm>
        </p:grpSpPr>
        <p:grpSp>
          <p:nvGrpSpPr>
            <p:cNvPr id="26" name="Group 25"/>
            <p:cNvGrpSpPr/>
            <p:nvPr/>
          </p:nvGrpSpPr>
          <p:grpSpPr>
            <a:xfrm>
              <a:off x="3131840" y="2931790"/>
              <a:ext cx="4824536" cy="1728192"/>
              <a:chOff x="3346154" y="2532511"/>
              <a:chExt cx="4824536" cy="172819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346154" y="2532511"/>
                <a:ext cx="2880320" cy="1728192"/>
                <a:chOff x="4417724" y="2675387"/>
                <a:chExt cx="2880320" cy="1728192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0656" y="2675387"/>
                  <a:ext cx="2557388" cy="1704925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4417724" y="3031979"/>
                  <a:ext cx="338554" cy="137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sz="1000" dirty="0" err="1" smtClean="0">
                      <a:latin typeface="Calibri" pitchFamily="34" charset="0"/>
                      <a:cs typeface="Calibri" pitchFamily="34" charset="0"/>
                    </a:rPr>
                    <a:t>Sumber</a:t>
                  </a:r>
                  <a:r>
                    <a:rPr lang="en-US" sz="1000" dirty="0" smtClean="0">
                      <a:latin typeface="Calibri" pitchFamily="34" charset="0"/>
                      <a:cs typeface="Calibri" pitchFamily="34" charset="0"/>
                    </a:rPr>
                    <a:t>: </a:t>
                  </a:r>
                  <a:r>
                    <a:rPr lang="en-US" sz="1000" i="1" dirty="0" smtClean="0">
                      <a:latin typeface="Calibri" pitchFamily="34" charset="0"/>
                      <a:cs typeface="Calibri" pitchFamily="34" charset="0"/>
                    </a:rPr>
                    <a:t>pxhere.com</a:t>
                  </a:r>
                  <a:endParaRPr lang="en-US" sz="1000" i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6298482" y="3357698"/>
                <a:ext cx="1872208" cy="83099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Penebangan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hutan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dapat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mengurangi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transpirasi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843" y="3291830"/>
              <a:ext cx="478321" cy="4783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857238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Air yang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diperlukan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makhluk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hidup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air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bersih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4348" y="1850970"/>
            <a:ext cx="2124504" cy="2737004"/>
            <a:chOff x="285720" y="1973108"/>
            <a:chExt cx="2124504" cy="2737004"/>
          </a:xfrm>
        </p:grpSpPr>
        <p:pic>
          <p:nvPicPr>
            <p:cNvPr id="7" name="Picture 6" descr="1.42 Menuang air shutterstock_22827179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20" y="1973108"/>
              <a:ext cx="1785950" cy="26839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2071670" y="2928940"/>
              <a:ext cx="338554" cy="1781172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shutterstock.com</a:t>
              </a:r>
              <a:endParaRPr lang="en-US" sz="1000" i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00430" y="1418434"/>
            <a:ext cx="4572000" cy="29392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73050" indent="-273050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355600" algn="l"/>
              </a:tabLs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berasa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355600" algn="l"/>
              </a:tabLs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berbau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355600" algn="l"/>
              </a:tabLs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keruh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355600" algn="l"/>
              </a:tabLs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terdapat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endapan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355600" algn="l"/>
              </a:tabLs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mengandung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kuman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penyakit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355600" algn="l"/>
              </a:tabLs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 Tingkat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keasaman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normal</a:t>
            </a:r>
          </a:p>
          <a:p>
            <a:pPr marL="273050" indent="-273050"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355600" algn="l"/>
              </a:tabLs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mengandung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kimia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beracun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500430" y="962422"/>
            <a:ext cx="2786082" cy="4572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Syarat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Air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Bersih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13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17" name="Picture 16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3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4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3.8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uild="p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286380" y="2571750"/>
            <a:ext cx="2786082" cy="2094856"/>
            <a:chOff x="4786314" y="2857502"/>
            <a:chExt cx="2786082" cy="2094856"/>
          </a:xfrm>
        </p:grpSpPr>
        <p:grpSp>
          <p:nvGrpSpPr>
            <p:cNvPr id="20" name="Group 19"/>
            <p:cNvGrpSpPr/>
            <p:nvPr/>
          </p:nvGrpSpPr>
          <p:grpSpPr>
            <a:xfrm>
              <a:off x="4786314" y="2857502"/>
              <a:ext cx="2571769" cy="1585914"/>
              <a:chOff x="4868107" y="2681276"/>
              <a:chExt cx="3056110" cy="1585914"/>
            </a:xfrm>
          </p:grpSpPr>
          <p:pic>
            <p:nvPicPr>
              <p:cNvPr id="11" name="Picture 10" descr="pestisida 765968-pxhere.com.jpg"/>
              <p:cNvPicPr>
                <a:picLocks noChangeAspect="1"/>
              </p:cNvPicPr>
              <p:nvPr/>
            </p:nvPicPr>
            <p:blipFill>
              <a:blip r:embed="rId2" cstate="print"/>
              <a:srcRect t="11389" r="-287"/>
              <a:stretch>
                <a:fillRect/>
              </a:stretch>
            </p:blipFill>
            <p:spPr>
              <a:xfrm>
                <a:off x="5264271" y="2681276"/>
                <a:ext cx="2659946" cy="155628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868107" y="2895590"/>
                <a:ext cx="402314" cy="137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1000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000" dirty="0" smtClean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1000" i="1" dirty="0" smtClean="0">
                    <a:latin typeface="Calibri" pitchFamily="34" charset="0"/>
                    <a:cs typeface="Calibri" pitchFamily="34" charset="0"/>
                  </a:rPr>
                  <a:t>pxhere.com</a:t>
                </a:r>
                <a:endParaRPr lang="en-US" sz="1000" i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908396" y="4429138"/>
              <a:ext cx="2664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latin typeface="Calibri" pitchFamily="34" charset="0"/>
                  <a:cs typeface="Calibri" pitchFamily="34" charset="0"/>
                </a:rPr>
                <a:t>Penggunaan</a:t>
              </a:r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400" b="1" dirty="0" err="1" smtClean="0">
                  <a:latin typeface="Calibri" pitchFamily="34" charset="0"/>
                  <a:cs typeface="Calibri" pitchFamily="34" charset="0"/>
                </a:rPr>
                <a:t>pestisida</a:t>
              </a:r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400" b="1" dirty="0" err="1" smtClean="0">
                  <a:latin typeface="Calibri" pitchFamily="34" charset="0"/>
                  <a:cs typeface="Calibri" pitchFamily="34" charset="0"/>
                </a:rPr>
                <a:t>berlebihan</a:t>
              </a:r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14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81318" y="292593"/>
            <a:ext cx="2533686" cy="2082297"/>
            <a:chOff x="2984430" y="461484"/>
            <a:chExt cx="2533686" cy="2082297"/>
          </a:xfrm>
        </p:grpSpPr>
        <p:grpSp>
          <p:nvGrpSpPr>
            <p:cNvPr id="24" name="Group 23"/>
            <p:cNvGrpSpPr/>
            <p:nvPr/>
          </p:nvGrpSpPr>
          <p:grpSpPr>
            <a:xfrm>
              <a:off x="3286116" y="461484"/>
              <a:ext cx="2232000" cy="2082297"/>
              <a:chOff x="2928926" y="818674"/>
              <a:chExt cx="2232000" cy="2082297"/>
            </a:xfrm>
          </p:grpSpPr>
          <p:pic>
            <p:nvPicPr>
              <p:cNvPr id="8" name="Picture 7" descr="8.29 pengolahan limbah 2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928926" y="818674"/>
                <a:ext cx="2232000" cy="148706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965794" y="2377751"/>
                <a:ext cx="215297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Pembuangan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limbah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tanpa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penyaringan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4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984430" y="580401"/>
              <a:ext cx="338554" cy="1371600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r="38646"/>
          <a:stretch/>
        </p:blipFill>
        <p:spPr>
          <a:xfrm>
            <a:off x="0" y="2374890"/>
            <a:ext cx="2431140" cy="2645132"/>
          </a:xfrm>
          <a:prstGeom prst="rect">
            <a:avLst/>
          </a:prstGeom>
        </p:spPr>
      </p:pic>
      <p:pic>
        <p:nvPicPr>
          <p:cNvPr id="28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68144" y="326244"/>
            <a:ext cx="2520280" cy="2048646"/>
            <a:chOff x="5868144" y="326244"/>
            <a:chExt cx="2520280" cy="2048646"/>
          </a:xfrm>
        </p:grpSpPr>
        <p:grpSp>
          <p:nvGrpSpPr>
            <p:cNvPr id="23" name="Group 22"/>
            <p:cNvGrpSpPr/>
            <p:nvPr/>
          </p:nvGrpSpPr>
          <p:grpSpPr>
            <a:xfrm>
              <a:off x="5990858" y="326244"/>
              <a:ext cx="2397566" cy="2048646"/>
              <a:chOff x="5319336" y="850736"/>
              <a:chExt cx="2397566" cy="204864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0694" y="850736"/>
                <a:ext cx="2200300" cy="143936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319336" y="2376162"/>
                <a:ext cx="23975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Pembuangan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sampah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rumah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tangga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ke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400" b="1" dirty="0" err="1" smtClean="0">
                    <a:latin typeface="Calibri" pitchFamily="34" charset="0"/>
                    <a:cs typeface="Calibri" pitchFamily="34" charset="0"/>
                  </a:rPr>
                  <a:t>badan</a:t>
                </a:r>
                <a:r>
                  <a:rPr lang="en-US" sz="1400" b="1" dirty="0" smtClean="0">
                    <a:latin typeface="Calibri" pitchFamily="34" charset="0"/>
                    <a:cs typeface="Calibri" pitchFamily="34" charset="0"/>
                  </a:rPr>
                  <a:t> air.</a:t>
                </a:r>
                <a:endParaRPr lang="en-US" sz="14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868144" y="411510"/>
              <a:ext cx="338554" cy="1371600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89974" y="2643758"/>
            <a:ext cx="2589190" cy="2088232"/>
            <a:chOff x="1785918" y="3000378"/>
            <a:chExt cx="2589190" cy="2088232"/>
          </a:xfrm>
        </p:grpSpPr>
        <p:grpSp>
          <p:nvGrpSpPr>
            <p:cNvPr id="19" name="Group 18"/>
            <p:cNvGrpSpPr/>
            <p:nvPr/>
          </p:nvGrpSpPr>
          <p:grpSpPr>
            <a:xfrm>
              <a:off x="1785918" y="3000378"/>
              <a:ext cx="2589190" cy="1488000"/>
              <a:chOff x="1833562" y="2871788"/>
              <a:chExt cx="2589190" cy="1488000"/>
            </a:xfrm>
          </p:grpSpPr>
          <p:pic>
            <p:nvPicPr>
              <p:cNvPr id="10" name="Picture 9" descr="sisa detergen -667317-pxhere.com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190752" y="2871788"/>
                <a:ext cx="2232000" cy="14880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833562" y="2943796"/>
                <a:ext cx="338554" cy="137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1000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000" dirty="0" smtClean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1000" i="1" dirty="0" smtClean="0">
                    <a:latin typeface="Calibri" pitchFamily="34" charset="0"/>
                    <a:cs typeface="Calibri" pitchFamily="34" charset="0"/>
                  </a:rPr>
                  <a:t>pxhere.com</a:t>
                </a:r>
                <a:endParaRPr lang="en-US" sz="1000" i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051720" y="4565390"/>
              <a:ext cx="232338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latin typeface="Calibri" pitchFamily="34" charset="0"/>
                  <a:cs typeface="Calibri" pitchFamily="34" charset="0"/>
                </a:rPr>
                <a:t>Penggunaan</a:t>
              </a:r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400" b="1" dirty="0" err="1" smtClean="0">
                  <a:latin typeface="Calibri" pitchFamily="34" charset="0"/>
                  <a:cs typeface="Calibri" pitchFamily="34" charset="0"/>
                </a:rPr>
                <a:t>detergen</a:t>
              </a:r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400" b="1" dirty="0" err="1" smtClean="0">
                  <a:latin typeface="Calibri" pitchFamily="34" charset="0"/>
                  <a:cs typeface="Calibri" pitchFamily="34" charset="0"/>
                </a:rPr>
                <a:t>berlebihan</a:t>
              </a:r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14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9512" y="483518"/>
            <a:ext cx="2714644" cy="1785950"/>
            <a:chOff x="357158" y="785138"/>
            <a:chExt cx="2563830" cy="2072770"/>
          </a:xfrm>
        </p:grpSpPr>
        <p:sp>
          <p:nvSpPr>
            <p:cNvPr id="6" name="Oval Callout 5"/>
            <p:cNvSpPr/>
            <p:nvPr/>
          </p:nvSpPr>
          <p:spPr>
            <a:xfrm>
              <a:off x="357158" y="785138"/>
              <a:ext cx="2563830" cy="2072770"/>
            </a:xfrm>
            <a:prstGeom prst="wedgeEllipseCallout">
              <a:avLst>
                <a:gd name="adj1" fmla="val -18383"/>
                <a:gd name="adj2" fmla="val 6299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921" y="1147058"/>
              <a:ext cx="2144663" cy="139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Beberapa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kegiatan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dapat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menyebabkan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pencemaran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air.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347614"/>
            <a:ext cx="51845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boros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air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saat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mandi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mencuci</a:t>
            </a:r>
            <a:endParaRPr lang="en-US" sz="2200" b="1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Menggunakan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air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bekas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cucian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beras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atau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sayur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untuk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menyiram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tanaman</a:t>
            </a:r>
            <a:endParaRPr lang="en-US" sz="2200" b="1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Menggunakan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detergen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pupuk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kimia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pestisida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seperlunya</a:t>
            </a:r>
            <a:endParaRPr lang="en-US" sz="2200" b="1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membuang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sampah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sembarangan</a:t>
            </a:r>
            <a:endParaRPr lang="en-US" sz="2200" b="1" dirty="0" smtClean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Membuat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lubang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biopori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C:\Users\user\Documents\ENDAH\TEMATIK TERPADU 4A\Subtema 2\gambar\guru.tif"/>
          <p:cNvPicPr>
            <a:picLocks noChangeAspect="1" noChangeArrowheads="1"/>
          </p:cNvPicPr>
          <p:nvPr/>
        </p:nvPicPr>
        <p:blipFill rotWithShape="1">
          <a:blip r:embed="rId2"/>
          <a:srcRect t="7767" b="26707"/>
          <a:stretch/>
        </p:blipFill>
        <p:spPr bwMode="auto">
          <a:xfrm>
            <a:off x="5940152" y="915566"/>
            <a:ext cx="2600446" cy="38153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hevron 1"/>
          <p:cNvSpPr/>
          <p:nvPr/>
        </p:nvSpPr>
        <p:spPr>
          <a:xfrm>
            <a:off x="395536" y="483518"/>
            <a:ext cx="5832648" cy="658902"/>
          </a:xfrm>
          <a:prstGeom prst="chevr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latin typeface="Calibri" pitchFamily="34" charset="0"/>
                <a:cs typeface="Calibri" pitchFamily="34" charset="0"/>
              </a:rPr>
              <a:t>Cara </a:t>
            </a:r>
            <a:r>
              <a:rPr lang="en-US" sz="2300" b="1" dirty="0" err="1">
                <a:latin typeface="Calibri" pitchFamily="34" charset="0"/>
                <a:cs typeface="Calibri" pitchFamily="34" charset="0"/>
              </a:rPr>
              <a:t>memelihara</a:t>
            </a:r>
            <a:r>
              <a:rPr lang="en-US" sz="23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300" b="1" dirty="0" err="1">
                <a:latin typeface="Calibri" pitchFamily="34" charset="0"/>
                <a:cs typeface="Calibri" pitchFamily="34" charset="0"/>
              </a:rPr>
              <a:t>ketersediaan</a:t>
            </a:r>
            <a:r>
              <a:rPr lang="en-US" sz="2300" b="1" dirty="0">
                <a:latin typeface="Calibri" pitchFamily="34" charset="0"/>
                <a:cs typeface="Calibri" pitchFamily="34" charset="0"/>
              </a:rPr>
              <a:t> air </a:t>
            </a:r>
            <a:r>
              <a:rPr lang="en-US" sz="2300" b="1" dirty="0" err="1">
                <a:latin typeface="Calibri" pitchFamily="34" charset="0"/>
                <a:cs typeface="Calibri" pitchFamily="34" charset="0"/>
              </a:rPr>
              <a:t>bersih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94720" y="285734"/>
            <a:ext cx="5257800" cy="4328802"/>
            <a:chOff x="3866840" y="133350"/>
            <a:chExt cx="5257800" cy="4328802"/>
          </a:xfrm>
        </p:grpSpPr>
        <p:sp>
          <p:nvSpPr>
            <p:cNvPr id="3" name="Oval 2"/>
            <p:cNvSpPr/>
            <p:nvPr/>
          </p:nvSpPr>
          <p:spPr>
            <a:xfrm>
              <a:off x="4191000" y="133350"/>
              <a:ext cx="4328802" cy="4328802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81220" y="2215536"/>
              <a:ext cx="36576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008000"/>
                  </a:solidFill>
                  <a:cs typeface="Calibri" pitchFamily="34" charset="0"/>
                </a:rPr>
                <a:t>Lingkungan</a:t>
              </a:r>
              <a:r>
                <a:rPr lang="en-US" sz="4000" b="1" dirty="0" smtClean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008000"/>
                  </a:solidFill>
                  <a:cs typeface="Calibri" pitchFamily="34" charset="0"/>
                </a:rPr>
                <a:t>Sahabat</a:t>
              </a:r>
              <a:r>
                <a:rPr lang="en-US" sz="4000" b="1" dirty="0" smtClean="0">
                  <a:solidFill>
                    <a:srgbClr val="008000"/>
                  </a:solidFill>
                  <a:cs typeface="Calibri" pitchFamily="34" charset="0"/>
                </a:rPr>
                <a:t> Kita</a:t>
              </a:r>
              <a:endParaRPr lang="en-US" sz="4000" b="1" dirty="0">
                <a:solidFill>
                  <a:srgbClr val="008000"/>
                </a:solidFill>
                <a:cs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66840" y="1495456"/>
              <a:ext cx="5257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err="1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Tema</a:t>
              </a:r>
              <a:r>
                <a:rPr lang="en-US" sz="400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8</a:t>
              </a:r>
            </a:p>
          </p:txBody>
        </p:sp>
      </p:grp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004" r="6461"/>
          <a:stretch/>
        </p:blipFill>
        <p:spPr>
          <a:xfrm>
            <a:off x="387480" y="483518"/>
            <a:ext cx="3928810" cy="38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4" y="0"/>
            <a:ext cx="9154264" cy="514927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36512" y="0"/>
            <a:ext cx="9180544" cy="666750"/>
            <a:chOff x="-36512" y="0"/>
            <a:chExt cx="9180544" cy="666750"/>
          </a:xfrm>
        </p:grpSpPr>
        <p:grpSp>
          <p:nvGrpSpPr>
            <p:cNvPr id="34" name="Group 8"/>
            <p:cNvGrpSpPr/>
            <p:nvPr/>
          </p:nvGrpSpPr>
          <p:grpSpPr>
            <a:xfrm>
              <a:off x="-36512" y="0"/>
              <a:ext cx="7680346" cy="666750"/>
              <a:chOff x="-41539" y="0"/>
              <a:chExt cx="8737797" cy="666750"/>
            </a:xfrm>
          </p:grpSpPr>
          <p:pic>
            <p:nvPicPr>
              <p:cNvPr id="38" name="Picture 37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1539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1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5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3.8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7874" y="996469"/>
            <a:ext cx="5743778" cy="783193"/>
          </a:xfrm>
          <a:prstGeom prst="round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Makhluk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hidup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memerlukan</a:t>
            </a:r>
            <a:r>
              <a:rPr lang="en-US" sz="2000" b="1" dirty="0" smtClean="0"/>
              <a:t> air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kelangsungan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hidupnya</a:t>
            </a:r>
            <a:r>
              <a:rPr lang="en-US" sz="2000" b="1" dirty="0" smtClean="0"/>
              <a:t>. </a:t>
            </a:r>
            <a:endParaRPr lang="en-US" sz="2000" b="1" dirty="0"/>
          </a:p>
        </p:txBody>
      </p:sp>
      <p:pic>
        <p:nvPicPr>
          <p:cNvPr id="2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55391" y="3494410"/>
            <a:ext cx="4267351" cy="1021556"/>
          </a:xfrm>
          <a:prstGeom prst="round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Perhatikan</a:t>
            </a:r>
            <a:r>
              <a:rPr lang="en-US" b="1" dirty="0" smtClean="0"/>
              <a:t> </a:t>
            </a:r>
            <a:r>
              <a:rPr lang="en-US" b="1" dirty="0" err="1" smtClean="0"/>
              <a:t>gambar</a:t>
            </a:r>
            <a:r>
              <a:rPr lang="en-US" b="1" dirty="0" smtClean="0"/>
              <a:t> </a:t>
            </a:r>
            <a:r>
              <a:rPr lang="en-US" b="1" dirty="0" err="1" smtClean="0"/>
              <a:t>berikut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Apa</a:t>
            </a:r>
            <a:r>
              <a:rPr lang="en-US" b="1" dirty="0" smtClean="0"/>
              <a:t> </a:t>
            </a:r>
            <a:r>
              <a:rPr lang="en-US" b="1" dirty="0" err="1" smtClean="0"/>
              <a:t>manfaat</a:t>
            </a:r>
            <a:r>
              <a:rPr lang="en-US" b="1" dirty="0" smtClean="0"/>
              <a:t> air </a:t>
            </a: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 smtClean="0"/>
              <a:t>makhluk</a:t>
            </a:r>
            <a:r>
              <a:rPr lang="en-US" b="1" dirty="0" smtClean="0"/>
              <a:t> </a:t>
            </a:r>
            <a:r>
              <a:rPr lang="en-US" b="1" dirty="0" err="1" smtClean="0"/>
              <a:t>hidup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gambar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24328" y="3363838"/>
            <a:ext cx="14802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</a:rPr>
              <a:t>Sumber</a:t>
            </a:r>
            <a:r>
              <a:rPr lang="en-US" sz="900" dirty="0" smtClean="0">
                <a:solidFill>
                  <a:schemeClr val="bg1"/>
                </a:solidFill>
              </a:rPr>
              <a:t>: </a:t>
            </a:r>
            <a:r>
              <a:rPr lang="en-US" sz="900" i="1" dirty="0" smtClean="0">
                <a:solidFill>
                  <a:schemeClr val="bg1"/>
                </a:solidFill>
              </a:rPr>
              <a:t>pixabay.com</a:t>
            </a:r>
            <a:endParaRPr lang="en-US" sz="9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9512" y="186194"/>
            <a:ext cx="4032448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/>
              <a:t>Manfaat</a:t>
            </a:r>
            <a:r>
              <a:rPr lang="en-US" sz="2200" b="1" dirty="0" smtClean="0"/>
              <a:t> Air </a:t>
            </a:r>
            <a:r>
              <a:rPr lang="en-US" sz="2200" b="1" dirty="0" err="1" smtClean="0"/>
              <a:t>bagi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Tumbuhan</a:t>
            </a:r>
            <a:endParaRPr lang="am-ET" sz="22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53725" y="1059583"/>
            <a:ext cx="3973334" cy="2664295"/>
            <a:chOff x="253725" y="1059583"/>
            <a:chExt cx="3973334" cy="2664295"/>
          </a:xfrm>
        </p:grpSpPr>
        <p:sp>
          <p:nvSpPr>
            <p:cNvPr id="33" name="Rectangle 32"/>
            <p:cNvSpPr/>
            <p:nvPr/>
          </p:nvSpPr>
          <p:spPr>
            <a:xfrm rot="16200000">
              <a:off x="3393980" y="2890798"/>
              <a:ext cx="141993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 : 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25" y="1059583"/>
              <a:ext cx="3707318" cy="24715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4" name="TextBox 3"/>
          <p:cNvSpPr txBox="1"/>
          <p:nvPr/>
        </p:nvSpPr>
        <p:spPr>
          <a:xfrm>
            <a:off x="503549" y="3941643"/>
            <a:ext cx="378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Tumbuhan</a:t>
            </a:r>
            <a:r>
              <a:rPr lang="en-US" b="1" dirty="0" smtClean="0"/>
              <a:t> </a:t>
            </a:r>
            <a:r>
              <a:rPr lang="en-US" b="1" dirty="0" err="1" smtClean="0"/>
              <a:t>memerlukan</a:t>
            </a:r>
            <a:r>
              <a:rPr lang="en-US" b="1" dirty="0" smtClean="0"/>
              <a:t> air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melakukan</a:t>
            </a:r>
            <a:r>
              <a:rPr lang="en-US" b="1" dirty="0" smtClean="0"/>
              <a:t> proses </a:t>
            </a:r>
            <a:r>
              <a:rPr lang="en-US" b="1" dirty="0" err="1" smtClean="0"/>
              <a:t>fotosintesis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5" name="Freeform 4"/>
          <p:cNvSpPr/>
          <p:nvPr/>
        </p:nvSpPr>
        <p:spPr>
          <a:xfrm>
            <a:off x="92517" y="3243825"/>
            <a:ext cx="534389" cy="1104406"/>
          </a:xfrm>
          <a:custGeom>
            <a:avLst/>
            <a:gdLst>
              <a:gd name="connsiteX0" fmla="*/ 486888 w 534389"/>
              <a:gd name="connsiteY0" fmla="*/ 0 h 1104406"/>
              <a:gd name="connsiteX1" fmla="*/ 344384 w 534389"/>
              <a:gd name="connsiteY1" fmla="*/ 11876 h 1104406"/>
              <a:gd name="connsiteX2" fmla="*/ 296883 w 534389"/>
              <a:gd name="connsiteY2" fmla="*/ 47502 h 1104406"/>
              <a:gd name="connsiteX3" fmla="*/ 261257 w 534389"/>
              <a:gd name="connsiteY3" fmla="*/ 71252 h 1104406"/>
              <a:gd name="connsiteX4" fmla="*/ 190005 w 534389"/>
              <a:gd name="connsiteY4" fmla="*/ 142504 h 1104406"/>
              <a:gd name="connsiteX5" fmla="*/ 154379 w 534389"/>
              <a:gd name="connsiteY5" fmla="*/ 178130 h 1104406"/>
              <a:gd name="connsiteX6" fmla="*/ 118753 w 534389"/>
              <a:gd name="connsiteY6" fmla="*/ 213756 h 1104406"/>
              <a:gd name="connsiteX7" fmla="*/ 71252 w 534389"/>
              <a:gd name="connsiteY7" fmla="*/ 285008 h 1104406"/>
              <a:gd name="connsiteX8" fmla="*/ 59376 w 534389"/>
              <a:gd name="connsiteY8" fmla="*/ 320634 h 1104406"/>
              <a:gd name="connsiteX9" fmla="*/ 35626 w 534389"/>
              <a:gd name="connsiteY9" fmla="*/ 356260 h 1104406"/>
              <a:gd name="connsiteX10" fmla="*/ 11875 w 534389"/>
              <a:gd name="connsiteY10" fmla="*/ 427512 h 1104406"/>
              <a:gd name="connsiteX11" fmla="*/ 0 w 534389"/>
              <a:gd name="connsiteY11" fmla="*/ 463138 h 1104406"/>
              <a:gd name="connsiteX12" fmla="*/ 11875 w 534389"/>
              <a:gd name="connsiteY12" fmla="*/ 605642 h 1104406"/>
              <a:gd name="connsiteX13" fmla="*/ 71252 w 534389"/>
              <a:gd name="connsiteY13" fmla="*/ 676894 h 1104406"/>
              <a:gd name="connsiteX14" fmla="*/ 142503 w 534389"/>
              <a:gd name="connsiteY14" fmla="*/ 724395 h 1104406"/>
              <a:gd name="connsiteX15" fmla="*/ 213755 w 534389"/>
              <a:gd name="connsiteY15" fmla="*/ 748146 h 1104406"/>
              <a:gd name="connsiteX16" fmla="*/ 332509 w 534389"/>
              <a:gd name="connsiteY16" fmla="*/ 665018 h 1104406"/>
              <a:gd name="connsiteX17" fmla="*/ 380010 w 534389"/>
              <a:gd name="connsiteY17" fmla="*/ 593767 h 1104406"/>
              <a:gd name="connsiteX18" fmla="*/ 344384 w 534389"/>
              <a:gd name="connsiteY18" fmla="*/ 570016 h 1104406"/>
              <a:gd name="connsiteX19" fmla="*/ 166254 w 534389"/>
              <a:gd name="connsiteY19" fmla="*/ 570016 h 1104406"/>
              <a:gd name="connsiteX20" fmla="*/ 130628 w 534389"/>
              <a:gd name="connsiteY20" fmla="*/ 593767 h 1104406"/>
              <a:gd name="connsiteX21" fmla="*/ 83127 w 534389"/>
              <a:gd name="connsiteY21" fmla="*/ 665018 h 1104406"/>
              <a:gd name="connsiteX22" fmla="*/ 71252 w 534389"/>
              <a:gd name="connsiteY22" fmla="*/ 890650 h 1104406"/>
              <a:gd name="connsiteX23" fmla="*/ 83127 w 534389"/>
              <a:gd name="connsiteY23" fmla="*/ 926276 h 1104406"/>
              <a:gd name="connsiteX24" fmla="*/ 154379 w 534389"/>
              <a:gd name="connsiteY24" fmla="*/ 973777 h 1104406"/>
              <a:gd name="connsiteX25" fmla="*/ 213755 w 534389"/>
              <a:gd name="connsiteY25" fmla="*/ 1021278 h 1104406"/>
              <a:gd name="connsiteX26" fmla="*/ 332509 w 534389"/>
              <a:gd name="connsiteY26" fmla="*/ 1080655 h 1104406"/>
              <a:gd name="connsiteX27" fmla="*/ 368135 w 534389"/>
              <a:gd name="connsiteY27" fmla="*/ 1092530 h 1104406"/>
              <a:gd name="connsiteX28" fmla="*/ 403761 w 534389"/>
              <a:gd name="connsiteY28" fmla="*/ 1104406 h 1104406"/>
              <a:gd name="connsiteX29" fmla="*/ 510639 w 534389"/>
              <a:gd name="connsiteY29" fmla="*/ 1092530 h 1104406"/>
              <a:gd name="connsiteX30" fmla="*/ 534389 w 534389"/>
              <a:gd name="connsiteY30" fmla="*/ 1056904 h 110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4389" h="1104406">
                <a:moveTo>
                  <a:pt x="486888" y="0"/>
                </a:moveTo>
                <a:cubicBezTo>
                  <a:pt x="439387" y="3959"/>
                  <a:pt x="390627" y="315"/>
                  <a:pt x="344384" y="11876"/>
                </a:cubicBezTo>
                <a:cubicBezTo>
                  <a:pt x="325183" y="16676"/>
                  <a:pt x="312989" y="35998"/>
                  <a:pt x="296883" y="47502"/>
                </a:cubicBezTo>
                <a:cubicBezTo>
                  <a:pt x="285269" y="55798"/>
                  <a:pt x="271924" y="61770"/>
                  <a:pt x="261257" y="71252"/>
                </a:cubicBezTo>
                <a:cubicBezTo>
                  <a:pt x="236153" y="93567"/>
                  <a:pt x="213756" y="118753"/>
                  <a:pt x="190005" y="142504"/>
                </a:cubicBezTo>
                <a:lnTo>
                  <a:pt x="154379" y="178130"/>
                </a:lnTo>
                <a:lnTo>
                  <a:pt x="118753" y="213756"/>
                </a:lnTo>
                <a:cubicBezTo>
                  <a:pt x="90515" y="298466"/>
                  <a:pt x="130555" y="196053"/>
                  <a:pt x="71252" y="285008"/>
                </a:cubicBezTo>
                <a:cubicBezTo>
                  <a:pt x="64308" y="295423"/>
                  <a:pt x="64974" y="309438"/>
                  <a:pt x="59376" y="320634"/>
                </a:cubicBezTo>
                <a:cubicBezTo>
                  <a:pt x="52993" y="333399"/>
                  <a:pt x="41422" y="343218"/>
                  <a:pt x="35626" y="356260"/>
                </a:cubicBezTo>
                <a:cubicBezTo>
                  <a:pt x="25458" y="379138"/>
                  <a:pt x="19792" y="403761"/>
                  <a:pt x="11875" y="427512"/>
                </a:cubicBezTo>
                <a:lnTo>
                  <a:pt x="0" y="463138"/>
                </a:lnTo>
                <a:cubicBezTo>
                  <a:pt x="3958" y="510639"/>
                  <a:pt x="2527" y="558902"/>
                  <a:pt x="11875" y="605642"/>
                </a:cubicBezTo>
                <a:cubicBezTo>
                  <a:pt x="15486" y="623698"/>
                  <a:pt x="60194" y="668293"/>
                  <a:pt x="71252" y="676894"/>
                </a:cubicBezTo>
                <a:cubicBezTo>
                  <a:pt x="93784" y="694419"/>
                  <a:pt x="115423" y="715368"/>
                  <a:pt x="142503" y="724395"/>
                </a:cubicBezTo>
                <a:lnTo>
                  <a:pt x="213755" y="748146"/>
                </a:lnTo>
                <a:cubicBezTo>
                  <a:pt x="277750" y="732146"/>
                  <a:pt x="282833" y="739531"/>
                  <a:pt x="332509" y="665018"/>
                </a:cubicBezTo>
                <a:lnTo>
                  <a:pt x="380010" y="593767"/>
                </a:lnTo>
                <a:cubicBezTo>
                  <a:pt x="368135" y="585850"/>
                  <a:pt x="357150" y="576399"/>
                  <a:pt x="344384" y="570016"/>
                </a:cubicBezTo>
                <a:cubicBezTo>
                  <a:pt x="286638" y="541143"/>
                  <a:pt x="233269" y="564432"/>
                  <a:pt x="166254" y="570016"/>
                </a:cubicBezTo>
                <a:cubicBezTo>
                  <a:pt x="154379" y="577933"/>
                  <a:pt x="140026" y="583026"/>
                  <a:pt x="130628" y="593767"/>
                </a:cubicBezTo>
                <a:cubicBezTo>
                  <a:pt x="111831" y="615249"/>
                  <a:pt x="83127" y="665018"/>
                  <a:pt x="83127" y="665018"/>
                </a:cubicBezTo>
                <a:cubicBezTo>
                  <a:pt x="46096" y="776109"/>
                  <a:pt x="51185" y="730119"/>
                  <a:pt x="71252" y="890650"/>
                </a:cubicBezTo>
                <a:cubicBezTo>
                  <a:pt x="72805" y="903071"/>
                  <a:pt x="74276" y="917425"/>
                  <a:pt x="83127" y="926276"/>
                </a:cubicBezTo>
                <a:cubicBezTo>
                  <a:pt x="103311" y="946460"/>
                  <a:pt x="154379" y="973777"/>
                  <a:pt x="154379" y="973777"/>
                </a:cubicBezTo>
                <a:cubicBezTo>
                  <a:pt x="199445" y="1041378"/>
                  <a:pt x="151983" y="985980"/>
                  <a:pt x="213755" y="1021278"/>
                </a:cubicBezTo>
                <a:cubicBezTo>
                  <a:pt x="331933" y="1088807"/>
                  <a:pt x="178416" y="1029291"/>
                  <a:pt x="332509" y="1080655"/>
                </a:cubicBezTo>
                <a:lnTo>
                  <a:pt x="368135" y="1092530"/>
                </a:lnTo>
                <a:lnTo>
                  <a:pt x="403761" y="1104406"/>
                </a:lnTo>
                <a:cubicBezTo>
                  <a:pt x="439387" y="1100447"/>
                  <a:pt x="476952" y="1104780"/>
                  <a:pt x="510639" y="1092530"/>
                </a:cubicBezTo>
                <a:cubicBezTo>
                  <a:pt x="524052" y="1087652"/>
                  <a:pt x="534389" y="1056904"/>
                  <a:pt x="534389" y="1056904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004048" y="813051"/>
            <a:ext cx="3918632" cy="2622795"/>
            <a:chOff x="5004048" y="813051"/>
            <a:chExt cx="3918632" cy="26227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813051"/>
              <a:ext cx="3646160" cy="24307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7" name="Rectangle 26"/>
            <p:cNvSpPr/>
            <p:nvPr/>
          </p:nvSpPr>
          <p:spPr>
            <a:xfrm rot="16200000">
              <a:off x="8083269" y="2596434"/>
              <a:ext cx="1432600" cy="246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 : 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914957" y="3318831"/>
            <a:ext cx="3780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Beberapa</a:t>
            </a:r>
            <a:r>
              <a:rPr lang="en-US" b="1" dirty="0" smtClean="0"/>
              <a:t> </a:t>
            </a:r>
            <a:r>
              <a:rPr lang="en-US" b="1" dirty="0" err="1" smtClean="0"/>
              <a:t>jenis</a:t>
            </a:r>
            <a:r>
              <a:rPr lang="en-US" b="1" dirty="0" smtClean="0"/>
              <a:t> </a:t>
            </a:r>
            <a:r>
              <a:rPr lang="en-US" b="1" dirty="0" err="1" smtClean="0"/>
              <a:t>tumbuhan</a:t>
            </a:r>
            <a:r>
              <a:rPr lang="en-US" b="1" dirty="0" smtClean="0"/>
              <a:t> </a:t>
            </a:r>
            <a:r>
              <a:rPr lang="en-US" b="1" dirty="0" err="1" smtClean="0"/>
              <a:t>memerlukan</a:t>
            </a:r>
            <a:r>
              <a:rPr lang="en-US" b="1" dirty="0" smtClean="0"/>
              <a:t> air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tempat</a:t>
            </a:r>
            <a:r>
              <a:rPr lang="en-US" b="1" dirty="0" smtClean="0"/>
              <a:t> </a:t>
            </a:r>
            <a:r>
              <a:rPr lang="en-US" b="1" dirty="0" err="1" smtClean="0"/>
              <a:t>hidupnya</a:t>
            </a:r>
            <a:r>
              <a:rPr lang="en-US" b="1" dirty="0" smtClean="0"/>
              <a:t>. </a:t>
            </a:r>
            <a:r>
              <a:rPr lang="en-US" b="1" dirty="0" err="1" smtClean="0"/>
              <a:t>Misalnya</a:t>
            </a:r>
            <a:r>
              <a:rPr lang="en-US" b="1" dirty="0" smtClean="0"/>
              <a:t> </a:t>
            </a:r>
            <a:r>
              <a:rPr lang="en-US" b="1" dirty="0" err="1" smtClean="0"/>
              <a:t>teratai</a:t>
            </a:r>
            <a:r>
              <a:rPr lang="en-US" b="1" dirty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eceng</a:t>
            </a:r>
            <a:r>
              <a:rPr lang="en-US" b="1" dirty="0" smtClean="0"/>
              <a:t> </a:t>
            </a:r>
            <a:r>
              <a:rPr lang="en-US" b="1" dirty="0" err="1" smtClean="0"/>
              <a:t>gondok</a:t>
            </a:r>
            <a:r>
              <a:rPr lang="en-US" b="1" dirty="0"/>
              <a:t>.</a:t>
            </a:r>
          </a:p>
        </p:txBody>
      </p:sp>
      <p:sp>
        <p:nvSpPr>
          <p:cNvPr id="10" name="Freeform 9"/>
          <p:cNvSpPr/>
          <p:nvPr/>
        </p:nvSpPr>
        <p:spPr>
          <a:xfrm>
            <a:off x="4788024" y="2987749"/>
            <a:ext cx="510370" cy="603059"/>
          </a:xfrm>
          <a:custGeom>
            <a:avLst/>
            <a:gdLst>
              <a:gd name="connsiteX0" fmla="*/ 223284 w 510370"/>
              <a:gd name="connsiteY0" fmla="*/ 0 h 603059"/>
              <a:gd name="connsiteX1" fmla="*/ 148856 w 510370"/>
              <a:gd name="connsiteY1" fmla="*/ 10632 h 603059"/>
              <a:gd name="connsiteX2" fmla="*/ 116958 w 510370"/>
              <a:gd name="connsiteY2" fmla="*/ 31898 h 603059"/>
              <a:gd name="connsiteX3" fmla="*/ 21265 w 510370"/>
              <a:gd name="connsiteY3" fmla="*/ 116958 h 603059"/>
              <a:gd name="connsiteX4" fmla="*/ 10633 w 510370"/>
              <a:gd name="connsiteY4" fmla="*/ 159488 h 603059"/>
              <a:gd name="connsiteX5" fmla="*/ 0 w 510370"/>
              <a:gd name="connsiteY5" fmla="*/ 191386 h 603059"/>
              <a:gd name="connsiteX6" fmla="*/ 10633 w 510370"/>
              <a:gd name="connsiteY6" fmla="*/ 297711 h 603059"/>
              <a:gd name="connsiteX7" fmla="*/ 53163 w 510370"/>
              <a:gd name="connsiteY7" fmla="*/ 393404 h 603059"/>
              <a:gd name="connsiteX8" fmla="*/ 106326 w 510370"/>
              <a:gd name="connsiteY8" fmla="*/ 435935 h 603059"/>
              <a:gd name="connsiteX9" fmla="*/ 116958 w 510370"/>
              <a:gd name="connsiteY9" fmla="*/ 467832 h 603059"/>
              <a:gd name="connsiteX10" fmla="*/ 148856 w 510370"/>
              <a:gd name="connsiteY10" fmla="*/ 478465 h 603059"/>
              <a:gd name="connsiteX11" fmla="*/ 212651 w 510370"/>
              <a:gd name="connsiteY11" fmla="*/ 531628 h 603059"/>
              <a:gd name="connsiteX12" fmla="*/ 244549 w 510370"/>
              <a:gd name="connsiteY12" fmla="*/ 542260 h 603059"/>
              <a:gd name="connsiteX13" fmla="*/ 340242 w 510370"/>
              <a:gd name="connsiteY13" fmla="*/ 584791 h 603059"/>
              <a:gd name="connsiteX14" fmla="*/ 372140 w 510370"/>
              <a:gd name="connsiteY14" fmla="*/ 595423 h 603059"/>
              <a:gd name="connsiteX15" fmla="*/ 510363 w 510370"/>
              <a:gd name="connsiteY15" fmla="*/ 574158 h 60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370" h="603059">
                <a:moveTo>
                  <a:pt x="223284" y="0"/>
                </a:moveTo>
                <a:cubicBezTo>
                  <a:pt x="198475" y="3544"/>
                  <a:pt x="172860" y="3431"/>
                  <a:pt x="148856" y="10632"/>
                </a:cubicBezTo>
                <a:cubicBezTo>
                  <a:pt x="136616" y="14304"/>
                  <a:pt x="126509" y="23408"/>
                  <a:pt x="116958" y="31898"/>
                </a:cubicBezTo>
                <a:cubicBezTo>
                  <a:pt x="7716" y="129003"/>
                  <a:pt x="93657" y="68697"/>
                  <a:pt x="21265" y="116958"/>
                </a:cubicBezTo>
                <a:cubicBezTo>
                  <a:pt x="17721" y="131135"/>
                  <a:pt x="14647" y="145437"/>
                  <a:pt x="10633" y="159488"/>
                </a:cubicBezTo>
                <a:cubicBezTo>
                  <a:pt x="7554" y="170265"/>
                  <a:pt x="0" y="180178"/>
                  <a:pt x="0" y="191386"/>
                </a:cubicBezTo>
                <a:cubicBezTo>
                  <a:pt x="0" y="227004"/>
                  <a:pt x="4069" y="262703"/>
                  <a:pt x="10633" y="297711"/>
                </a:cubicBezTo>
                <a:cubicBezTo>
                  <a:pt x="17860" y="336255"/>
                  <a:pt x="29770" y="364163"/>
                  <a:pt x="53163" y="393404"/>
                </a:cubicBezTo>
                <a:cubicBezTo>
                  <a:pt x="70480" y="415051"/>
                  <a:pt x="82638" y="420143"/>
                  <a:pt x="106326" y="435935"/>
                </a:cubicBezTo>
                <a:cubicBezTo>
                  <a:pt x="109870" y="446567"/>
                  <a:pt x="109033" y="459907"/>
                  <a:pt x="116958" y="467832"/>
                </a:cubicBezTo>
                <a:cubicBezTo>
                  <a:pt x="124883" y="475757"/>
                  <a:pt x="138831" y="473453"/>
                  <a:pt x="148856" y="478465"/>
                </a:cubicBezTo>
                <a:cubicBezTo>
                  <a:pt x="218439" y="513256"/>
                  <a:pt x="142097" y="484592"/>
                  <a:pt x="212651" y="531628"/>
                </a:cubicBezTo>
                <a:cubicBezTo>
                  <a:pt x="221976" y="537845"/>
                  <a:pt x="233916" y="538716"/>
                  <a:pt x="244549" y="542260"/>
                </a:cubicBezTo>
                <a:cubicBezTo>
                  <a:pt x="295096" y="575958"/>
                  <a:pt x="264327" y="559486"/>
                  <a:pt x="340242" y="584791"/>
                </a:cubicBezTo>
                <a:lnTo>
                  <a:pt x="372140" y="595423"/>
                </a:lnTo>
                <a:cubicBezTo>
                  <a:pt x="513897" y="584519"/>
                  <a:pt x="510363" y="631001"/>
                  <a:pt x="510363" y="574158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0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9512" y="186194"/>
            <a:ext cx="4032448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/>
              <a:t>Manfaat</a:t>
            </a:r>
            <a:r>
              <a:rPr lang="en-US" sz="2200" b="1" dirty="0" smtClean="0"/>
              <a:t> Air </a:t>
            </a:r>
            <a:r>
              <a:rPr lang="en-US" sz="2200" b="1" dirty="0" err="1" smtClean="0"/>
              <a:t>bagi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Hewan</a:t>
            </a:r>
            <a:endParaRPr lang="am-ET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4085659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Hewan</a:t>
            </a:r>
            <a:r>
              <a:rPr lang="en-US" b="1" dirty="0" smtClean="0"/>
              <a:t> </a:t>
            </a:r>
            <a:r>
              <a:rPr lang="en-US" b="1" dirty="0" err="1" smtClean="0"/>
              <a:t>memerlukan</a:t>
            </a:r>
            <a:r>
              <a:rPr lang="en-US" b="1" dirty="0" smtClean="0"/>
              <a:t> air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minum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membersihkan</a:t>
            </a:r>
            <a:r>
              <a:rPr lang="en-US" b="1" dirty="0" smtClean="0"/>
              <a:t> </a:t>
            </a:r>
            <a:r>
              <a:rPr lang="en-US" b="1" dirty="0" err="1" smtClean="0"/>
              <a:t>tubuh</a:t>
            </a:r>
            <a:r>
              <a:rPr lang="en-US" b="1" dirty="0" smtClean="0"/>
              <a:t>.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004048" y="699542"/>
            <a:ext cx="3918632" cy="2301417"/>
            <a:chOff x="5004048" y="897559"/>
            <a:chExt cx="3918632" cy="23014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897559"/>
              <a:ext cx="3646160" cy="22617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7" name="Rectangle 26"/>
            <p:cNvSpPr/>
            <p:nvPr/>
          </p:nvSpPr>
          <p:spPr>
            <a:xfrm rot="16200000">
              <a:off x="8116913" y="2393208"/>
              <a:ext cx="1365312" cy="246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 : 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968045" y="3075806"/>
            <a:ext cx="3780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Beberapa</a:t>
            </a:r>
            <a:r>
              <a:rPr lang="en-US" b="1" dirty="0" smtClean="0"/>
              <a:t> </a:t>
            </a:r>
            <a:r>
              <a:rPr lang="en-US" b="1" dirty="0" err="1" smtClean="0"/>
              <a:t>jenis</a:t>
            </a:r>
            <a:r>
              <a:rPr lang="en-US" b="1" dirty="0" smtClean="0"/>
              <a:t> </a:t>
            </a:r>
            <a:r>
              <a:rPr lang="en-US" b="1" dirty="0" err="1" smtClean="0"/>
              <a:t>hewan</a:t>
            </a:r>
            <a:r>
              <a:rPr lang="en-US" b="1" dirty="0" smtClean="0"/>
              <a:t> </a:t>
            </a:r>
            <a:r>
              <a:rPr lang="en-US" b="1" dirty="0" err="1" smtClean="0"/>
              <a:t>memerlukan</a:t>
            </a:r>
            <a:r>
              <a:rPr lang="en-US" b="1" dirty="0" smtClean="0"/>
              <a:t> air </a:t>
            </a:r>
            <a:r>
              <a:rPr lang="en-US" b="1" dirty="0" err="1" smtClean="0"/>
              <a:t>sebagai</a:t>
            </a:r>
            <a:r>
              <a:rPr lang="en-US" b="1" dirty="0" smtClean="0"/>
              <a:t> </a:t>
            </a:r>
            <a:r>
              <a:rPr lang="en-US" b="1" dirty="0" err="1" smtClean="0"/>
              <a:t>tempat</a:t>
            </a:r>
            <a:r>
              <a:rPr lang="en-US" b="1" dirty="0" smtClean="0"/>
              <a:t> </a:t>
            </a:r>
            <a:r>
              <a:rPr lang="en-US" b="1" dirty="0" err="1" smtClean="0"/>
              <a:t>hidup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tempat</a:t>
            </a:r>
            <a:r>
              <a:rPr lang="en-US" b="1" dirty="0" smtClean="0"/>
              <a:t> </a:t>
            </a:r>
            <a:r>
              <a:rPr lang="en-US" b="1" dirty="0" err="1" smtClean="0"/>
              <a:t>mencari</a:t>
            </a:r>
            <a:r>
              <a:rPr lang="en-US" b="1" dirty="0" smtClean="0"/>
              <a:t> </a:t>
            </a:r>
            <a:r>
              <a:rPr lang="en-US" b="1" dirty="0" err="1" smtClean="0"/>
              <a:t>makan</a:t>
            </a:r>
            <a:r>
              <a:rPr lang="en-US" b="1" dirty="0" smtClean="0"/>
              <a:t>. </a:t>
            </a:r>
            <a:r>
              <a:rPr lang="en-US" b="1" dirty="0" err="1" smtClean="0"/>
              <a:t>Misalnya</a:t>
            </a:r>
            <a:r>
              <a:rPr lang="en-US" b="1" dirty="0" smtClean="0"/>
              <a:t> </a:t>
            </a:r>
            <a:r>
              <a:rPr lang="en-US" b="1" dirty="0" err="1" smtClean="0"/>
              <a:t>ikan</a:t>
            </a:r>
            <a:r>
              <a:rPr lang="en-US" b="1" dirty="0" smtClean="0"/>
              <a:t>, </a:t>
            </a:r>
            <a:r>
              <a:rPr lang="en-US" b="1" dirty="0" err="1" smtClean="0"/>
              <a:t>ubur-ubur</a:t>
            </a:r>
            <a:r>
              <a:rPr lang="en-US" b="1" dirty="0" smtClean="0"/>
              <a:t>,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paus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0" name="Freeform 9"/>
          <p:cNvSpPr/>
          <p:nvPr/>
        </p:nvSpPr>
        <p:spPr>
          <a:xfrm>
            <a:off x="4781710" y="2355727"/>
            <a:ext cx="510370" cy="888098"/>
          </a:xfrm>
          <a:custGeom>
            <a:avLst/>
            <a:gdLst>
              <a:gd name="connsiteX0" fmla="*/ 223284 w 510370"/>
              <a:gd name="connsiteY0" fmla="*/ 0 h 603059"/>
              <a:gd name="connsiteX1" fmla="*/ 148856 w 510370"/>
              <a:gd name="connsiteY1" fmla="*/ 10632 h 603059"/>
              <a:gd name="connsiteX2" fmla="*/ 116958 w 510370"/>
              <a:gd name="connsiteY2" fmla="*/ 31898 h 603059"/>
              <a:gd name="connsiteX3" fmla="*/ 21265 w 510370"/>
              <a:gd name="connsiteY3" fmla="*/ 116958 h 603059"/>
              <a:gd name="connsiteX4" fmla="*/ 10633 w 510370"/>
              <a:gd name="connsiteY4" fmla="*/ 159488 h 603059"/>
              <a:gd name="connsiteX5" fmla="*/ 0 w 510370"/>
              <a:gd name="connsiteY5" fmla="*/ 191386 h 603059"/>
              <a:gd name="connsiteX6" fmla="*/ 10633 w 510370"/>
              <a:gd name="connsiteY6" fmla="*/ 297711 h 603059"/>
              <a:gd name="connsiteX7" fmla="*/ 53163 w 510370"/>
              <a:gd name="connsiteY7" fmla="*/ 393404 h 603059"/>
              <a:gd name="connsiteX8" fmla="*/ 106326 w 510370"/>
              <a:gd name="connsiteY8" fmla="*/ 435935 h 603059"/>
              <a:gd name="connsiteX9" fmla="*/ 116958 w 510370"/>
              <a:gd name="connsiteY9" fmla="*/ 467832 h 603059"/>
              <a:gd name="connsiteX10" fmla="*/ 148856 w 510370"/>
              <a:gd name="connsiteY10" fmla="*/ 478465 h 603059"/>
              <a:gd name="connsiteX11" fmla="*/ 212651 w 510370"/>
              <a:gd name="connsiteY11" fmla="*/ 531628 h 603059"/>
              <a:gd name="connsiteX12" fmla="*/ 244549 w 510370"/>
              <a:gd name="connsiteY12" fmla="*/ 542260 h 603059"/>
              <a:gd name="connsiteX13" fmla="*/ 340242 w 510370"/>
              <a:gd name="connsiteY13" fmla="*/ 584791 h 603059"/>
              <a:gd name="connsiteX14" fmla="*/ 372140 w 510370"/>
              <a:gd name="connsiteY14" fmla="*/ 595423 h 603059"/>
              <a:gd name="connsiteX15" fmla="*/ 510363 w 510370"/>
              <a:gd name="connsiteY15" fmla="*/ 574158 h 60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370" h="603059">
                <a:moveTo>
                  <a:pt x="223284" y="0"/>
                </a:moveTo>
                <a:cubicBezTo>
                  <a:pt x="198475" y="3544"/>
                  <a:pt x="172860" y="3431"/>
                  <a:pt x="148856" y="10632"/>
                </a:cubicBezTo>
                <a:cubicBezTo>
                  <a:pt x="136616" y="14304"/>
                  <a:pt x="126509" y="23408"/>
                  <a:pt x="116958" y="31898"/>
                </a:cubicBezTo>
                <a:cubicBezTo>
                  <a:pt x="7716" y="129003"/>
                  <a:pt x="93657" y="68697"/>
                  <a:pt x="21265" y="116958"/>
                </a:cubicBezTo>
                <a:cubicBezTo>
                  <a:pt x="17721" y="131135"/>
                  <a:pt x="14647" y="145437"/>
                  <a:pt x="10633" y="159488"/>
                </a:cubicBezTo>
                <a:cubicBezTo>
                  <a:pt x="7554" y="170265"/>
                  <a:pt x="0" y="180178"/>
                  <a:pt x="0" y="191386"/>
                </a:cubicBezTo>
                <a:cubicBezTo>
                  <a:pt x="0" y="227004"/>
                  <a:pt x="4069" y="262703"/>
                  <a:pt x="10633" y="297711"/>
                </a:cubicBezTo>
                <a:cubicBezTo>
                  <a:pt x="17860" y="336255"/>
                  <a:pt x="29770" y="364163"/>
                  <a:pt x="53163" y="393404"/>
                </a:cubicBezTo>
                <a:cubicBezTo>
                  <a:pt x="70480" y="415051"/>
                  <a:pt x="82638" y="420143"/>
                  <a:pt x="106326" y="435935"/>
                </a:cubicBezTo>
                <a:cubicBezTo>
                  <a:pt x="109870" y="446567"/>
                  <a:pt x="109033" y="459907"/>
                  <a:pt x="116958" y="467832"/>
                </a:cubicBezTo>
                <a:cubicBezTo>
                  <a:pt x="124883" y="475757"/>
                  <a:pt x="138831" y="473453"/>
                  <a:pt x="148856" y="478465"/>
                </a:cubicBezTo>
                <a:cubicBezTo>
                  <a:pt x="218439" y="513256"/>
                  <a:pt x="142097" y="484592"/>
                  <a:pt x="212651" y="531628"/>
                </a:cubicBezTo>
                <a:cubicBezTo>
                  <a:pt x="221976" y="537845"/>
                  <a:pt x="233916" y="538716"/>
                  <a:pt x="244549" y="542260"/>
                </a:cubicBezTo>
                <a:cubicBezTo>
                  <a:pt x="295096" y="575958"/>
                  <a:pt x="264327" y="559486"/>
                  <a:pt x="340242" y="584791"/>
                </a:cubicBezTo>
                <a:lnTo>
                  <a:pt x="372140" y="595423"/>
                </a:lnTo>
                <a:cubicBezTo>
                  <a:pt x="513897" y="584519"/>
                  <a:pt x="510363" y="631001"/>
                  <a:pt x="510363" y="574158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03536" y="765439"/>
            <a:ext cx="4368469" cy="3390487"/>
            <a:chOff x="203536" y="765439"/>
            <a:chExt cx="4368469" cy="3390487"/>
          </a:xfrm>
        </p:grpSpPr>
        <p:sp>
          <p:nvSpPr>
            <p:cNvPr id="33" name="Rectangle 32"/>
            <p:cNvSpPr/>
            <p:nvPr/>
          </p:nvSpPr>
          <p:spPr>
            <a:xfrm rot="16200000">
              <a:off x="3745232" y="3329152"/>
              <a:ext cx="1407322" cy="24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 : 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45" y="2067694"/>
              <a:ext cx="2918936" cy="19459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36" y="765439"/>
              <a:ext cx="2856296" cy="1788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Freeform 8"/>
          <p:cNvSpPr/>
          <p:nvPr/>
        </p:nvSpPr>
        <p:spPr>
          <a:xfrm>
            <a:off x="467544" y="2509284"/>
            <a:ext cx="983835" cy="1743739"/>
          </a:xfrm>
          <a:custGeom>
            <a:avLst/>
            <a:gdLst>
              <a:gd name="connsiteX0" fmla="*/ 171193 w 983835"/>
              <a:gd name="connsiteY0" fmla="*/ 0 h 1743739"/>
              <a:gd name="connsiteX1" fmla="*/ 139296 w 983835"/>
              <a:gd name="connsiteY1" fmla="*/ 53163 h 1743739"/>
              <a:gd name="connsiteX2" fmla="*/ 160561 w 983835"/>
              <a:gd name="connsiteY2" fmla="*/ 361507 h 1743739"/>
              <a:gd name="connsiteX3" fmla="*/ 171193 w 983835"/>
              <a:gd name="connsiteY3" fmla="*/ 393404 h 1743739"/>
              <a:gd name="connsiteX4" fmla="*/ 224356 w 983835"/>
              <a:gd name="connsiteY4" fmla="*/ 457200 h 1743739"/>
              <a:gd name="connsiteX5" fmla="*/ 256254 w 983835"/>
              <a:gd name="connsiteY5" fmla="*/ 510363 h 1743739"/>
              <a:gd name="connsiteX6" fmla="*/ 309417 w 983835"/>
              <a:gd name="connsiteY6" fmla="*/ 574158 h 1743739"/>
              <a:gd name="connsiteX7" fmla="*/ 341314 w 983835"/>
              <a:gd name="connsiteY7" fmla="*/ 595423 h 1743739"/>
              <a:gd name="connsiteX8" fmla="*/ 394477 w 983835"/>
              <a:gd name="connsiteY8" fmla="*/ 659218 h 1743739"/>
              <a:gd name="connsiteX9" fmla="*/ 426375 w 983835"/>
              <a:gd name="connsiteY9" fmla="*/ 680483 h 1743739"/>
              <a:gd name="connsiteX10" fmla="*/ 522068 w 983835"/>
              <a:gd name="connsiteY10" fmla="*/ 744279 h 1743739"/>
              <a:gd name="connsiteX11" fmla="*/ 553965 w 983835"/>
              <a:gd name="connsiteY11" fmla="*/ 765544 h 1743739"/>
              <a:gd name="connsiteX12" fmla="*/ 575231 w 983835"/>
              <a:gd name="connsiteY12" fmla="*/ 786809 h 1743739"/>
              <a:gd name="connsiteX13" fmla="*/ 639026 w 983835"/>
              <a:gd name="connsiteY13" fmla="*/ 808074 h 1743739"/>
              <a:gd name="connsiteX14" fmla="*/ 724086 w 983835"/>
              <a:gd name="connsiteY14" fmla="*/ 829339 h 1743739"/>
              <a:gd name="connsiteX15" fmla="*/ 841045 w 983835"/>
              <a:gd name="connsiteY15" fmla="*/ 818707 h 1743739"/>
              <a:gd name="connsiteX16" fmla="*/ 926105 w 983835"/>
              <a:gd name="connsiteY16" fmla="*/ 797442 h 1743739"/>
              <a:gd name="connsiteX17" fmla="*/ 979268 w 983835"/>
              <a:gd name="connsiteY17" fmla="*/ 744279 h 1743739"/>
              <a:gd name="connsiteX18" fmla="*/ 947370 w 983835"/>
              <a:gd name="connsiteY18" fmla="*/ 723014 h 1743739"/>
              <a:gd name="connsiteX19" fmla="*/ 904840 w 983835"/>
              <a:gd name="connsiteY19" fmla="*/ 712381 h 1743739"/>
              <a:gd name="connsiteX20" fmla="*/ 872942 w 983835"/>
              <a:gd name="connsiteY20" fmla="*/ 701749 h 1743739"/>
              <a:gd name="connsiteX21" fmla="*/ 607128 w 983835"/>
              <a:gd name="connsiteY21" fmla="*/ 712381 h 1743739"/>
              <a:gd name="connsiteX22" fmla="*/ 553965 w 983835"/>
              <a:gd name="connsiteY22" fmla="*/ 744279 h 1743739"/>
              <a:gd name="connsiteX23" fmla="*/ 490170 w 983835"/>
              <a:gd name="connsiteY23" fmla="*/ 786809 h 1743739"/>
              <a:gd name="connsiteX24" fmla="*/ 415742 w 983835"/>
              <a:gd name="connsiteY24" fmla="*/ 861237 h 1743739"/>
              <a:gd name="connsiteX25" fmla="*/ 362579 w 983835"/>
              <a:gd name="connsiteY25" fmla="*/ 914400 h 1743739"/>
              <a:gd name="connsiteX26" fmla="*/ 320049 w 983835"/>
              <a:gd name="connsiteY26" fmla="*/ 967563 h 1743739"/>
              <a:gd name="connsiteX27" fmla="*/ 266886 w 983835"/>
              <a:gd name="connsiteY27" fmla="*/ 1041990 h 1743739"/>
              <a:gd name="connsiteX28" fmla="*/ 213724 w 983835"/>
              <a:gd name="connsiteY28" fmla="*/ 1095153 h 1743739"/>
              <a:gd name="connsiteX29" fmla="*/ 181826 w 983835"/>
              <a:gd name="connsiteY29" fmla="*/ 1127051 h 1743739"/>
              <a:gd name="connsiteX30" fmla="*/ 149928 w 983835"/>
              <a:gd name="connsiteY30" fmla="*/ 1169581 h 1743739"/>
              <a:gd name="connsiteX31" fmla="*/ 128663 w 983835"/>
              <a:gd name="connsiteY31" fmla="*/ 1201479 h 1743739"/>
              <a:gd name="connsiteX32" fmla="*/ 96765 w 983835"/>
              <a:gd name="connsiteY32" fmla="*/ 1212111 h 1743739"/>
              <a:gd name="connsiteX33" fmla="*/ 75500 w 983835"/>
              <a:gd name="connsiteY33" fmla="*/ 1244009 h 1743739"/>
              <a:gd name="connsiteX34" fmla="*/ 32970 w 983835"/>
              <a:gd name="connsiteY34" fmla="*/ 1318437 h 1743739"/>
              <a:gd name="connsiteX35" fmla="*/ 22338 w 983835"/>
              <a:gd name="connsiteY35" fmla="*/ 1360967 h 1743739"/>
              <a:gd name="connsiteX36" fmla="*/ 1072 w 983835"/>
              <a:gd name="connsiteY36" fmla="*/ 1424763 h 1743739"/>
              <a:gd name="connsiteX37" fmla="*/ 11705 w 983835"/>
              <a:gd name="connsiteY37" fmla="*/ 1669311 h 1743739"/>
              <a:gd name="connsiteX38" fmla="*/ 75500 w 983835"/>
              <a:gd name="connsiteY38" fmla="*/ 1711842 h 1743739"/>
              <a:gd name="connsiteX39" fmla="*/ 128663 w 983835"/>
              <a:gd name="connsiteY39" fmla="*/ 1743739 h 17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3835" h="1743739">
                <a:moveTo>
                  <a:pt x="171193" y="0"/>
                </a:moveTo>
                <a:cubicBezTo>
                  <a:pt x="160561" y="17721"/>
                  <a:pt x="140671" y="32543"/>
                  <a:pt x="139296" y="53163"/>
                </a:cubicBezTo>
                <a:cubicBezTo>
                  <a:pt x="131530" y="169649"/>
                  <a:pt x="131549" y="259963"/>
                  <a:pt x="160561" y="361507"/>
                </a:cubicBezTo>
                <a:cubicBezTo>
                  <a:pt x="163640" y="372283"/>
                  <a:pt x="166181" y="383380"/>
                  <a:pt x="171193" y="393404"/>
                </a:cubicBezTo>
                <a:cubicBezTo>
                  <a:pt x="185995" y="423008"/>
                  <a:pt x="200843" y="433687"/>
                  <a:pt x="224356" y="457200"/>
                </a:cubicBezTo>
                <a:cubicBezTo>
                  <a:pt x="242821" y="512592"/>
                  <a:pt x="222894" y="468663"/>
                  <a:pt x="256254" y="510363"/>
                </a:cubicBezTo>
                <a:cubicBezTo>
                  <a:pt x="289707" y="552180"/>
                  <a:pt x="263956" y="536273"/>
                  <a:pt x="309417" y="574158"/>
                </a:cubicBezTo>
                <a:cubicBezTo>
                  <a:pt x="319234" y="582339"/>
                  <a:pt x="331497" y="587242"/>
                  <a:pt x="341314" y="595423"/>
                </a:cubicBezTo>
                <a:cubicBezTo>
                  <a:pt x="445840" y="682529"/>
                  <a:pt x="310830" y="575572"/>
                  <a:pt x="394477" y="659218"/>
                </a:cubicBezTo>
                <a:cubicBezTo>
                  <a:pt x="403513" y="668254"/>
                  <a:pt x="416758" y="672068"/>
                  <a:pt x="426375" y="680483"/>
                </a:cubicBezTo>
                <a:cubicBezTo>
                  <a:pt x="502571" y="747154"/>
                  <a:pt x="447820" y="725716"/>
                  <a:pt x="522068" y="744279"/>
                </a:cubicBezTo>
                <a:cubicBezTo>
                  <a:pt x="532700" y="751367"/>
                  <a:pt x="543987" y="757561"/>
                  <a:pt x="553965" y="765544"/>
                </a:cubicBezTo>
                <a:cubicBezTo>
                  <a:pt x="561793" y="771806"/>
                  <a:pt x="566265" y="782326"/>
                  <a:pt x="575231" y="786809"/>
                </a:cubicBezTo>
                <a:cubicBezTo>
                  <a:pt x="595280" y="796833"/>
                  <a:pt x="617280" y="802637"/>
                  <a:pt x="639026" y="808074"/>
                </a:cubicBezTo>
                <a:lnTo>
                  <a:pt x="724086" y="829339"/>
                </a:lnTo>
                <a:cubicBezTo>
                  <a:pt x="763072" y="825795"/>
                  <a:pt x="802377" y="824812"/>
                  <a:pt x="841045" y="818707"/>
                </a:cubicBezTo>
                <a:cubicBezTo>
                  <a:pt x="869913" y="814149"/>
                  <a:pt x="926105" y="797442"/>
                  <a:pt x="926105" y="797442"/>
                </a:cubicBezTo>
                <a:cubicBezTo>
                  <a:pt x="943826" y="779721"/>
                  <a:pt x="1000120" y="758180"/>
                  <a:pt x="979268" y="744279"/>
                </a:cubicBezTo>
                <a:cubicBezTo>
                  <a:pt x="968635" y="737191"/>
                  <a:pt x="959116" y="728048"/>
                  <a:pt x="947370" y="723014"/>
                </a:cubicBezTo>
                <a:cubicBezTo>
                  <a:pt x="933939" y="717258"/>
                  <a:pt x="918891" y="716395"/>
                  <a:pt x="904840" y="712381"/>
                </a:cubicBezTo>
                <a:cubicBezTo>
                  <a:pt x="894063" y="709302"/>
                  <a:pt x="883575" y="705293"/>
                  <a:pt x="872942" y="701749"/>
                </a:cubicBezTo>
                <a:cubicBezTo>
                  <a:pt x="784337" y="705293"/>
                  <a:pt x="695578" y="706063"/>
                  <a:pt x="607128" y="712381"/>
                </a:cubicBezTo>
                <a:cubicBezTo>
                  <a:pt x="569682" y="715056"/>
                  <a:pt x="579613" y="725043"/>
                  <a:pt x="553965" y="744279"/>
                </a:cubicBezTo>
                <a:cubicBezTo>
                  <a:pt x="533519" y="759613"/>
                  <a:pt x="505505" y="766363"/>
                  <a:pt x="490170" y="786809"/>
                </a:cubicBezTo>
                <a:cubicBezTo>
                  <a:pt x="405104" y="900229"/>
                  <a:pt x="514984" y="761993"/>
                  <a:pt x="415742" y="861237"/>
                </a:cubicBezTo>
                <a:cubicBezTo>
                  <a:pt x="344861" y="932119"/>
                  <a:pt x="447637" y="857696"/>
                  <a:pt x="362579" y="914400"/>
                </a:cubicBezTo>
                <a:cubicBezTo>
                  <a:pt x="297129" y="1012574"/>
                  <a:pt x="380650" y="891811"/>
                  <a:pt x="320049" y="967563"/>
                </a:cubicBezTo>
                <a:cubicBezTo>
                  <a:pt x="274318" y="1024727"/>
                  <a:pt x="326748" y="974645"/>
                  <a:pt x="266886" y="1041990"/>
                </a:cubicBezTo>
                <a:cubicBezTo>
                  <a:pt x="250236" y="1060721"/>
                  <a:pt x="231445" y="1077432"/>
                  <a:pt x="213724" y="1095153"/>
                </a:cubicBezTo>
                <a:cubicBezTo>
                  <a:pt x="203091" y="1105786"/>
                  <a:pt x="190848" y="1115022"/>
                  <a:pt x="181826" y="1127051"/>
                </a:cubicBezTo>
                <a:cubicBezTo>
                  <a:pt x="171193" y="1141228"/>
                  <a:pt x="160228" y="1155161"/>
                  <a:pt x="149928" y="1169581"/>
                </a:cubicBezTo>
                <a:cubicBezTo>
                  <a:pt x="142500" y="1179980"/>
                  <a:pt x="138642" y="1193496"/>
                  <a:pt x="128663" y="1201479"/>
                </a:cubicBezTo>
                <a:cubicBezTo>
                  <a:pt x="119911" y="1208480"/>
                  <a:pt x="107398" y="1208567"/>
                  <a:pt x="96765" y="1212111"/>
                </a:cubicBezTo>
                <a:cubicBezTo>
                  <a:pt x="89677" y="1222744"/>
                  <a:pt x="81840" y="1232914"/>
                  <a:pt x="75500" y="1244009"/>
                </a:cubicBezTo>
                <a:cubicBezTo>
                  <a:pt x="21540" y="1338439"/>
                  <a:pt x="84779" y="1240722"/>
                  <a:pt x="32970" y="1318437"/>
                </a:cubicBezTo>
                <a:cubicBezTo>
                  <a:pt x="29426" y="1332614"/>
                  <a:pt x="26537" y="1346970"/>
                  <a:pt x="22338" y="1360967"/>
                </a:cubicBezTo>
                <a:cubicBezTo>
                  <a:pt x="15897" y="1382437"/>
                  <a:pt x="1072" y="1424763"/>
                  <a:pt x="1072" y="1424763"/>
                </a:cubicBezTo>
                <a:cubicBezTo>
                  <a:pt x="4616" y="1506279"/>
                  <a:pt x="-8772" y="1590329"/>
                  <a:pt x="11705" y="1669311"/>
                </a:cubicBezTo>
                <a:cubicBezTo>
                  <a:pt x="18119" y="1694051"/>
                  <a:pt x="54235" y="1697665"/>
                  <a:pt x="75500" y="1711842"/>
                </a:cubicBezTo>
                <a:cubicBezTo>
                  <a:pt x="113988" y="1737501"/>
                  <a:pt x="95971" y="1727394"/>
                  <a:pt x="128663" y="1743739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8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/>
      <p:bldP spid="10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9512" y="186194"/>
            <a:ext cx="4032448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/>
              <a:t>Manfaat</a:t>
            </a:r>
            <a:r>
              <a:rPr lang="en-US" sz="2200" b="1" dirty="0" smtClean="0"/>
              <a:t> Air </a:t>
            </a:r>
            <a:r>
              <a:rPr lang="en-US" sz="2200" b="1" dirty="0" err="1" smtClean="0"/>
              <a:t>bagi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Manusia</a:t>
            </a:r>
            <a:endParaRPr lang="am-ET" sz="2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3038638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Air </a:t>
            </a:r>
            <a:r>
              <a:rPr lang="en-US" b="1" dirty="0" err="1" smtClean="0"/>
              <a:t>diperlukan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minum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membersihkan</a:t>
            </a:r>
            <a:r>
              <a:rPr lang="en-US" b="1" dirty="0" smtClean="0"/>
              <a:t> </a:t>
            </a:r>
            <a:r>
              <a:rPr lang="en-US" b="1" dirty="0" err="1" smtClean="0"/>
              <a:t>tubuh</a:t>
            </a:r>
            <a:r>
              <a:rPr lang="en-US" b="1" dirty="0" smtClean="0"/>
              <a:t>, </a:t>
            </a:r>
            <a:r>
              <a:rPr lang="en-US" b="1" dirty="0" err="1" smtClean="0"/>
              <a:t>misalnya</a:t>
            </a:r>
            <a:r>
              <a:rPr lang="en-US" b="1" dirty="0" smtClean="0"/>
              <a:t> </a:t>
            </a:r>
            <a:r>
              <a:rPr lang="en-US" b="1" dirty="0" err="1" smtClean="0"/>
              <a:t>mandi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mencuci</a:t>
            </a:r>
            <a:r>
              <a:rPr lang="en-US" b="1" dirty="0" smtClean="0"/>
              <a:t> </a:t>
            </a:r>
            <a:r>
              <a:rPr lang="en-US" b="1" dirty="0" err="1" smtClean="0"/>
              <a:t>tangan</a:t>
            </a:r>
            <a:r>
              <a:rPr lang="en-US" b="1" dirty="0" smtClean="0"/>
              <a:t>.</a:t>
            </a:r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350222" y="876073"/>
            <a:ext cx="4797262" cy="3454408"/>
            <a:chOff x="-1110652" y="697214"/>
            <a:chExt cx="4797262" cy="34544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6" t="17441" r="9718"/>
            <a:stretch/>
          </p:blipFill>
          <p:spPr>
            <a:xfrm>
              <a:off x="-1110652" y="697214"/>
              <a:ext cx="2777731" cy="20142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367" y="1265237"/>
              <a:ext cx="1858516" cy="27877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2858808" y="3323820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shutterstock.com</a:t>
              </a:r>
              <a:endParaRPr lang="en-US" sz="800" i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08104" y="2715766"/>
            <a:ext cx="3284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Air </a:t>
            </a:r>
            <a:r>
              <a:rPr lang="en-US" b="1" dirty="0" err="1" smtClean="0"/>
              <a:t>diperlukan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membersihkan</a:t>
            </a:r>
            <a:r>
              <a:rPr lang="en-US" b="1" dirty="0" smtClean="0"/>
              <a:t> </a:t>
            </a:r>
            <a:r>
              <a:rPr lang="en-US" b="1" dirty="0" err="1" smtClean="0"/>
              <a:t>benda</a:t>
            </a:r>
            <a:r>
              <a:rPr lang="en-US" b="1" dirty="0" smtClean="0"/>
              <a:t>, </a:t>
            </a:r>
            <a:r>
              <a:rPr lang="en-US" b="1" dirty="0" err="1" smtClean="0"/>
              <a:t>misalnya</a:t>
            </a:r>
            <a:r>
              <a:rPr lang="en-US" b="1" dirty="0" smtClean="0"/>
              <a:t> </a:t>
            </a:r>
            <a:r>
              <a:rPr lang="en-US" b="1" dirty="0" err="1" smtClean="0"/>
              <a:t>peralatan</a:t>
            </a:r>
            <a:r>
              <a:rPr lang="en-US" b="1" dirty="0" smtClean="0"/>
              <a:t> </a:t>
            </a:r>
            <a:r>
              <a:rPr lang="en-US" b="1" dirty="0" err="1" smtClean="0"/>
              <a:t>memasak</a:t>
            </a:r>
            <a:r>
              <a:rPr lang="en-US" b="1" dirty="0" smtClean="0"/>
              <a:t>, </a:t>
            </a:r>
            <a:r>
              <a:rPr lang="en-US" b="1" dirty="0" err="1" smtClean="0"/>
              <a:t>kendaraan</a:t>
            </a:r>
            <a:r>
              <a:rPr lang="en-US" b="1" dirty="0" smtClean="0"/>
              <a:t>, </a:t>
            </a:r>
            <a:r>
              <a:rPr lang="en-US" b="1" dirty="0" err="1" smtClean="0"/>
              <a:t>lantai</a:t>
            </a:r>
            <a:r>
              <a:rPr lang="en-US" b="1" dirty="0" smtClean="0"/>
              <a:t>, </a:t>
            </a:r>
            <a:r>
              <a:rPr lang="en-US" b="1" dirty="0" err="1" smtClean="0"/>
              <a:t>dan</a:t>
            </a:r>
            <a:r>
              <a:rPr lang="en-US" b="1" dirty="0" smtClean="0"/>
              <a:t> lain </a:t>
            </a:r>
            <a:r>
              <a:rPr lang="en-US" b="1" dirty="0" err="1" smtClean="0"/>
              <a:t>sebagainya</a:t>
            </a:r>
            <a:r>
              <a:rPr lang="en-US" b="1" dirty="0" smtClean="0"/>
              <a:t>.</a:t>
            </a:r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508104" y="370860"/>
            <a:ext cx="3528392" cy="2272898"/>
            <a:chOff x="5508104" y="370860"/>
            <a:chExt cx="3528392" cy="22728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370860"/>
              <a:ext cx="3284379" cy="21882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8208694" y="1815956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shutterstock.com</a:t>
              </a:r>
              <a:endParaRPr lang="en-US" sz="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653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9512" y="186194"/>
            <a:ext cx="4032448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/>
              <a:t>Manfaat</a:t>
            </a:r>
            <a:r>
              <a:rPr lang="en-US" sz="2200" b="1" dirty="0" smtClean="0"/>
              <a:t> Air </a:t>
            </a:r>
            <a:r>
              <a:rPr lang="en-US" sz="2200" b="1" dirty="0" err="1" smtClean="0"/>
              <a:t>bagi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Manusia</a:t>
            </a:r>
            <a:endParaRPr lang="am-ET" sz="2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296488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Air </a:t>
            </a:r>
            <a:r>
              <a:rPr lang="en-US" sz="1600" b="1" dirty="0" err="1" smtClean="0"/>
              <a:t>dimanfaatkan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untuk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membangkitkan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listrik</a:t>
            </a:r>
            <a:r>
              <a:rPr lang="en-US" sz="1600" b="1" dirty="0" smtClean="0"/>
              <a:t> di PLTA.</a:t>
            </a:r>
            <a:endParaRPr lang="en-US" sz="16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51520" y="915566"/>
            <a:ext cx="3096344" cy="1974754"/>
            <a:chOff x="251520" y="915566"/>
            <a:chExt cx="3096344" cy="19747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915566"/>
              <a:ext cx="2808311" cy="18722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2520062" y="2062518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shutterstock.com</a:t>
              </a:r>
              <a:endParaRPr lang="en-US" sz="800" i="1" dirty="0"/>
            </a:p>
          </p:txBody>
        </p:sp>
      </p:grpSp>
      <p:sp>
        <p:nvSpPr>
          <p:cNvPr id="3" name="Freeform 2"/>
          <p:cNvSpPr/>
          <p:nvPr/>
        </p:nvSpPr>
        <p:spPr>
          <a:xfrm>
            <a:off x="85060" y="2541181"/>
            <a:ext cx="318977" cy="638108"/>
          </a:xfrm>
          <a:custGeom>
            <a:avLst/>
            <a:gdLst>
              <a:gd name="connsiteX0" fmla="*/ 297712 w 318977"/>
              <a:gd name="connsiteY0" fmla="*/ 0 h 638108"/>
              <a:gd name="connsiteX1" fmla="*/ 138224 w 318977"/>
              <a:gd name="connsiteY1" fmla="*/ 21266 h 638108"/>
              <a:gd name="connsiteX2" fmla="*/ 106326 w 318977"/>
              <a:gd name="connsiteY2" fmla="*/ 42531 h 638108"/>
              <a:gd name="connsiteX3" fmla="*/ 63796 w 318977"/>
              <a:gd name="connsiteY3" fmla="*/ 106326 h 638108"/>
              <a:gd name="connsiteX4" fmla="*/ 42531 w 318977"/>
              <a:gd name="connsiteY4" fmla="*/ 138224 h 638108"/>
              <a:gd name="connsiteX5" fmla="*/ 31898 w 318977"/>
              <a:gd name="connsiteY5" fmla="*/ 170121 h 638108"/>
              <a:gd name="connsiteX6" fmla="*/ 0 w 318977"/>
              <a:gd name="connsiteY6" fmla="*/ 233917 h 638108"/>
              <a:gd name="connsiteX7" fmla="*/ 10633 w 318977"/>
              <a:gd name="connsiteY7" fmla="*/ 457200 h 638108"/>
              <a:gd name="connsiteX8" fmla="*/ 31898 w 318977"/>
              <a:gd name="connsiteY8" fmla="*/ 478466 h 638108"/>
              <a:gd name="connsiteX9" fmla="*/ 53163 w 318977"/>
              <a:gd name="connsiteY9" fmla="*/ 510363 h 638108"/>
              <a:gd name="connsiteX10" fmla="*/ 85061 w 318977"/>
              <a:gd name="connsiteY10" fmla="*/ 520996 h 638108"/>
              <a:gd name="connsiteX11" fmla="*/ 116959 w 318977"/>
              <a:gd name="connsiteY11" fmla="*/ 552893 h 638108"/>
              <a:gd name="connsiteX12" fmla="*/ 191387 w 318977"/>
              <a:gd name="connsiteY12" fmla="*/ 595424 h 638108"/>
              <a:gd name="connsiteX13" fmla="*/ 223284 w 318977"/>
              <a:gd name="connsiteY13" fmla="*/ 616689 h 638108"/>
              <a:gd name="connsiteX14" fmla="*/ 318977 w 318977"/>
              <a:gd name="connsiteY14" fmla="*/ 637954 h 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977" h="638108">
                <a:moveTo>
                  <a:pt x="297712" y="0"/>
                </a:moveTo>
                <a:cubicBezTo>
                  <a:pt x="283886" y="1383"/>
                  <a:pt x="170258" y="9253"/>
                  <a:pt x="138224" y="21266"/>
                </a:cubicBezTo>
                <a:cubicBezTo>
                  <a:pt x="126259" y="25753"/>
                  <a:pt x="116959" y="35443"/>
                  <a:pt x="106326" y="42531"/>
                </a:cubicBezTo>
                <a:lnTo>
                  <a:pt x="63796" y="106326"/>
                </a:lnTo>
                <a:cubicBezTo>
                  <a:pt x="56708" y="116959"/>
                  <a:pt x="46572" y="126101"/>
                  <a:pt x="42531" y="138224"/>
                </a:cubicBezTo>
                <a:cubicBezTo>
                  <a:pt x="38987" y="148856"/>
                  <a:pt x="36910" y="160097"/>
                  <a:pt x="31898" y="170121"/>
                </a:cubicBezTo>
                <a:cubicBezTo>
                  <a:pt x="-9324" y="252564"/>
                  <a:pt x="26725" y="153744"/>
                  <a:pt x="0" y="233917"/>
                </a:cubicBezTo>
                <a:cubicBezTo>
                  <a:pt x="3544" y="308345"/>
                  <a:pt x="996" y="383314"/>
                  <a:pt x="10633" y="457200"/>
                </a:cubicBezTo>
                <a:cubicBezTo>
                  <a:pt x="11930" y="467140"/>
                  <a:pt x="25636" y="470638"/>
                  <a:pt x="31898" y="478466"/>
                </a:cubicBezTo>
                <a:cubicBezTo>
                  <a:pt x="39881" y="488444"/>
                  <a:pt x="43185" y="502380"/>
                  <a:pt x="53163" y="510363"/>
                </a:cubicBezTo>
                <a:cubicBezTo>
                  <a:pt x="61915" y="517364"/>
                  <a:pt x="74428" y="517452"/>
                  <a:pt x="85061" y="520996"/>
                </a:cubicBezTo>
                <a:cubicBezTo>
                  <a:pt x="95694" y="531628"/>
                  <a:pt x="105408" y="543267"/>
                  <a:pt x="116959" y="552893"/>
                </a:cubicBezTo>
                <a:cubicBezTo>
                  <a:pt x="145226" y="576449"/>
                  <a:pt x="158287" y="576510"/>
                  <a:pt x="191387" y="595424"/>
                </a:cubicBezTo>
                <a:cubicBezTo>
                  <a:pt x="202482" y="601764"/>
                  <a:pt x="211607" y="611499"/>
                  <a:pt x="223284" y="616689"/>
                </a:cubicBezTo>
                <a:cubicBezTo>
                  <a:pt x="278695" y="641316"/>
                  <a:pt x="273426" y="637954"/>
                  <a:pt x="318977" y="637954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27583" y="4075207"/>
            <a:ext cx="2592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Air </a:t>
            </a:r>
            <a:r>
              <a:rPr lang="en-US" sz="1600" b="1" dirty="0" err="1" smtClean="0"/>
              <a:t>dimanfaatkan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untuk</a:t>
            </a:r>
            <a:r>
              <a:rPr lang="en-US" sz="1600" b="1" smtClean="0"/>
              <a:t> transportasi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5" name="Freeform 4"/>
          <p:cNvSpPr/>
          <p:nvPr/>
        </p:nvSpPr>
        <p:spPr>
          <a:xfrm>
            <a:off x="2987824" y="3795886"/>
            <a:ext cx="552893" cy="318977"/>
          </a:xfrm>
          <a:custGeom>
            <a:avLst/>
            <a:gdLst>
              <a:gd name="connsiteX0" fmla="*/ 552893 w 552893"/>
              <a:gd name="connsiteY0" fmla="*/ 0 h 318977"/>
              <a:gd name="connsiteX1" fmla="*/ 202019 w 552893"/>
              <a:gd name="connsiteY1" fmla="*/ 10633 h 318977"/>
              <a:gd name="connsiteX2" fmla="*/ 170121 w 552893"/>
              <a:gd name="connsiteY2" fmla="*/ 31898 h 318977"/>
              <a:gd name="connsiteX3" fmla="*/ 127591 w 552893"/>
              <a:gd name="connsiteY3" fmla="*/ 42531 h 318977"/>
              <a:gd name="connsiteX4" fmla="*/ 42530 w 552893"/>
              <a:gd name="connsiteY4" fmla="*/ 138224 h 318977"/>
              <a:gd name="connsiteX5" fmla="*/ 0 w 552893"/>
              <a:gd name="connsiteY5" fmla="*/ 233917 h 318977"/>
              <a:gd name="connsiteX6" fmla="*/ 21265 w 552893"/>
              <a:gd name="connsiteY6" fmla="*/ 318977 h 31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2893" h="318977">
                <a:moveTo>
                  <a:pt x="552893" y="0"/>
                </a:moveTo>
                <a:cubicBezTo>
                  <a:pt x="435935" y="3544"/>
                  <a:pt x="318626" y="916"/>
                  <a:pt x="202019" y="10633"/>
                </a:cubicBezTo>
                <a:cubicBezTo>
                  <a:pt x="189284" y="11694"/>
                  <a:pt x="181867" y="26864"/>
                  <a:pt x="170121" y="31898"/>
                </a:cubicBezTo>
                <a:cubicBezTo>
                  <a:pt x="156690" y="37654"/>
                  <a:pt x="141768" y="38987"/>
                  <a:pt x="127591" y="42531"/>
                </a:cubicBezTo>
                <a:cubicBezTo>
                  <a:pt x="54759" y="115362"/>
                  <a:pt x="80477" y="81303"/>
                  <a:pt x="42530" y="138224"/>
                </a:cubicBezTo>
                <a:cubicBezTo>
                  <a:pt x="17224" y="214142"/>
                  <a:pt x="33699" y="183368"/>
                  <a:pt x="0" y="233917"/>
                </a:cubicBezTo>
                <a:cubicBezTo>
                  <a:pt x="23507" y="304437"/>
                  <a:pt x="21265" y="275297"/>
                  <a:pt x="21265" y="318977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667321" y="2832487"/>
            <a:ext cx="222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Air </a:t>
            </a:r>
            <a:r>
              <a:rPr lang="en-US" sz="1600" b="1" dirty="0" err="1" smtClean="0"/>
              <a:t>dapat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dimanfaatkan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untuk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olahraga</a:t>
            </a:r>
            <a:r>
              <a:rPr lang="en-US" sz="1600" b="1" dirty="0" smtClean="0"/>
              <a:t> air, </a:t>
            </a:r>
            <a:r>
              <a:rPr lang="en-US" sz="1600" b="1" dirty="0" err="1" smtClean="0"/>
              <a:t>seperti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arung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jeram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renang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atau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selam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6" name="Freeform 5"/>
          <p:cNvSpPr/>
          <p:nvPr/>
        </p:nvSpPr>
        <p:spPr>
          <a:xfrm>
            <a:off x="8325293" y="2179674"/>
            <a:ext cx="563526" cy="808075"/>
          </a:xfrm>
          <a:custGeom>
            <a:avLst/>
            <a:gdLst>
              <a:gd name="connsiteX0" fmla="*/ 0 w 563526"/>
              <a:gd name="connsiteY0" fmla="*/ 0 h 808075"/>
              <a:gd name="connsiteX1" fmla="*/ 63795 w 563526"/>
              <a:gd name="connsiteY1" fmla="*/ 10633 h 808075"/>
              <a:gd name="connsiteX2" fmla="*/ 180754 w 563526"/>
              <a:gd name="connsiteY2" fmla="*/ 21266 h 808075"/>
              <a:gd name="connsiteX3" fmla="*/ 212651 w 563526"/>
              <a:gd name="connsiteY3" fmla="*/ 31898 h 808075"/>
              <a:gd name="connsiteX4" fmla="*/ 340242 w 563526"/>
              <a:gd name="connsiteY4" fmla="*/ 63796 h 808075"/>
              <a:gd name="connsiteX5" fmla="*/ 372140 w 563526"/>
              <a:gd name="connsiteY5" fmla="*/ 85061 h 808075"/>
              <a:gd name="connsiteX6" fmla="*/ 414670 w 563526"/>
              <a:gd name="connsiteY6" fmla="*/ 148856 h 808075"/>
              <a:gd name="connsiteX7" fmla="*/ 489098 w 563526"/>
              <a:gd name="connsiteY7" fmla="*/ 233917 h 808075"/>
              <a:gd name="connsiteX8" fmla="*/ 531628 w 563526"/>
              <a:gd name="connsiteY8" fmla="*/ 308345 h 808075"/>
              <a:gd name="connsiteX9" fmla="*/ 542260 w 563526"/>
              <a:gd name="connsiteY9" fmla="*/ 350875 h 808075"/>
              <a:gd name="connsiteX10" fmla="*/ 563526 w 563526"/>
              <a:gd name="connsiteY10" fmla="*/ 425303 h 808075"/>
              <a:gd name="connsiteX11" fmla="*/ 552893 w 563526"/>
              <a:gd name="connsiteY11" fmla="*/ 520996 h 808075"/>
              <a:gd name="connsiteX12" fmla="*/ 499730 w 563526"/>
              <a:gd name="connsiteY12" fmla="*/ 584791 h 808075"/>
              <a:gd name="connsiteX13" fmla="*/ 478465 w 563526"/>
              <a:gd name="connsiteY13" fmla="*/ 616689 h 808075"/>
              <a:gd name="connsiteX14" fmla="*/ 414670 w 563526"/>
              <a:gd name="connsiteY14" fmla="*/ 659219 h 808075"/>
              <a:gd name="connsiteX15" fmla="*/ 340242 w 563526"/>
              <a:gd name="connsiteY15" fmla="*/ 723014 h 808075"/>
              <a:gd name="connsiteX16" fmla="*/ 265814 w 563526"/>
              <a:gd name="connsiteY16" fmla="*/ 786810 h 808075"/>
              <a:gd name="connsiteX17" fmla="*/ 202019 w 563526"/>
              <a:gd name="connsiteY17" fmla="*/ 808075 h 808075"/>
              <a:gd name="connsiteX18" fmla="*/ 159488 w 563526"/>
              <a:gd name="connsiteY18" fmla="*/ 797442 h 808075"/>
              <a:gd name="connsiteX19" fmla="*/ 127591 w 563526"/>
              <a:gd name="connsiteY19" fmla="*/ 776177 h 80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3526" h="808075">
                <a:moveTo>
                  <a:pt x="0" y="0"/>
                </a:moveTo>
                <a:cubicBezTo>
                  <a:pt x="21265" y="3544"/>
                  <a:pt x="42384" y="8114"/>
                  <a:pt x="63795" y="10633"/>
                </a:cubicBezTo>
                <a:cubicBezTo>
                  <a:pt x="102674" y="15207"/>
                  <a:pt x="142000" y="15730"/>
                  <a:pt x="180754" y="21266"/>
                </a:cubicBezTo>
                <a:cubicBezTo>
                  <a:pt x="191849" y="22851"/>
                  <a:pt x="201710" y="29467"/>
                  <a:pt x="212651" y="31898"/>
                </a:cubicBezTo>
                <a:cubicBezTo>
                  <a:pt x="279518" y="46757"/>
                  <a:pt x="275790" y="35151"/>
                  <a:pt x="340242" y="63796"/>
                </a:cubicBezTo>
                <a:cubicBezTo>
                  <a:pt x="351919" y="68986"/>
                  <a:pt x="361507" y="77973"/>
                  <a:pt x="372140" y="85061"/>
                </a:cubicBezTo>
                <a:cubicBezTo>
                  <a:pt x="386317" y="106326"/>
                  <a:pt x="396598" y="130784"/>
                  <a:pt x="414670" y="148856"/>
                </a:cubicBezTo>
                <a:cubicBezTo>
                  <a:pt x="476869" y="211055"/>
                  <a:pt x="453932" y="181167"/>
                  <a:pt x="489098" y="233917"/>
                </a:cubicBezTo>
                <a:cubicBezTo>
                  <a:pt x="521617" y="331477"/>
                  <a:pt x="467259" y="179605"/>
                  <a:pt x="531628" y="308345"/>
                </a:cubicBezTo>
                <a:cubicBezTo>
                  <a:pt x="538163" y="321415"/>
                  <a:pt x="538246" y="336824"/>
                  <a:pt x="542260" y="350875"/>
                </a:cubicBezTo>
                <a:cubicBezTo>
                  <a:pt x="572778" y="457690"/>
                  <a:pt x="530273" y="292296"/>
                  <a:pt x="563526" y="425303"/>
                </a:cubicBezTo>
                <a:cubicBezTo>
                  <a:pt x="559982" y="457201"/>
                  <a:pt x="560677" y="489860"/>
                  <a:pt x="552893" y="520996"/>
                </a:cubicBezTo>
                <a:cubicBezTo>
                  <a:pt x="547236" y="543622"/>
                  <a:pt x="512482" y="569489"/>
                  <a:pt x="499730" y="584791"/>
                </a:cubicBezTo>
                <a:cubicBezTo>
                  <a:pt x="491549" y="594608"/>
                  <a:pt x="488082" y="608274"/>
                  <a:pt x="478465" y="616689"/>
                </a:cubicBezTo>
                <a:cubicBezTo>
                  <a:pt x="459231" y="633519"/>
                  <a:pt x="432742" y="641147"/>
                  <a:pt x="414670" y="659219"/>
                </a:cubicBezTo>
                <a:cubicBezTo>
                  <a:pt x="335519" y="738370"/>
                  <a:pt x="435722" y="641175"/>
                  <a:pt x="340242" y="723014"/>
                </a:cubicBezTo>
                <a:cubicBezTo>
                  <a:pt x="310450" y="748550"/>
                  <a:pt x="303125" y="768154"/>
                  <a:pt x="265814" y="786810"/>
                </a:cubicBezTo>
                <a:cubicBezTo>
                  <a:pt x="245765" y="796834"/>
                  <a:pt x="202019" y="808075"/>
                  <a:pt x="202019" y="808075"/>
                </a:cubicBezTo>
                <a:cubicBezTo>
                  <a:pt x="187842" y="804531"/>
                  <a:pt x="172920" y="803199"/>
                  <a:pt x="159488" y="797442"/>
                </a:cubicBezTo>
                <a:cubicBezTo>
                  <a:pt x="147743" y="792408"/>
                  <a:pt x="127591" y="776177"/>
                  <a:pt x="127591" y="776177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470615" y="2684316"/>
            <a:ext cx="3139049" cy="1991138"/>
            <a:chOff x="3470615" y="2684316"/>
            <a:chExt cx="3139049" cy="19911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0615" y="2684316"/>
              <a:ext cx="2901585" cy="19495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 rot="16200000">
              <a:off x="5781862" y="3847652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pixabay.com</a:t>
              </a:r>
              <a:endParaRPr lang="en-US" sz="800" i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48064" y="469895"/>
            <a:ext cx="3340773" cy="1998651"/>
            <a:chOff x="5148064" y="469895"/>
            <a:chExt cx="3340773" cy="199865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469895"/>
              <a:ext cx="3052741" cy="19957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 rot="16200000">
              <a:off x="4535706" y="1640744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pixabay.com</a:t>
              </a:r>
              <a:endParaRPr lang="en-US" sz="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6381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7" grpId="0"/>
      <p:bldP spid="5" grpId="0" animBg="1"/>
      <p:bldP spid="22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9512" y="186194"/>
            <a:ext cx="4032448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/>
              <a:t>Manfaat</a:t>
            </a:r>
            <a:r>
              <a:rPr lang="en-US" sz="2200" b="1" dirty="0" smtClean="0"/>
              <a:t> Air </a:t>
            </a:r>
            <a:r>
              <a:rPr lang="en-US" sz="2200" b="1" dirty="0" err="1" smtClean="0"/>
              <a:t>bagi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Manusia</a:t>
            </a:r>
            <a:endParaRPr lang="am-ET" sz="2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3036897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Air </a:t>
            </a:r>
            <a:r>
              <a:rPr lang="en-US" sz="1600" b="1" dirty="0" err="1" smtClean="0"/>
              <a:t>dimanfaatkan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untuk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pengairan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sawah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ladang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3" name="Freeform 2"/>
          <p:cNvSpPr/>
          <p:nvPr/>
        </p:nvSpPr>
        <p:spPr>
          <a:xfrm>
            <a:off x="85060" y="2653722"/>
            <a:ext cx="318977" cy="638108"/>
          </a:xfrm>
          <a:custGeom>
            <a:avLst/>
            <a:gdLst>
              <a:gd name="connsiteX0" fmla="*/ 297712 w 318977"/>
              <a:gd name="connsiteY0" fmla="*/ 0 h 638108"/>
              <a:gd name="connsiteX1" fmla="*/ 138224 w 318977"/>
              <a:gd name="connsiteY1" fmla="*/ 21266 h 638108"/>
              <a:gd name="connsiteX2" fmla="*/ 106326 w 318977"/>
              <a:gd name="connsiteY2" fmla="*/ 42531 h 638108"/>
              <a:gd name="connsiteX3" fmla="*/ 63796 w 318977"/>
              <a:gd name="connsiteY3" fmla="*/ 106326 h 638108"/>
              <a:gd name="connsiteX4" fmla="*/ 42531 w 318977"/>
              <a:gd name="connsiteY4" fmla="*/ 138224 h 638108"/>
              <a:gd name="connsiteX5" fmla="*/ 31898 w 318977"/>
              <a:gd name="connsiteY5" fmla="*/ 170121 h 638108"/>
              <a:gd name="connsiteX6" fmla="*/ 0 w 318977"/>
              <a:gd name="connsiteY6" fmla="*/ 233917 h 638108"/>
              <a:gd name="connsiteX7" fmla="*/ 10633 w 318977"/>
              <a:gd name="connsiteY7" fmla="*/ 457200 h 638108"/>
              <a:gd name="connsiteX8" fmla="*/ 31898 w 318977"/>
              <a:gd name="connsiteY8" fmla="*/ 478466 h 638108"/>
              <a:gd name="connsiteX9" fmla="*/ 53163 w 318977"/>
              <a:gd name="connsiteY9" fmla="*/ 510363 h 638108"/>
              <a:gd name="connsiteX10" fmla="*/ 85061 w 318977"/>
              <a:gd name="connsiteY10" fmla="*/ 520996 h 638108"/>
              <a:gd name="connsiteX11" fmla="*/ 116959 w 318977"/>
              <a:gd name="connsiteY11" fmla="*/ 552893 h 638108"/>
              <a:gd name="connsiteX12" fmla="*/ 191387 w 318977"/>
              <a:gd name="connsiteY12" fmla="*/ 595424 h 638108"/>
              <a:gd name="connsiteX13" fmla="*/ 223284 w 318977"/>
              <a:gd name="connsiteY13" fmla="*/ 616689 h 638108"/>
              <a:gd name="connsiteX14" fmla="*/ 318977 w 318977"/>
              <a:gd name="connsiteY14" fmla="*/ 637954 h 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977" h="638108">
                <a:moveTo>
                  <a:pt x="297712" y="0"/>
                </a:moveTo>
                <a:cubicBezTo>
                  <a:pt x="283886" y="1383"/>
                  <a:pt x="170258" y="9253"/>
                  <a:pt x="138224" y="21266"/>
                </a:cubicBezTo>
                <a:cubicBezTo>
                  <a:pt x="126259" y="25753"/>
                  <a:pt x="116959" y="35443"/>
                  <a:pt x="106326" y="42531"/>
                </a:cubicBezTo>
                <a:lnTo>
                  <a:pt x="63796" y="106326"/>
                </a:lnTo>
                <a:cubicBezTo>
                  <a:pt x="56708" y="116959"/>
                  <a:pt x="46572" y="126101"/>
                  <a:pt x="42531" y="138224"/>
                </a:cubicBezTo>
                <a:cubicBezTo>
                  <a:pt x="38987" y="148856"/>
                  <a:pt x="36910" y="160097"/>
                  <a:pt x="31898" y="170121"/>
                </a:cubicBezTo>
                <a:cubicBezTo>
                  <a:pt x="-9324" y="252564"/>
                  <a:pt x="26725" y="153744"/>
                  <a:pt x="0" y="233917"/>
                </a:cubicBezTo>
                <a:cubicBezTo>
                  <a:pt x="3544" y="308345"/>
                  <a:pt x="996" y="383314"/>
                  <a:pt x="10633" y="457200"/>
                </a:cubicBezTo>
                <a:cubicBezTo>
                  <a:pt x="11930" y="467140"/>
                  <a:pt x="25636" y="470638"/>
                  <a:pt x="31898" y="478466"/>
                </a:cubicBezTo>
                <a:cubicBezTo>
                  <a:pt x="39881" y="488444"/>
                  <a:pt x="43185" y="502380"/>
                  <a:pt x="53163" y="510363"/>
                </a:cubicBezTo>
                <a:cubicBezTo>
                  <a:pt x="61915" y="517364"/>
                  <a:pt x="74428" y="517452"/>
                  <a:pt x="85061" y="520996"/>
                </a:cubicBezTo>
                <a:cubicBezTo>
                  <a:pt x="95694" y="531628"/>
                  <a:pt x="105408" y="543267"/>
                  <a:pt x="116959" y="552893"/>
                </a:cubicBezTo>
                <a:cubicBezTo>
                  <a:pt x="145226" y="576449"/>
                  <a:pt x="158287" y="576510"/>
                  <a:pt x="191387" y="595424"/>
                </a:cubicBezTo>
                <a:cubicBezTo>
                  <a:pt x="202482" y="601764"/>
                  <a:pt x="211607" y="611499"/>
                  <a:pt x="223284" y="616689"/>
                </a:cubicBezTo>
                <a:cubicBezTo>
                  <a:pt x="278695" y="641316"/>
                  <a:pt x="273426" y="637954"/>
                  <a:pt x="318977" y="637954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7544" y="4075207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Air </a:t>
            </a:r>
            <a:r>
              <a:rPr lang="en-US" sz="1600" b="1" dirty="0" err="1" smtClean="0"/>
              <a:t>laut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dimanfaatkan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untuk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menghasilkan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garam</a:t>
            </a:r>
            <a:r>
              <a:rPr lang="en-US" sz="1600" b="1" dirty="0"/>
              <a:t>.</a:t>
            </a:r>
          </a:p>
        </p:txBody>
      </p:sp>
      <p:sp>
        <p:nvSpPr>
          <p:cNvPr id="5" name="Freeform 4"/>
          <p:cNvSpPr/>
          <p:nvPr/>
        </p:nvSpPr>
        <p:spPr>
          <a:xfrm>
            <a:off x="2987824" y="3795886"/>
            <a:ext cx="552893" cy="318977"/>
          </a:xfrm>
          <a:custGeom>
            <a:avLst/>
            <a:gdLst>
              <a:gd name="connsiteX0" fmla="*/ 552893 w 552893"/>
              <a:gd name="connsiteY0" fmla="*/ 0 h 318977"/>
              <a:gd name="connsiteX1" fmla="*/ 202019 w 552893"/>
              <a:gd name="connsiteY1" fmla="*/ 10633 h 318977"/>
              <a:gd name="connsiteX2" fmla="*/ 170121 w 552893"/>
              <a:gd name="connsiteY2" fmla="*/ 31898 h 318977"/>
              <a:gd name="connsiteX3" fmla="*/ 127591 w 552893"/>
              <a:gd name="connsiteY3" fmla="*/ 42531 h 318977"/>
              <a:gd name="connsiteX4" fmla="*/ 42530 w 552893"/>
              <a:gd name="connsiteY4" fmla="*/ 138224 h 318977"/>
              <a:gd name="connsiteX5" fmla="*/ 0 w 552893"/>
              <a:gd name="connsiteY5" fmla="*/ 233917 h 318977"/>
              <a:gd name="connsiteX6" fmla="*/ 21265 w 552893"/>
              <a:gd name="connsiteY6" fmla="*/ 318977 h 31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2893" h="318977">
                <a:moveTo>
                  <a:pt x="552893" y="0"/>
                </a:moveTo>
                <a:cubicBezTo>
                  <a:pt x="435935" y="3544"/>
                  <a:pt x="318626" y="916"/>
                  <a:pt x="202019" y="10633"/>
                </a:cubicBezTo>
                <a:cubicBezTo>
                  <a:pt x="189284" y="11694"/>
                  <a:pt x="181867" y="26864"/>
                  <a:pt x="170121" y="31898"/>
                </a:cubicBezTo>
                <a:cubicBezTo>
                  <a:pt x="156690" y="37654"/>
                  <a:pt x="141768" y="38987"/>
                  <a:pt x="127591" y="42531"/>
                </a:cubicBezTo>
                <a:cubicBezTo>
                  <a:pt x="54759" y="115362"/>
                  <a:pt x="80477" y="81303"/>
                  <a:pt x="42530" y="138224"/>
                </a:cubicBezTo>
                <a:cubicBezTo>
                  <a:pt x="17224" y="214142"/>
                  <a:pt x="33699" y="183368"/>
                  <a:pt x="0" y="233917"/>
                </a:cubicBezTo>
                <a:cubicBezTo>
                  <a:pt x="23507" y="304437"/>
                  <a:pt x="21265" y="275297"/>
                  <a:pt x="21265" y="318977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588224" y="2658274"/>
            <a:ext cx="2369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Manusia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memelihara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ikan</a:t>
            </a:r>
            <a:r>
              <a:rPr lang="en-US" sz="1600" b="1" dirty="0" smtClean="0"/>
              <a:t> di </a:t>
            </a:r>
            <a:r>
              <a:rPr lang="en-US" sz="1600" b="1" dirty="0" err="1" smtClean="0"/>
              <a:t>kolam</a:t>
            </a:r>
            <a:r>
              <a:rPr lang="en-US" sz="1600" b="1" dirty="0" smtClean="0"/>
              <a:t>. </a:t>
            </a:r>
            <a:r>
              <a:rPr lang="en-US" sz="1600" b="1" dirty="0" err="1" smtClean="0"/>
              <a:t>Ikan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dapat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dipelihara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sebagai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ikan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hias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ataupun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bahan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pangan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6" name="Freeform 5"/>
          <p:cNvSpPr/>
          <p:nvPr/>
        </p:nvSpPr>
        <p:spPr>
          <a:xfrm>
            <a:off x="8304316" y="1721032"/>
            <a:ext cx="563526" cy="932690"/>
          </a:xfrm>
          <a:custGeom>
            <a:avLst/>
            <a:gdLst>
              <a:gd name="connsiteX0" fmla="*/ 0 w 563526"/>
              <a:gd name="connsiteY0" fmla="*/ 0 h 808075"/>
              <a:gd name="connsiteX1" fmla="*/ 63795 w 563526"/>
              <a:gd name="connsiteY1" fmla="*/ 10633 h 808075"/>
              <a:gd name="connsiteX2" fmla="*/ 180754 w 563526"/>
              <a:gd name="connsiteY2" fmla="*/ 21266 h 808075"/>
              <a:gd name="connsiteX3" fmla="*/ 212651 w 563526"/>
              <a:gd name="connsiteY3" fmla="*/ 31898 h 808075"/>
              <a:gd name="connsiteX4" fmla="*/ 340242 w 563526"/>
              <a:gd name="connsiteY4" fmla="*/ 63796 h 808075"/>
              <a:gd name="connsiteX5" fmla="*/ 372140 w 563526"/>
              <a:gd name="connsiteY5" fmla="*/ 85061 h 808075"/>
              <a:gd name="connsiteX6" fmla="*/ 414670 w 563526"/>
              <a:gd name="connsiteY6" fmla="*/ 148856 h 808075"/>
              <a:gd name="connsiteX7" fmla="*/ 489098 w 563526"/>
              <a:gd name="connsiteY7" fmla="*/ 233917 h 808075"/>
              <a:gd name="connsiteX8" fmla="*/ 531628 w 563526"/>
              <a:gd name="connsiteY8" fmla="*/ 308345 h 808075"/>
              <a:gd name="connsiteX9" fmla="*/ 542260 w 563526"/>
              <a:gd name="connsiteY9" fmla="*/ 350875 h 808075"/>
              <a:gd name="connsiteX10" fmla="*/ 563526 w 563526"/>
              <a:gd name="connsiteY10" fmla="*/ 425303 h 808075"/>
              <a:gd name="connsiteX11" fmla="*/ 552893 w 563526"/>
              <a:gd name="connsiteY11" fmla="*/ 520996 h 808075"/>
              <a:gd name="connsiteX12" fmla="*/ 499730 w 563526"/>
              <a:gd name="connsiteY12" fmla="*/ 584791 h 808075"/>
              <a:gd name="connsiteX13" fmla="*/ 478465 w 563526"/>
              <a:gd name="connsiteY13" fmla="*/ 616689 h 808075"/>
              <a:gd name="connsiteX14" fmla="*/ 414670 w 563526"/>
              <a:gd name="connsiteY14" fmla="*/ 659219 h 808075"/>
              <a:gd name="connsiteX15" fmla="*/ 340242 w 563526"/>
              <a:gd name="connsiteY15" fmla="*/ 723014 h 808075"/>
              <a:gd name="connsiteX16" fmla="*/ 265814 w 563526"/>
              <a:gd name="connsiteY16" fmla="*/ 786810 h 808075"/>
              <a:gd name="connsiteX17" fmla="*/ 202019 w 563526"/>
              <a:gd name="connsiteY17" fmla="*/ 808075 h 808075"/>
              <a:gd name="connsiteX18" fmla="*/ 159488 w 563526"/>
              <a:gd name="connsiteY18" fmla="*/ 797442 h 808075"/>
              <a:gd name="connsiteX19" fmla="*/ 127591 w 563526"/>
              <a:gd name="connsiteY19" fmla="*/ 776177 h 80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3526" h="808075">
                <a:moveTo>
                  <a:pt x="0" y="0"/>
                </a:moveTo>
                <a:cubicBezTo>
                  <a:pt x="21265" y="3544"/>
                  <a:pt x="42384" y="8114"/>
                  <a:pt x="63795" y="10633"/>
                </a:cubicBezTo>
                <a:cubicBezTo>
                  <a:pt x="102674" y="15207"/>
                  <a:pt x="142000" y="15730"/>
                  <a:pt x="180754" y="21266"/>
                </a:cubicBezTo>
                <a:cubicBezTo>
                  <a:pt x="191849" y="22851"/>
                  <a:pt x="201710" y="29467"/>
                  <a:pt x="212651" y="31898"/>
                </a:cubicBezTo>
                <a:cubicBezTo>
                  <a:pt x="279518" y="46757"/>
                  <a:pt x="275790" y="35151"/>
                  <a:pt x="340242" y="63796"/>
                </a:cubicBezTo>
                <a:cubicBezTo>
                  <a:pt x="351919" y="68986"/>
                  <a:pt x="361507" y="77973"/>
                  <a:pt x="372140" y="85061"/>
                </a:cubicBezTo>
                <a:cubicBezTo>
                  <a:pt x="386317" y="106326"/>
                  <a:pt x="396598" y="130784"/>
                  <a:pt x="414670" y="148856"/>
                </a:cubicBezTo>
                <a:cubicBezTo>
                  <a:pt x="476869" y="211055"/>
                  <a:pt x="453932" y="181167"/>
                  <a:pt x="489098" y="233917"/>
                </a:cubicBezTo>
                <a:cubicBezTo>
                  <a:pt x="521617" y="331477"/>
                  <a:pt x="467259" y="179605"/>
                  <a:pt x="531628" y="308345"/>
                </a:cubicBezTo>
                <a:cubicBezTo>
                  <a:pt x="538163" y="321415"/>
                  <a:pt x="538246" y="336824"/>
                  <a:pt x="542260" y="350875"/>
                </a:cubicBezTo>
                <a:cubicBezTo>
                  <a:pt x="572778" y="457690"/>
                  <a:pt x="530273" y="292296"/>
                  <a:pt x="563526" y="425303"/>
                </a:cubicBezTo>
                <a:cubicBezTo>
                  <a:pt x="559982" y="457201"/>
                  <a:pt x="560677" y="489860"/>
                  <a:pt x="552893" y="520996"/>
                </a:cubicBezTo>
                <a:cubicBezTo>
                  <a:pt x="547236" y="543622"/>
                  <a:pt x="512482" y="569489"/>
                  <a:pt x="499730" y="584791"/>
                </a:cubicBezTo>
                <a:cubicBezTo>
                  <a:pt x="491549" y="594608"/>
                  <a:pt x="488082" y="608274"/>
                  <a:pt x="478465" y="616689"/>
                </a:cubicBezTo>
                <a:cubicBezTo>
                  <a:pt x="459231" y="633519"/>
                  <a:pt x="432742" y="641147"/>
                  <a:pt x="414670" y="659219"/>
                </a:cubicBezTo>
                <a:cubicBezTo>
                  <a:pt x="335519" y="738370"/>
                  <a:pt x="435722" y="641175"/>
                  <a:pt x="340242" y="723014"/>
                </a:cubicBezTo>
                <a:cubicBezTo>
                  <a:pt x="310450" y="748550"/>
                  <a:pt x="303125" y="768154"/>
                  <a:pt x="265814" y="786810"/>
                </a:cubicBezTo>
                <a:cubicBezTo>
                  <a:pt x="245765" y="796834"/>
                  <a:pt x="202019" y="808075"/>
                  <a:pt x="202019" y="808075"/>
                </a:cubicBezTo>
                <a:cubicBezTo>
                  <a:pt x="187842" y="804531"/>
                  <a:pt x="172920" y="803199"/>
                  <a:pt x="159488" y="797442"/>
                </a:cubicBezTo>
                <a:cubicBezTo>
                  <a:pt x="147743" y="792408"/>
                  <a:pt x="127591" y="776177"/>
                  <a:pt x="127591" y="776177"/>
                </a:cubicBezTo>
              </a:path>
            </a:pathLst>
          </a:cu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393625" y="2642274"/>
            <a:ext cx="3216039" cy="2033180"/>
            <a:chOff x="3393625" y="2642274"/>
            <a:chExt cx="3216039" cy="20331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625" y="2642274"/>
              <a:ext cx="2978576" cy="19822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 rot="16200000">
              <a:off x="5781862" y="3847652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shutterstock.com</a:t>
              </a:r>
              <a:endParaRPr lang="en-US" sz="800" i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20652" y="469895"/>
            <a:ext cx="3238611" cy="1998651"/>
            <a:chOff x="5220652" y="469895"/>
            <a:chExt cx="3238611" cy="199865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670" y="469895"/>
              <a:ext cx="2993593" cy="19957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 rot="16200000">
              <a:off x="4608294" y="1640744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pixabay.com</a:t>
              </a:r>
              <a:endParaRPr lang="en-US" sz="800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1520" y="753961"/>
            <a:ext cx="3384376" cy="2210928"/>
            <a:chOff x="323528" y="753961"/>
            <a:chExt cx="3384376" cy="22109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753961"/>
              <a:ext cx="3142104" cy="22109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2880102" y="1724684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pixabay.com</a:t>
              </a:r>
              <a:endParaRPr lang="en-US" sz="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5532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7" grpId="0"/>
      <p:bldP spid="5" grpId="0" animBg="1"/>
      <p:bldP spid="2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430651" y="2820972"/>
            <a:ext cx="2605265" cy="1920310"/>
            <a:chOff x="6430651" y="2820972"/>
            <a:chExt cx="2605265" cy="192031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0651" y="2820972"/>
              <a:ext cx="2405321" cy="16048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16200000">
              <a:off x="8208114" y="3624706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Sumber</a:t>
              </a:r>
              <a:r>
                <a:rPr lang="en-US" sz="800" dirty="0" smtClean="0"/>
                <a:t>: </a:t>
              </a:r>
              <a:r>
                <a:rPr lang="en-US" sz="800" i="1" dirty="0" smtClean="0"/>
                <a:t>pixabay.com</a:t>
              </a:r>
              <a:endParaRPr lang="en-US" sz="800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48264" y="4371950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Laut</a:t>
              </a:r>
              <a:endParaRPr lang="en-US" b="1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20"/>
          <a:stretch/>
        </p:blipFill>
        <p:spPr>
          <a:xfrm>
            <a:off x="142844" y="2246945"/>
            <a:ext cx="1836868" cy="2489695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39552" y="339502"/>
            <a:ext cx="3024336" cy="1872208"/>
          </a:xfrm>
          <a:prstGeom prst="wedgeEllipseCallout">
            <a:avLst>
              <a:gd name="adj1" fmla="val -39679"/>
              <a:gd name="adj2" fmla="val 5493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Tempat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terkumpulnya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air di </a:t>
            </a:r>
            <a:r>
              <a:rPr lang="en-US" sz="2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permukaan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bumi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disebut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badan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air.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" name="Chevron 1"/>
          <p:cNvSpPr/>
          <p:nvPr/>
        </p:nvSpPr>
        <p:spPr>
          <a:xfrm>
            <a:off x="4932040" y="123478"/>
            <a:ext cx="2923796" cy="504056"/>
          </a:xfrm>
          <a:prstGeom prst="chevron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Contoh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Badan</a:t>
            </a:r>
            <a:r>
              <a:rPr lang="en-US" b="1" dirty="0" smtClean="0">
                <a:solidFill>
                  <a:schemeClr val="bg1"/>
                </a:solidFill>
              </a:rPr>
              <a:t> Air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783247" y="771550"/>
            <a:ext cx="2444937" cy="2016224"/>
            <a:chOff x="3783247" y="771550"/>
            <a:chExt cx="2444937" cy="20162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247" y="771550"/>
              <a:ext cx="2444937" cy="167119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27984" y="2418442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Sungai</a:t>
              </a:r>
              <a:endParaRPr lang="en-US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64016" y="771688"/>
            <a:ext cx="2405321" cy="2016086"/>
            <a:chOff x="6464016" y="771688"/>
            <a:chExt cx="2405321" cy="201608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016" y="771688"/>
              <a:ext cx="2405321" cy="167119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092280" y="2418442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Danau</a:t>
              </a:r>
              <a:endParaRPr lang="en-US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11716" y="2822100"/>
            <a:ext cx="2405321" cy="1937849"/>
            <a:chOff x="3811716" y="2822100"/>
            <a:chExt cx="2405321" cy="19378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16" y="2822100"/>
              <a:ext cx="2405321" cy="16025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438312" y="439061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Kolam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Berlin Sans FB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3649</TotalTime>
  <Words>703</Words>
  <Application>Microsoft Office PowerPoint</Application>
  <PresentationFormat>On-screen Show (16:9)</PresentationFormat>
  <Paragraphs>127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Putri Andini</dc:creator>
  <cp:lastModifiedBy>Hindrina Perdhana Sari</cp:lastModifiedBy>
  <cp:revision>305</cp:revision>
  <cp:lastPrinted>2017-01-26T08:40:59Z</cp:lastPrinted>
  <dcterms:created xsi:type="dcterms:W3CDTF">2016-06-25T05:09:46Z</dcterms:created>
  <dcterms:modified xsi:type="dcterms:W3CDTF">2020-01-07T09:20:46Z</dcterms:modified>
</cp:coreProperties>
</file>