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3" r:id="rId6"/>
    <p:sldId id="291" r:id="rId7"/>
    <p:sldId id="260" r:id="rId8"/>
    <p:sldId id="261" r:id="rId9"/>
    <p:sldId id="266" r:id="rId10"/>
    <p:sldId id="264" r:id="rId11"/>
    <p:sldId id="265" r:id="rId12"/>
    <p:sldId id="270" r:id="rId13"/>
    <p:sldId id="268" r:id="rId14"/>
    <p:sldId id="272" r:id="rId15"/>
    <p:sldId id="273" r:id="rId16"/>
    <p:sldId id="278" r:id="rId17"/>
    <p:sldId id="274" r:id="rId18"/>
    <p:sldId id="275" r:id="rId19"/>
    <p:sldId id="276" r:id="rId20"/>
    <p:sldId id="282" r:id="rId21"/>
    <p:sldId id="283" r:id="rId22"/>
    <p:sldId id="280" r:id="rId23"/>
    <p:sldId id="287" r:id="rId24"/>
    <p:sldId id="288" r:id="rId25"/>
    <p:sldId id="284" r:id="rId26"/>
    <p:sldId id="286" r:id="rId27"/>
    <p:sldId id="289" r:id="rId28"/>
    <p:sldId id="29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09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2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22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3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9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63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75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5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6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38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4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3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5D74-F631-4932-BC13-773476E95936}" type="datetimeFigureOut">
              <a:rPr lang="en-US" smtClean="0"/>
              <a:t>6/27/2017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6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Document_office\DOKUMEN KERJA ERLANGGA\PPT BUPENA 2A\BAHAN PPT BUPENA 2A\tema 1\subtema 2\a.gbr anak-anak bermain tapak gunung-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36" b="1935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89300" y="228600"/>
            <a:ext cx="7186409" cy="838200"/>
            <a:chOff x="571398" y="560945"/>
            <a:chExt cx="7186409" cy="838200"/>
          </a:xfrm>
        </p:grpSpPr>
        <p:pic>
          <p:nvPicPr>
            <p:cNvPr id="5" name="Picture 4" descr="E:\ELISA\PPT ESPS\2016\ESPS edisi kurnas\PERINTILAN ESPS KURNAS\pita label 3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497" y="773005"/>
              <a:ext cx="6431514" cy="60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E:\ELISA\PPT ESPS\2016\ESPS edisi kurnas\PERINTILAN ESPS KURNAS\pita label 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086" y="684204"/>
              <a:ext cx="6431514" cy="60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 rot="20700000">
              <a:off x="571398" y="560945"/>
              <a:ext cx="685800" cy="838200"/>
            </a:xfrm>
            <a:prstGeom prst="rect">
              <a:avLst/>
            </a:prstGeom>
            <a:solidFill>
              <a:srgbClr val="9C5BC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20700000">
              <a:off x="636102" y="59532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80695" y="609600"/>
              <a:ext cx="647711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</a:rPr>
                <a:t>ENDALAMAN MATERI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716016" y="2134850"/>
            <a:ext cx="4427984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smtClean="0">
                <a:solidFill>
                  <a:srgbClr val="FFFF00"/>
                </a:solidFill>
              </a:rPr>
              <a:t>HIDUP RUKUN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16016" y="1488519"/>
            <a:ext cx="2015716" cy="646331"/>
          </a:xfrm>
          <a:prstGeom prst="rect">
            <a:avLst/>
          </a:prstGeom>
          <a:solidFill>
            <a:srgbClr val="FFFF00"/>
          </a:solidFill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TEMA 1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047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Document_office\DOKUMEN KERJA ERLANGGA\PPT BUPENA 2A\BAHAN PPT BUPENA 2A\tema 1\subtema 2\Gb Fitri tampak antusias untuk ikut bermain congkla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1" r="64028" b="39039"/>
          <a:stretch/>
        </p:blipFill>
        <p:spPr bwMode="auto">
          <a:xfrm>
            <a:off x="5532120" y="0"/>
            <a:ext cx="36118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164" y="1412013"/>
              <a:ext cx="8931836" cy="1600200"/>
              <a:chOff x="212164" y="0"/>
              <a:chExt cx="8931836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FF3399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P2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3147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PPKn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3.1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164" y="26654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2: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Pengalaman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Sila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Pertama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Tempat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Bermain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2164" y="1828800"/>
            <a:ext cx="49694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Arial" pitchFamily="34" charset="0"/>
                <a:cs typeface="Arial" pitchFamily="34" charset="0"/>
              </a:rPr>
              <a:t>Sila pertama Pancasila berhubungan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dengan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sikap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sebagai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umat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beragama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Pengamalan 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sila pertama Pancasila di tempat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bermain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: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lupa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waktu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beribadah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ketika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bermain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Memberi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kesempatan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ingin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beribadah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Document_office\DOKUMEN KERJA ERLANGGA\PPT BUPENA 2A\BAHAN PPT BUPENA 2A\tema 1\subtema 2\Gb Fitri tampak antusias untuk ikut bermain congkla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1" r="64028" b="39039"/>
          <a:stretch/>
        </p:blipFill>
        <p:spPr bwMode="auto">
          <a:xfrm>
            <a:off x="5532120" y="0"/>
            <a:ext cx="36118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142461"/>
            <a:ext cx="571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Pengalaman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Sila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Kedua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Tempat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Bermain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2164" y="1524000"/>
            <a:ext cx="43409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Arial" pitchFamily="34" charset="0"/>
                <a:cs typeface="Arial" pitchFamily="34" charset="0"/>
              </a:rPr>
              <a:t>Sila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kedua 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Pancasila berhubungan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dengan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sikap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adil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peduli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jujur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kepada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orang lain.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Pengamalan 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sila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kedua 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Pancasila di tempat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bermain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: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Membantu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mengalami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kesulitan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bermain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92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59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252" y="1412013"/>
              <a:ext cx="8931748" cy="1600200"/>
              <a:chOff x="212252" y="0"/>
              <a:chExt cx="8931748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7CC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A5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EB4F4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P3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2512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SBdP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3.3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4.3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252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3: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82667" y="561376"/>
            <a:ext cx="67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Menirukan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Gerak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Alam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Tarian</a:t>
            </a:r>
            <a:endParaRPr lang="en-US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253" y="1114884"/>
            <a:ext cx="65644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sz="2400" dirty="0">
                <a:latin typeface="Arial" pitchFamily="34" charset="0"/>
                <a:cs typeface="Arial" pitchFamily="34" charset="0"/>
              </a:rPr>
              <a:t>Kamu dapat meniru gerakan alam dalam menari.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Misalnya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gerakan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tiupan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angin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air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mengalir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ombak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pantai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2400" dirty="0">
                <a:latin typeface="Arial" pitchFamily="34" charset="0"/>
                <a:cs typeface="Arial" pitchFamily="34" charset="0"/>
              </a:rPr>
              <a:t>Gerakan-gerakan itu dapat dirangkai menjadi tarian.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51434" y="3423208"/>
            <a:ext cx="7870139" cy="2794702"/>
            <a:chOff x="451434" y="3423208"/>
            <a:chExt cx="7870139" cy="2794702"/>
          </a:xfrm>
        </p:grpSpPr>
        <p:pic>
          <p:nvPicPr>
            <p:cNvPr id="6146" name="Picture 2" descr="D:\Document_office\DOKUMEN KERJA ERLANGGA\PPT BUPENA 2A\BAHAN PPT BUPENA 2A\tema 1\subtema 2\Gb gerak meniru ombak di pantai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874" y="3423208"/>
              <a:ext cx="7637699" cy="2674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451434" y="5694690"/>
              <a:ext cx="4823756" cy="52322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Gerak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meniru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ombak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pantai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. 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7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St2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P3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3.1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3: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Mengidentifikasi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Percakapan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Berisi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Kalimat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Ajakan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175260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Kalimat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ajakan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diucapkan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percakapan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fi-FI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fi-FI" sz="2400" dirty="0" smtClean="0">
                <a:latin typeface="Arial" pitchFamily="34" charset="0"/>
                <a:cs typeface="Arial" pitchFamily="34" charset="0"/>
              </a:rPr>
              <a:t>Saat </a:t>
            </a:r>
            <a:r>
              <a:rPr lang="fi-FI" sz="2400" dirty="0">
                <a:latin typeface="Arial" pitchFamily="34" charset="0"/>
                <a:cs typeface="Arial" pitchFamily="34" charset="0"/>
              </a:rPr>
              <a:t>menulis percakapan, perhatikan hal-hal berikut.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Permasalahan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apa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dibicarakan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400" dirty="0" smtClean="0">
                <a:latin typeface="Arial" pitchFamily="34" charset="0"/>
                <a:cs typeface="Arial" pitchFamily="34" charset="0"/>
              </a:rPr>
              <a:t>Penulisan </a:t>
            </a:r>
            <a:r>
              <a:rPr lang="sv-SE" sz="2400" dirty="0">
                <a:latin typeface="Arial" pitchFamily="34" charset="0"/>
                <a:cs typeface="Arial" pitchFamily="34" charset="0"/>
              </a:rPr>
              <a:t>huruf besar dan tanda baca.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400" dirty="0" smtClean="0">
                <a:latin typeface="Arial" pitchFamily="34" charset="0"/>
                <a:cs typeface="Arial" pitchFamily="34" charset="0"/>
              </a:rPr>
              <a:t>Penulisan </a:t>
            </a:r>
            <a:r>
              <a:rPr lang="fi-FI" sz="2400" dirty="0">
                <a:latin typeface="Arial" pitchFamily="34" charset="0"/>
                <a:cs typeface="Arial" pitchFamily="34" charset="0"/>
              </a:rPr>
              <a:t>kata yang tepat.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9505" y="1460468"/>
            <a:ext cx="2224695" cy="473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2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Membandingkan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Bilangan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Menggunakan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Simbol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82667" y="1412013"/>
              <a:ext cx="8961333" cy="1600200"/>
              <a:chOff x="182667" y="0"/>
              <a:chExt cx="8961333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9F5FC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P3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7251220" y="536318"/>
                <a:ext cx="1676880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Matematika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3.1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2667" y="3112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3: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182666" y="1639699"/>
            <a:ext cx="50751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Perbandingan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dua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bilangan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ditulis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menggunakan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simbol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29754" y="2819400"/>
            <a:ext cx="6399645" cy="1526458"/>
            <a:chOff x="229754" y="2819400"/>
            <a:chExt cx="6399645" cy="1526458"/>
          </a:xfrm>
        </p:grpSpPr>
        <p:sp>
          <p:nvSpPr>
            <p:cNvPr id="18" name="Rectangle 17"/>
            <p:cNvSpPr/>
            <p:nvPr/>
          </p:nvSpPr>
          <p:spPr>
            <a:xfrm>
              <a:off x="229754" y="2819400"/>
              <a:ext cx="4189845" cy="1524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419598" y="2819400"/>
              <a:ext cx="2209801" cy="152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5960" y="3104346"/>
              <a:ext cx="368263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err="1"/>
                <a:t>lebih</a:t>
              </a:r>
              <a:r>
                <a:rPr lang="en-US" sz="2800" b="1" dirty="0"/>
                <a:t> </a:t>
              </a:r>
              <a:r>
                <a:rPr lang="en-US" sz="2800" b="1" dirty="0" err="1"/>
                <a:t>kecil</a:t>
              </a:r>
              <a:r>
                <a:rPr lang="en-US" sz="2800" b="1" dirty="0"/>
                <a:t> </a:t>
              </a:r>
              <a:r>
                <a:rPr lang="en-US" sz="2800" b="1" dirty="0" err="1"/>
                <a:t>dari</a:t>
              </a:r>
              <a:r>
                <a:rPr lang="en-US" sz="2800" b="1" dirty="0"/>
                <a:t> </a:t>
              </a:r>
              <a:r>
                <a:rPr lang="en-US" sz="2800" b="1" dirty="0" err="1"/>
                <a:t>atau</a:t>
              </a:r>
              <a:r>
                <a:rPr lang="en-US" sz="2800" b="1" dirty="0"/>
                <a:t> </a:t>
              </a:r>
              <a:r>
                <a:rPr lang="en-US" sz="2800" b="1" dirty="0" err="1" smtClean="0"/>
                <a:t>kurang</a:t>
              </a:r>
              <a:r>
                <a:rPr lang="en-US" sz="2800" b="1" dirty="0" smtClean="0"/>
                <a:t> </a:t>
              </a:r>
              <a:r>
                <a:rPr lang="en-US" sz="2800" b="1" dirty="0" err="1"/>
                <a:t>dari</a:t>
              </a:r>
              <a:r>
                <a:rPr lang="en-US" sz="2800" b="1" dirty="0"/>
                <a:t> </a:t>
              </a:r>
              <a:endParaRPr lang="en-US" sz="28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27428" y="2890062"/>
              <a:ext cx="9733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ditulis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26904" y="3022419"/>
              <a:ext cx="14110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latin typeface="Arial" pitchFamily="34" charset="0"/>
                  <a:cs typeface="Arial" pitchFamily="34" charset="0"/>
                </a:rPr>
                <a:t>&lt; </a:t>
              </a:r>
              <a:endParaRPr lang="en-US" sz="8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7692" y="4648200"/>
            <a:ext cx="6399645" cy="1524000"/>
            <a:chOff x="237692" y="4648200"/>
            <a:chExt cx="6399645" cy="1524000"/>
          </a:xfrm>
        </p:grpSpPr>
        <p:sp>
          <p:nvSpPr>
            <p:cNvPr id="20" name="Rectangle 19"/>
            <p:cNvSpPr/>
            <p:nvPr/>
          </p:nvSpPr>
          <p:spPr>
            <a:xfrm>
              <a:off x="237692" y="4648200"/>
              <a:ext cx="4189845" cy="15240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27536" y="4648200"/>
              <a:ext cx="2209801" cy="1524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5960" y="4921044"/>
              <a:ext cx="337313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err="1"/>
                <a:t>Lebih</a:t>
              </a:r>
              <a:r>
                <a:rPr lang="en-US" sz="2800" b="1" dirty="0"/>
                <a:t> </a:t>
              </a:r>
              <a:r>
                <a:rPr lang="en-US" sz="2800" b="1" dirty="0" err="1"/>
                <a:t>besar</a:t>
              </a:r>
              <a:r>
                <a:rPr lang="en-US" sz="2800" b="1" dirty="0"/>
                <a:t> </a:t>
              </a:r>
              <a:r>
                <a:rPr lang="en-US" sz="2800" b="1" dirty="0" err="1"/>
                <a:t>dari</a:t>
              </a:r>
              <a:r>
                <a:rPr lang="en-US" sz="2800" b="1" dirty="0"/>
                <a:t> </a:t>
              </a:r>
              <a:r>
                <a:rPr lang="en-US" sz="2800" b="1" dirty="0" err="1"/>
                <a:t>atau</a:t>
              </a:r>
              <a:r>
                <a:rPr lang="en-US" sz="2800" b="1" dirty="0"/>
                <a:t> </a:t>
              </a:r>
              <a:r>
                <a:rPr lang="en-US" sz="2800" b="1" dirty="0" err="1"/>
                <a:t>lebih</a:t>
              </a:r>
              <a:r>
                <a:rPr lang="en-US" sz="2800" b="1" dirty="0"/>
                <a:t> </a:t>
              </a:r>
              <a:r>
                <a:rPr lang="en-US" sz="2800" b="1" dirty="0" err="1"/>
                <a:t>dari</a:t>
              </a:r>
              <a:endParaRPr lang="en-US" sz="2800" b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572475" y="4716404"/>
              <a:ext cx="9733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ditulis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71951" y="4848761"/>
              <a:ext cx="14110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 smtClean="0">
                  <a:latin typeface="Arial" pitchFamily="34" charset="0"/>
                  <a:cs typeface="Arial" pitchFamily="34" charset="0"/>
                </a:rPr>
                <a:t>&gt; </a:t>
              </a:r>
              <a:endParaRPr lang="en-US" sz="80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35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53730" r="41200" b="17843"/>
          <a:stretch/>
        </p:blipFill>
        <p:spPr bwMode="auto">
          <a:xfrm>
            <a:off x="194996" y="795955"/>
            <a:ext cx="8716334" cy="270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4" t="53730" r="8060" b="17843"/>
          <a:stretch/>
        </p:blipFill>
        <p:spPr bwMode="auto">
          <a:xfrm>
            <a:off x="194994" y="3505200"/>
            <a:ext cx="5538405" cy="269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89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59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252" y="1412013"/>
              <a:ext cx="8931748" cy="1600200"/>
              <a:chOff x="212252" y="0"/>
              <a:chExt cx="8931748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7CC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A5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EB4F4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P4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251219" y="536318"/>
                <a:ext cx="1553631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SBdP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3.3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4.3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252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4: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Mengidentifikasi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Gerak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Keseharian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Tarian</a:t>
            </a:r>
            <a:endParaRPr lang="en-US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252" y="1515483"/>
            <a:ext cx="549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Arial" pitchFamily="34" charset="0"/>
                <a:cs typeface="Arial" pitchFamily="34" charset="0"/>
              </a:rPr>
              <a:t>Ayo, kita menari dengan </a:t>
            </a:r>
            <a:r>
              <a:rPr lang="sv-SE" sz="2400" dirty="0" smtClean="0">
                <a:latin typeface="Arial" pitchFamily="34" charset="0"/>
                <a:cs typeface="Arial" pitchFamily="34" charset="0"/>
              </a:rPr>
              <a:t>mengikuti gerakan berikut!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61816" y="2429812"/>
            <a:ext cx="8103026" cy="3414607"/>
            <a:chOff x="661816" y="2429812"/>
            <a:chExt cx="8103026" cy="3414607"/>
          </a:xfrm>
        </p:grpSpPr>
        <p:pic>
          <p:nvPicPr>
            <p:cNvPr id="8194" name="Picture 2" descr="D:\Document_office\DOKUMEN KERJA ERLANGGA\PPT BUPENA 2A\BAHAN PPT BUPENA 2A\tema 1\subtema 2\Gb gerakan tari kaki melangkah ke kiri, dua tangan melenggang ke bawah ke arah kiri, kepala menengok ke kiri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264" y="2432271"/>
              <a:ext cx="1535685" cy="3039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5" name="Picture 3" descr="D:\Document_office\DOKUMEN KERJA ERLANGGA\PPT BUPENA 2A\BAHAN PPT BUPENA 2A\tema 1\subtema 2\Gb gerakan tari kaki melangkah ke kanan, 2 tangan di angkat ke atas arah kanan, kepala menengok ke kana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522292"/>
              <a:ext cx="1418873" cy="2870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D:\Document_office\DOKUMEN KERJA ERLANGGA\PPT BUPENA 2A\BAHAN PPT BUPENA 2A\tema 1\subtema 2\Gb gerakan tari kaki melangkah ke kanan, dua tangan melenggang ke bawah ke arah kanan, kepala menengok ke kana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1363" y="2429812"/>
              <a:ext cx="1502978" cy="3039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5" descr="D:\Document_office\DOKUMEN KERJA ERLANGGA\PPT BUPENA 2A\BAHAN PPT BUPENA 2A\tema 1\subtema 2\Gb gerakan tari kaki melangkah ke kiri, du tangan diangkat ke atas ke arah kiri, kepala menengok kiri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476" y="2524750"/>
              <a:ext cx="1477279" cy="2870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661816" y="5505865"/>
              <a:ext cx="1771639" cy="338554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Gerakan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1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dan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5 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686133" y="5505865"/>
              <a:ext cx="1771639" cy="338554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Gerakan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2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dan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6 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23296" y="5502809"/>
              <a:ext cx="1771639" cy="338554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Gerakan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3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dan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7 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993203" y="5505865"/>
              <a:ext cx="1771639" cy="338554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>
              <a:spAutoFit/>
            </a:bodyPr>
            <a:lstStyle/>
            <a:p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Gerakan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4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dan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8 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82667" y="5939135"/>
            <a:ext cx="8048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Ayo,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lakukan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gerakan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hitungan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1 – 8!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5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St2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P4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3.1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4: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Kalimat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Ajakan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Lagu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1752600"/>
            <a:ext cx="5562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Isi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syair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lagu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anak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</a:t>
            </a:r>
            <a:r>
              <a:rPr lang="fi-FI" sz="2400" dirty="0" smtClean="0">
                <a:latin typeface="Arial" pitchFamily="34" charset="0"/>
                <a:cs typeface="Arial" pitchFamily="34" charset="0"/>
              </a:rPr>
              <a:t>da </a:t>
            </a:r>
            <a:r>
              <a:rPr lang="fi-FI" sz="2400" dirty="0">
                <a:latin typeface="Arial" pitchFamily="34" charset="0"/>
                <a:cs typeface="Arial" pitchFamily="34" charset="0"/>
              </a:rPr>
              <a:t>yang berisi ajakan, larangan, atau perintah.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syair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lagu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Menanam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Jagung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”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ajakan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menanam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jagung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bersama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>
                <a:latin typeface="Arial" pitchFamily="34" charset="0"/>
                <a:cs typeface="Arial" pitchFamily="34" charset="0"/>
              </a:rPr>
              <a:t>Pada lagu yang berisi kalimat ajakan,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biasanya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kata “Ayo”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“Mari”.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 descr="C:\Users\User\Desktop\BAHAN PPT BUPENA 4C\GAMBAR\TEMA 6 SUBTEMA 1\7a Tasya membaca puis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7252" y="1820763"/>
            <a:ext cx="2182091" cy="4466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49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30413" y="1295399"/>
            <a:ext cx="8445500" cy="4038601"/>
            <a:chOff x="330413" y="1295399"/>
            <a:chExt cx="8445500" cy="4038601"/>
          </a:xfrm>
        </p:grpSpPr>
        <p:sp>
          <p:nvSpPr>
            <p:cNvPr id="5" name="Vertical Scroll 4"/>
            <p:cNvSpPr/>
            <p:nvPr/>
          </p:nvSpPr>
          <p:spPr>
            <a:xfrm>
              <a:off x="330413" y="1295399"/>
              <a:ext cx="8445500" cy="4038601"/>
            </a:xfrm>
            <a:prstGeom prst="verticalScroll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238463" y="1943510"/>
              <a:ext cx="6629400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latin typeface="Arial" pitchFamily="34" charset="0"/>
                  <a:cs typeface="Arial" pitchFamily="34" charset="0"/>
                </a:rPr>
                <a:t>Menanam</a:t>
              </a:r>
              <a:r>
                <a:rPr lang="en-US" sz="24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>
                  <a:latin typeface="Arial" pitchFamily="34" charset="0"/>
                  <a:cs typeface="Arial" pitchFamily="34" charset="0"/>
                </a:rPr>
                <a:t>Jagung</a:t>
              </a:r>
              <a:r>
                <a:rPr lang="en-US" sz="2400" b="1" dirty="0">
                  <a:latin typeface="Arial" pitchFamily="34" charset="0"/>
                  <a:cs typeface="Arial" pitchFamily="34" charset="0"/>
                </a:rPr>
                <a:t> 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  <a:p>
              <a:pPr algn="r"/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Ciptaan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Ibu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Sud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Ayo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kawan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kita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bersama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de-DE" sz="2400" dirty="0">
                  <a:latin typeface="Arial" pitchFamily="34" charset="0"/>
                  <a:cs typeface="Arial" pitchFamily="34" charset="0"/>
                </a:rPr>
                <a:t>menanam jagung di kebun kita. </a:t>
              </a:r>
            </a:p>
            <a:p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Ambil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cangkulmu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ambil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pangkurmu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</a:p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Kita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bekerja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tak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jemu-jemu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</a:p>
            <a:p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Cangkul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cangkul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cangkul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yang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dalam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de-DE" sz="2400" dirty="0">
                  <a:latin typeface="Arial" pitchFamily="34" charset="0"/>
                  <a:cs typeface="Arial" pitchFamily="34" charset="0"/>
                </a:rPr>
                <a:t>menanam jagung di kebun kita. 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201561" y="322972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Ayo,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nyanyikan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lagu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Menanam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Jagung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bersama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sekelasmu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5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561376"/>
            <a:ext cx="67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Mengurutkan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Banyak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Benda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82667" y="1412013"/>
              <a:ext cx="8961333" cy="1600200"/>
              <a:chOff x="182667" y="0"/>
              <a:chExt cx="8961333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9F5FC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P4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7251220" y="536318"/>
                <a:ext cx="1676880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Matematika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3.2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2667" y="3112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4: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4531040" y="2209800"/>
            <a:ext cx="39321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Mengurutkan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banyak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dilakukan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paling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sedikit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paling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banyak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>
                <a:latin typeface="Arial" pitchFamily="34" charset="0"/>
                <a:cs typeface="Arial" pitchFamily="34" charset="0"/>
              </a:rPr>
              <a:t>Urutkan angka penyusun mulai dari ratusan.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>
                <a:latin typeface="Arial" pitchFamily="34" charset="0"/>
                <a:cs typeface="Arial" pitchFamily="34" charset="0"/>
              </a:rPr>
              <a:t>Jika angka ratusan sama, urutkan angka puluhan, lalu satuan.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" y="1717609"/>
            <a:ext cx="3978563" cy="470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24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19336" y="214120"/>
            <a:ext cx="646331" cy="511811"/>
            <a:chOff x="471979" y="587226"/>
            <a:chExt cx="646331" cy="511811"/>
          </a:xfrm>
        </p:grpSpPr>
        <p:sp>
          <p:nvSpPr>
            <p:cNvPr id="26" name="Rectangle 25"/>
            <p:cNvSpPr/>
            <p:nvPr/>
          </p:nvSpPr>
          <p:spPr>
            <a:xfrm rot="20700000">
              <a:off x="531831" y="587226"/>
              <a:ext cx="525741" cy="51138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 rot="20700000">
              <a:off x="471979" y="637372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PM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916943" y="76200"/>
            <a:ext cx="68554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Subtema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2: </a:t>
            </a:r>
            <a:endParaRPr 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Hidup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Rukun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Teman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Bermain</a:t>
            </a:r>
            <a:endParaRPr lang="en-US" sz="32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0" y="990600"/>
            <a:ext cx="9144000" cy="1600200"/>
            <a:chOff x="0" y="1412013"/>
            <a:chExt cx="9144000" cy="1600200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St2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P1</a:t>
                  </a:r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3.1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1: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28600" y="1524000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Menunjukkan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Kalimat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Ajakan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Teks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2910349"/>
            <a:ext cx="5867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latin typeface="Arial" pitchFamily="34" charset="0"/>
                <a:cs typeface="Arial" pitchFamily="34" charset="0"/>
              </a:rPr>
              <a:t>Kalimat ajakan isinya mengajak atau </a:t>
            </a:r>
          </a:p>
          <a:p>
            <a:r>
              <a:rPr lang="fi-FI" sz="2400" dirty="0">
                <a:latin typeface="Arial" pitchFamily="34" charset="0"/>
                <a:cs typeface="Arial" pitchFamily="34" charset="0"/>
              </a:rPr>
              <a:t>meminta orang lain melakukan sesuatu. </a:t>
            </a:r>
          </a:p>
          <a:p>
            <a:endParaRPr lang="fi-FI" sz="2400" dirty="0" smtClean="0">
              <a:latin typeface="Arial" pitchFamily="34" charset="0"/>
              <a:cs typeface="Arial" pitchFamily="34" charset="0"/>
            </a:endParaRPr>
          </a:p>
          <a:p>
            <a:endParaRPr lang="fi-FI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fi-FI" sz="2400" dirty="0" smtClean="0">
                <a:latin typeface="Arial" pitchFamily="34" charset="0"/>
                <a:cs typeface="Arial" pitchFamily="34" charset="0"/>
              </a:rPr>
              <a:t>Ciri </a:t>
            </a:r>
            <a:r>
              <a:rPr lang="fi-FI" sz="2400" dirty="0">
                <a:latin typeface="Arial" pitchFamily="34" charset="0"/>
                <a:cs typeface="Arial" pitchFamily="34" charset="0"/>
              </a:rPr>
              <a:t>kalimat ajakan biasanya disertai 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kata “Ayo”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“Mari”.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052" y="2819400"/>
            <a:ext cx="1770240" cy="35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St2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P5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3.1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5: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Menuliskan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Kalimat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Ajakan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Teman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1600200"/>
            <a:ext cx="541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Kamu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tentu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sudah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tahu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cara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mengajak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Ketika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mengajak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ucapkan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kalimat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santun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Jika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ajakanmu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ditolak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sebaiknya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kamu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marah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2400" dirty="0">
                <a:latin typeface="Arial" pitchFamily="34" charset="0"/>
                <a:cs typeface="Arial" pitchFamily="34" charset="0"/>
              </a:rPr>
              <a:t>Hal tersebut dapat menjaga kerukunan.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93" y="1905000"/>
            <a:ext cx="1905000" cy="411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4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ocument_office\DOKUMEN KERJA ERLANGGA\PPT BUPENA 2A\BAHAN PPT BUPENA 2A\tema 1\subtema 2\Gb Dedi dan jonas sdng bercakap dgn mnggunakan pakaian oahraga. Dedi membawa bola basket. latar depan rumah ded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/>
          <a:stretch/>
        </p:blipFill>
        <p:spPr bwMode="auto">
          <a:xfrm>
            <a:off x="1" y="0"/>
            <a:ext cx="91440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800600" y="445435"/>
            <a:ext cx="2743200" cy="1795793"/>
            <a:chOff x="4800600" y="445435"/>
            <a:chExt cx="2743200" cy="1795793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4800600" y="445435"/>
              <a:ext cx="2743200" cy="1795793"/>
            </a:xfrm>
            <a:prstGeom prst="wedgeRoundRectCallout">
              <a:avLst>
                <a:gd name="adj1" fmla="val 34083"/>
                <a:gd name="adj2" fmla="val 7427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00600" y="564384"/>
              <a:ext cx="27432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2400" dirty="0">
                  <a:latin typeface="Arial" pitchFamily="34" charset="0"/>
                  <a:cs typeface="Arial" pitchFamily="34" charset="0"/>
                </a:rPr>
                <a:t>Jonas, ayo kita bermain bola basket di lapangan! 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7200" y="445434"/>
            <a:ext cx="3810000" cy="2057941"/>
            <a:chOff x="4800600" y="445435"/>
            <a:chExt cx="2743200" cy="2057941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4800600" y="445435"/>
              <a:ext cx="2743200" cy="1795793"/>
            </a:xfrm>
            <a:prstGeom prst="wedgeRoundRectCallout">
              <a:avLst>
                <a:gd name="adj1" fmla="val 34083"/>
                <a:gd name="adj2" fmla="val 7427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800600" y="564384"/>
              <a:ext cx="274320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2400" dirty="0" smtClean="0">
                  <a:latin typeface="Arial" pitchFamily="34" charset="0"/>
                  <a:cs typeface="Arial" pitchFamily="34" charset="0"/>
                </a:rPr>
                <a:t>Maaf Made. Aku tidak dapat bermain basket dulu karena aku dipanggil oleh Pak Guru.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65356" y="5334000"/>
            <a:ext cx="556260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Apakah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penolakan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Jonas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termasuk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penolakan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sopan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ocument_office\DOKUMEN KERJA ERLANGGA\PPT BUPENA 2A\BAHAN PPT BUPENA 2A\tema 1\subtema 2\A.Gb anak bermain di lapangan bersama ekspresi sena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720" y="2677484"/>
            <a:ext cx="3850279" cy="27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164" y="1412013"/>
              <a:ext cx="8931836" cy="1600200"/>
              <a:chOff x="212164" y="0"/>
              <a:chExt cx="8931836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FF3399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P5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3147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PPKn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3.1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164" y="26654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5: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Pengamalan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Sila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Ketiga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Pancasila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Tempat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Bermain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666" y="1591836"/>
            <a:ext cx="477033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Arial" pitchFamily="34" charset="0"/>
                <a:cs typeface="Arial" pitchFamily="34" charset="0"/>
              </a:rPr>
              <a:t>Kita sebagai warga negara Indonesia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harus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memiliki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rasa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persatuan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walaupun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berbeda-beda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sv-SE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v-SE" sz="2400" dirty="0" smtClean="0">
                <a:latin typeface="Arial" pitchFamily="34" charset="0"/>
                <a:cs typeface="Arial" pitchFamily="34" charset="0"/>
              </a:rPr>
              <a:t>Contoh </a:t>
            </a:r>
            <a:r>
              <a:rPr lang="sv-SE" sz="2400" dirty="0">
                <a:latin typeface="Arial" pitchFamily="34" charset="0"/>
                <a:cs typeface="Arial" pitchFamily="34" charset="0"/>
              </a:rPr>
              <a:t>pengamalan sila ketiga dengan teman </a:t>
            </a:r>
            <a:r>
              <a:rPr lang="sv-SE" sz="2400" dirty="0" smtClean="0">
                <a:latin typeface="Arial" pitchFamily="34" charset="0"/>
                <a:cs typeface="Arial" pitchFamily="34" charset="0"/>
              </a:rPr>
              <a:t>bermain: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Bermain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berbagai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suku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Menjaga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kekompakan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bermain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400" dirty="0" smtClean="0">
                <a:latin typeface="Arial" pitchFamily="34" charset="0"/>
                <a:cs typeface="Arial" pitchFamily="34" charset="0"/>
              </a:rPr>
              <a:t>Mau </a:t>
            </a:r>
            <a:r>
              <a:rPr lang="fi-FI" sz="2400" dirty="0">
                <a:latin typeface="Arial" pitchFamily="34" charset="0"/>
                <a:cs typeface="Arial" pitchFamily="34" charset="0"/>
              </a:rPr>
              <a:t>menerima kekurangan teman.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St2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P6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3.1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6: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Makna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Kalimat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Ajakan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Lagu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1000" y="1752600"/>
            <a:ext cx="4953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Kamu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sudah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mengetahui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kalimat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ajakan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t-BR" sz="2800" dirty="0">
                <a:latin typeface="Arial" pitchFamily="34" charset="0"/>
                <a:cs typeface="Arial" pitchFamily="34" charset="0"/>
              </a:rPr>
              <a:t>dalam teks cerita atau lagu. 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Ajakan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pada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lagu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biasanya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mengajak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berbuat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baik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3268" y="1600200"/>
            <a:ext cx="2224695" cy="473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30413" y="1295399"/>
            <a:ext cx="8445500" cy="4038601"/>
            <a:chOff x="330413" y="1295399"/>
            <a:chExt cx="8445500" cy="4038601"/>
          </a:xfrm>
        </p:grpSpPr>
        <p:sp>
          <p:nvSpPr>
            <p:cNvPr id="5" name="Vertical Scroll 4"/>
            <p:cNvSpPr/>
            <p:nvPr/>
          </p:nvSpPr>
          <p:spPr>
            <a:xfrm>
              <a:off x="330413" y="1295399"/>
              <a:ext cx="8445500" cy="4038601"/>
            </a:xfrm>
            <a:prstGeom prst="verticalScroll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238463" y="1943510"/>
              <a:ext cx="6629400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latin typeface="Arial" pitchFamily="34" charset="0"/>
                  <a:cs typeface="Arial" pitchFamily="34" charset="0"/>
                </a:rPr>
                <a:t>Menanam</a:t>
              </a:r>
              <a:r>
                <a:rPr lang="en-US" sz="24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>
                  <a:latin typeface="Arial" pitchFamily="34" charset="0"/>
                  <a:cs typeface="Arial" pitchFamily="34" charset="0"/>
                </a:rPr>
                <a:t>Jagung</a:t>
              </a:r>
              <a:r>
                <a:rPr lang="en-US" sz="2400" b="1" dirty="0">
                  <a:latin typeface="Arial" pitchFamily="34" charset="0"/>
                  <a:cs typeface="Arial" pitchFamily="34" charset="0"/>
                </a:rPr>
                <a:t> 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  <a:p>
              <a:pPr algn="r"/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Ciptaan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Ibu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Sud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Ayo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kawan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kita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bersama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de-DE" sz="2400" dirty="0">
                  <a:latin typeface="Arial" pitchFamily="34" charset="0"/>
                  <a:cs typeface="Arial" pitchFamily="34" charset="0"/>
                </a:rPr>
                <a:t>menanam jagung di kebun kita. </a:t>
              </a:r>
            </a:p>
            <a:p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Ambil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cangkulmu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ambil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pangkurmu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</a:p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Kita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bekerja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tak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jemu-jemu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</a:p>
            <a:p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Cangkul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cangkul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cangkul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yang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dalam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de-DE" sz="2400" dirty="0">
                  <a:latin typeface="Arial" pitchFamily="34" charset="0"/>
                  <a:cs typeface="Arial" pitchFamily="34" charset="0"/>
                </a:rPr>
                <a:t>menanam jagung di kebun kita. 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201561" y="322972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Ayo,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nyanyikan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lagu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Menanam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Jagung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bersama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sekelasmu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0413" y="5486400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Apakah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ajakan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lagu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Menanam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Jagung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ajakan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baik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ocument_office\DOKUMEN KERJA ERLANGGA\PPT BUPENA 2A\BAHAN PPT BUPENA 2A\tema 1\subtema 2\Gb Anak bermusyawarah sebelum bermain sepak bo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349" y="1812923"/>
            <a:ext cx="4572000" cy="416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164" y="1412013"/>
              <a:ext cx="8931836" cy="1600200"/>
              <a:chOff x="212164" y="0"/>
              <a:chExt cx="8931836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FF3399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P6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3147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PPKn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3.1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164" y="26654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6: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Pengamalan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Sila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Keempat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Pancasila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Tempat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Bermain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164" y="1630714"/>
            <a:ext cx="4207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latin typeface="Arial" pitchFamily="34" charset="0"/>
                <a:cs typeface="Arial" pitchFamily="34" charset="0"/>
              </a:rPr>
              <a:t>Sila keempat mengajarkan kita jika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setiap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permasalahan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sebaiknya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diselesaikan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musyawarah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2667" y="3481864"/>
            <a:ext cx="42369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Ketika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bermusyawarah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setiap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orang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berhak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memberikan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pendapatnya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Namun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jika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belum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disetujui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harus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menerimanya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lapang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dada.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9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137235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Pengamalan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Sila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Kelima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Pancasila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Tempat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Bermain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668" y="1524000"/>
            <a:ext cx="2651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latin typeface="Arial" pitchFamily="34" charset="0"/>
                <a:cs typeface="Arial" pitchFamily="34" charset="0"/>
              </a:rPr>
              <a:t>Sila kelima menunjukkan bahwa setiap </a:t>
            </a:r>
            <a:r>
              <a:rPr lang="sv-SE" sz="2400" dirty="0" smtClean="0">
                <a:latin typeface="Arial" pitchFamily="34" charset="0"/>
                <a:cs typeface="Arial" pitchFamily="34" charset="0"/>
              </a:rPr>
              <a:t>orang </a:t>
            </a:r>
            <a:r>
              <a:rPr lang="sv-SE" sz="2400" dirty="0">
                <a:latin typeface="Arial" pitchFamily="34" charset="0"/>
                <a:cs typeface="Arial" pitchFamily="34" charset="0"/>
              </a:rPr>
              <a:t>harus diperlakukan secara adil.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34387" y="1197401"/>
            <a:ext cx="6316988" cy="5174397"/>
            <a:chOff x="2834387" y="1197401"/>
            <a:chExt cx="6316988" cy="5174397"/>
          </a:xfrm>
        </p:grpSpPr>
        <p:pic>
          <p:nvPicPr>
            <p:cNvPr id="12290" name="Picture 2" descr="D:\Document_office\DOKUMEN KERJA ERLANGGA\PPT BUPENA 2A\BAHAN PPT BUPENA 2A\tema 1\subtema 2\gb 1.2.16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52" t="32017" r="36184" b="31139"/>
            <a:stretch/>
          </p:blipFill>
          <p:spPr bwMode="auto">
            <a:xfrm>
              <a:off x="2841762" y="1197401"/>
              <a:ext cx="6309613" cy="434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834387" y="5540801"/>
              <a:ext cx="63169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Berbagi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makanan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secara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adil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merupakan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penerapan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sila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kelima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Pancasila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925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561376"/>
            <a:ext cx="67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Mengurutkan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Bilangan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82667" y="1412013"/>
              <a:ext cx="8961333" cy="1600200"/>
              <a:chOff x="182667" y="0"/>
              <a:chExt cx="8961333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9F5FC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P6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7251220" y="536318"/>
                <a:ext cx="1676880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Matematika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3.1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2667" y="3112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6: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185124" y="1295709"/>
            <a:ext cx="5301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Arial" pitchFamily="34" charset="0"/>
                <a:cs typeface="Arial" pitchFamily="34" charset="0"/>
              </a:rPr>
              <a:t>Kamu dapat mengurutkan bilangan dengan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memperhatikan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angka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penyusunnya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8062" y="3429000"/>
            <a:ext cx="871020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Urutkan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bilangan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434, 461,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353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mulai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terbesar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fi-FI" sz="2400" dirty="0">
                <a:latin typeface="Arial" pitchFamily="34" charset="0"/>
                <a:cs typeface="Arial" pitchFamily="34" charset="0"/>
              </a:rPr>
              <a:t>Urutkan angka pada nilai tempat yang sama. </a:t>
            </a:r>
          </a:p>
          <a:p>
            <a:r>
              <a:rPr lang="fi-FI" sz="2400" dirty="0">
                <a:latin typeface="Arial" pitchFamily="34" charset="0"/>
                <a:cs typeface="Arial" pitchFamily="34" charset="0"/>
              </a:rPr>
              <a:t>Urutkan mulai dari angka ratusan, puluhan, lalu satuan.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2498" y="2890062"/>
            <a:ext cx="4166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Perhatikan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! 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t="28333" r="50337" b="35834"/>
          <a:stretch/>
        </p:blipFill>
        <p:spPr bwMode="auto">
          <a:xfrm>
            <a:off x="228600" y="189270"/>
            <a:ext cx="5516880" cy="262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6466" y="2971800"/>
            <a:ext cx="8710202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Urutkan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angka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ratusan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yaitu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4, 3.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>
                <a:latin typeface="Arial" pitchFamily="34" charset="0"/>
                <a:cs typeface="Arial" pitchFamily="34" charset="0"/>
              </a:rPr>
              <a:t>Nilai angka ratusan pada bilangan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434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461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sama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Bandingkan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angka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puluhannya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yaitu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3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6.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2400" dirty="0">
                <a:latin typeface="Arial" pitchFamily="34" charset="0"/>
                <a:cs typeface="Arial" pitchFamily="34" charset="0"/>
              </a:rPr>
              <a:t>Angka 6 lebih besar dari 3, maka 461 lebih besar dari 434.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795" y="4572000"/>
            <a:ext cx="68775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Urutan</a:t>
            </a:r>
            <a:r>
              <a:rPr lang="en-US" sz="2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bilangan</a:t>
            </a:r>
            <a:r>
              <a:rPr lang="en-US" sz="2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mulai</a:t>
            </a:r>
            <a:r>
              <a:rPr lang="en-US" sz="2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terbesar</a:t>
            </a:r>
            <a:r>
              <a:rPr lang="en-US" sz="2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461, 434, 353. </a:t>
            </a:r>
            <a:endParaRPr lang="en-US" sz="24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Urutan</a:t>
            </a:r>
            <a:r>
              <a:rPr lang="en-US" sz="2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bilangan</a:t>
            </a:r>
            <a:r>
              <a:rPr lang="en-US" sz="2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mulai</a:t>
            </a:r>
            <a:r>
              <a:rPr lang="en-US" sz="2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terkecil</a:t>
            </a:r>
            <a:r>
              <a:rPr lang="en-US" sz="24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353, 434, 461. </a:t>
            </a:r>
            <a:endParaRPr lang="en-US" sz="32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18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_office\DOKUMEN KERJA ERLANGGA\PPT BUPENA 2A\BAHAN PPT BUPENA 2A\tema 1\subtema 2\Gb Dedi dan jonas sdng bercakap dgn mnggunakan pakaian oahraga. Dedi membawa bola basket. latar depan rumah ded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/>
          <a:stretch/>
        </p:blipFill>
        <p:spPr bwMode="auto">
          <a:xfrm>
            <a:off x="1" y="0"/>
            <a:ext cx="91440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800600" y="445435"/>
            <a:ext cx="2743200" cy="1795793"/>
            <a:chOff x="4800600" y="445435"/>
            <a:chExt cx="2743200" cy="1795793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4800600" y="445435"/>
              <a:ext cx="2743200" cy="1795793"/>
            </a:xfrm>
            <a:prstGeom prst="wedgeRoundRectCallout">
              <a:avLst>
                <a:gd name="adj1" fmla="val 34083"/>
                <a:gd name="adj2" fmla="val 7427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800600" y="564384"/>
              <a:ext cx="27432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2400" dirty="0">
                  <a:latin typeface="Arial" pitchFamily="34" charset="0"/>
                  <a:cs typeface="Arial" pitchFamily="34" charset="0"/>
                </a:rPr>
                <a:t>Jonas, ayo kita bermain bola basket di lapangan! 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09600" y="5771634"/>
            <a:ext cx="7994433" cy="523220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kata “Ayo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adalah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ciri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khas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untuk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kalimat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ajakan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31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5975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212252" y="1412013"/>
              <a:ext cx="8931748" cy="1600200"/>
              <a:chOff x="212252" y="0"/>
              <a:chExt cx="8931748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7CC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A5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EB4F4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P1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72512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SBdP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3.3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4.3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12252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1: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Gerak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Keseharian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Tari</a:t>
            </a:r>
            <a:endParaRPr lang="en-US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252" y="1564708"/>
            <a:ext cx="4740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Gerakan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sehari-hari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ditiru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hingga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membentuk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tarian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2512367"/>
            <a:ext cx="9147261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gerakan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menggunakan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kepala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Document_office\DOKUMEN KERJA ERLANGGA\PPT BUPENA 2A\BAHAN PPT BUPENA 2A\tema 1\subtema 2\Gb menengok ke kan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36" y="2971800"/>
            <a:ext cx="2289186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ocument_office\DOKUMEN KERJA ERLANGGA\PPT BUPENA 2A\BAHAN PPT BUPENA 2A\tema 1\subtema 2\Gb menengok ke kir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599" y="3001608"/>
            <a:ext cx="2508541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95880" y="5840058"/>
            <a:ext cx="3831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Menengok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arah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kanan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19937" y="5840058"/>
            <a:ext cx="3385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Menengok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arah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kiri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04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8" grpId="0" animBg="1"/>
      <p:bldP spid="19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152399"/>
            <a:ext cx="70104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gerakan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menggunakan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1788" y="738471"/>
            <a:ext cx="2624424" cy="4449717"/>
            <a:chOff x="211788" y="738471"/>
            <a:chExt cx="2624424" cy="4449717"/>
          </a:xfrm>
        </p:grpSpPr>
        <p:pic>
          <p:nvPicPr>
            <p:cNvPr id="3074" name="Picture 2" descr="D:\Document_office\DOKUMEN KERJA ERLANGGA\PPT BUPENA 2A\BAHAN PPT BUPENA 2A\tema 1\subtema 2\Gerak bermain layang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38471"/>
              <a:ext cx="1981200" cy="3470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11788" y="4357191"/>
              <a:ext cx="262442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Gerakan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bermain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layangan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. 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86345" y="1492326"/>
            <a:ext cx="2766199" cy="4296025"/>
            <a:chOff x="3286345" y="1492326"/>
            <a:chExt cx="2766199" cy="4296025"/>
          </a:xfrm>
        </p:grpSpPr>
        <p:pic>
          <p:nvPicPr>
            <p:cNvPr id="3075" name="Picture 3" descr="D:\Document_office\DOKUMEN KERJA ERLANGGA\PPT BUPENA 2A\BAHAN PPT BUPENA 2A\tema 1\subtema 2\Gb meniru gerak memetik bung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688" y="1492326"/>
              <a:ext cx="1855514" cy="3371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286345" y="4957354"/>
              <a:ext cx="276619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Gerakan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memetik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bunga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87243" y="837782"/>
            <a:ext cx="2888932" cy="3934907"/>
            <a:chOff x="6087243" y="837782"/>
            <a:chExt cx="2888932" cy="3934907"/>
          </a:xfrm>
        </p:grpSpPr>
        <p:pic>
          <p:nvPicPr>
            <p:cNvPr id="3076" name="Picture 4" descr="D:\Document_office\DOKUMEN KERJA ERLANGGA\PPT BUPENA 2A\BAHAN PPT BUPENA 2A\tema 1\subtema 2\gb 1.2.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924" y="837782"/>
              <a:ext cx="1471571" cy="3371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087243" y="4311024"/>
              <a:ext cx="28889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Gerakan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menyapu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7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6806"/>
            <a:ext cx="70104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gerakan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menggunakan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kaki.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87687" y="1066800"/>
            <a:ext cx="2719014" cy="4414747"/>
            <a:chOff x="187687" y="1066800"/>
            <a:chExt cx="2719014" cy="4414747"/>
          </a:xfrm>
        </p:grpSpPr>
        <p:pic>
          <p:nvPicPr>
            <p:cNvPr id="4098" name="Picture 2" descr="D:\Document_office\DOKUMEN KERJA ERLANGGA\PPT BUPENA 2A\BAHAN PPT BUPENA 2A\tema 1\subtema 2\Gb gerak melenggang, kaki berjal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066800"/>
              <a:ext cx="1570388" cy="3719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87687" y="5019882"/>
              <a:ext cx="27190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Gerakan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berjalan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13881" y="1266256"/>
            <a:ext cx="2478564" cy="4204696"/>
            <a:chOff x="3313881" y="1266256"/>
            <a:chExt cx="2478564" cy="4204696"/>
          </a:xfrm>
        </p:grpSpPr>
        <p:pic>
          <p:nvPicPr>
            <p:cNvPr id="4100" name="Picture 4" descr="D:\Document_office\DOKUMEN KERJA ERLANGGA\PPT BUPENA 2A\BAHAN PPT BUPENA 2A\tema 1\subtema 2\Gb Gerak berlar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2634" y="1266256"/>
              <a:ext cx="2381057" cy="3321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313881" y="5009287"/>
              <a:ext cx="24785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Gerakan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berlari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22274" y="1066800"/>
            <a:ext cx="2973891" cy="4404151"/>
            <a:chOff x="5922274" y="1066800"/>
            <a:chExt cx="2973891" cy="4404151"/>
          </a:xfrm>
        </p:grpSpPr>
        <p:pic>
          <p:nvPicPr>
            <p:cNvPr id="4099" name="Picture 3" descr="D:\Document_office\DOKUMEN KERJA ERLANGGA\PPT BUPENA 2A\BAHAN PPT BUPENA 2A\tema 1\subtema 2\gb 1.2.4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73"/>
            <a:stretch/>
          </p:blipFill>
          <p:spPr bwMode="auto">
            <a:xfrm>
              <a:off x="6209071" y="1066800"/>
              <a:ext cx="2400299" cy="3496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922274" y="5009286"/>
              <a:ext cx="29738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Gerakan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melompat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38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Membandingkan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Dua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Bilangan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Ratusan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182667" y="1412013"/>
              <a:ext cx="8961333" cy="1600200"/>
              <a:chOff x="182667" y="0"/>
              <a:chExt cx="8961333" cy="16002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2" name="Oval 11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9F5FC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P1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7251220" y="536318"/>
                <a:ext cx="1676880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Matematika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3.2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82667" y="3112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1: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304800" y="175260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n-NO" sz="2400" dirty="0">
                <a:latin typeface="Arial" pitchFamily="34" charset="0"/>
                <a:cs typeface="Arial" pitchFamily="34" charset="0"/>
              </a:rPr>
              <a:t>Berikut cara membandingkan bilangan ratusan.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Bandingkan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ratusannya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terlebih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dahulu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400" dirty="0" smtClean="0">
                <a:latin typeface="Arial" pitchFamily="34" charset="0"/>
                <a:cs typeface="Arial" pitchFamily="34" charset="0"/>
              </a:rPr>
              <a:t>Jika </a:t>
            </a:r>
            <a:r>
              <a:rPr lang="fi-FI" sz="2400" dirty="0">
                <a:latin typeface="Arial" pitchFamily="34" charset="0"/>
                <a:cs typeface="Arial" pitchFamily="34" charset="0"/>
              </a:rPr>
              <a:t>ratusannya sama, bandingkan puluhan. </a:t>
            </a:r>
          </a:p>
          <a:p>
            <a:pPr marL="457200" indent="-457200">
              <a:buFont typeface="+mj-lt"/>
              <a:buAutoNum type="arabicPeriod"/>
            </a:pPr>
            <a:r>
              <a:rPr lang="fi-FI" sz="2400" dirty="0" smtClean="0">
                <a:latin typeface="Arial" pitchFamily="34" charset="0"/>
                <a:cs typeface="Arial" pitchFamily="34" charset="0"/>
              </a:rPr>
              <a:t>Jika </a:t>
            </a:r>
            <a:r>
              <a:rPr lang="fi-FI" sz="2400" dirty="0">
                <a:latin typeface="Arial" pitchFamily="34" charset="0"/>
                <a:cs typeface="Arial" pitchFamily="34" charset="0"/>
              </a:rPr>
              <a:t>puluhan juga sama, bandingkan satuan.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4704" y="1223255"/>
            <a:ext cx="2224695" cy="473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5030" y="-192553"/>
            <a:ext cx="3080792" cy="1862048"/>
            <a:chOff x="237095" y="3989462"/>
            <a:chExt cx="3080792" cy="1862048"/>
          </a:xfrm>
        </p:grpSpPr>
        <p:sp>
          <p:nvSpPr>
            <p:cNvPr id="5" name="Rectangle 4"/>
            <p:cNvSpPr/>
            <p:nvPr/>
          </p:nvSpPr>
          <p:spPr>
            <a:xfrm>
              <a:off x="237095" y="4401848"/>
              <a:ext cx="27432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err="1" smtClean="0">
                  <a:latin typeface="Arial" pitchFamily="34" charset="0"/>
                  <a:cs typeface="Arial" pitchFamily="34" charset="0"/>
                </a:rPr>
                <a:t>Bandingkan</a:t>
              </a:r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latin typeface="Arial" pitchFamily="34" charset="0"/>
                  <a:cs typeface="Arial" pitchFamily="34" charset="0"/>
                </a:rPr>
                <a:t>dua</a:t>
              </a:r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latin typeface="Arial" pitchFamily="34" charset="0"/>
                  <a:cs typeface="Arial" pitchFamily="34" charset="0"/>
                </a:rPr>
                <a:t>bilangan</a:t>
              </a:r>
              <a:r>
                <a:rPr lang="en-US" sz="24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latin typeface="Arial" pitchFamily="34" charset="0"/>
                  <a:cs typeface="Arial" pitchFamily="34" charset="0"/>
                </a:rPr>
                <a:t>berikut</a:t>
              </a:r>
              <a:endParaRPr lang="en-US" sz="2400" b="1" dirty="0"/>
            </a:p>
          </p:txBody>
        </p:sp>
        <p:sp>
          <p:nvSpPr>
            <p:cNvPr id="6" name="Rectangle 5"/>
            <p:cNvSpPr/>
            <p:nvPr/>
          </p:nvSpPr>
          <p:spPr>
            <a:xfrm rot="889812">
              <a:off x="2642702" y="3989462"/>
              <a:ext cx="675185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500" b="1" dirty="0">
                  <a:latin typeface="Arial" pitchFamily="34" charset="0"/>
                  <a:cs typeface="Arial" pitchFamily="34" charset="0"/>
                </a:rPr>
                <a:t>!</a:t>
              </a:r>
              <a:endParaRPr lang="en-US" sz="115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0252" y="1762761"/>
            <a:ext cx="3863167" cy="2655253"/>
            <a:chOff x="-117876" y="0"/>
            <a:chExt cx="4671039" cy="3210524"/>
          </a:xfrm>
        </p:grpSpPr>
        <p:sp>
          <p:nvSpPr>
            <p:cNvPr id="8" name="Rectangle 7"/>
            <p:cNvSpPr/>
            <p:nvPr/>
          </p:nvSpPr>
          <p:spPr>
            <a:xfrm>
              <a:off x="7257" y="0"/>
              <a:ext cx="4545906" cy="320039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-117876" y="10126"/>
              <a:ext cx="4520331" cy="32003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600" dirty="0" smtClean="0">
                  <a:latin typeface="Arial" pitchFamily="34" charset="0"/>
                  <a:cs typeface="Arial" pitchFamily="34" charset="0"/>
                </a:rPr>
                <a:t>137</a:t>
              </a:r>
              <a:endParaRPr lang="en-US" sz="166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20909" y="1771136"/>
            <a:ext cx="3863167" cy="2655253"/>
            <a:chOff x="-117876" y="0"/>
            <a:chExt cx="4671039" cy="3210524"/>
          </a:xfrm>
        </p:grpSpPr>
        <p:sp>
          <p:nvSpPr>
            <p:cNvPr id="14" name="Rectangle 13"/>
            <p:cNvSpPr/>
            <p:nvPr/>
          </p:nvSpPr>
          <p:spPr>
            <a:xfrm>
              <a:off x="7257" y="0"/>
              <a:ext cx="4545906" cy="320039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117876" y="10126"/>
              <a:ext cx="4520331" cy="32003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600" dirty="0" smtClean="0">
                  <a:latin typeface="Arial" pitchFamily="34" charset="0"/>
                  <a:cs typeface="Arial" pitchFamily="34" charset="0"/>
                </a:rPr>
                <a:t>173</a:t>
              </a:r>
              <a:endParaRPr lang="en-US" sz="166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51434" y="5029200"/>
            <a:ext cx="6269665" cy="95410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Manakah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bilangan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lebih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besar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Manakah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bilangan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lebih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kecil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10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T1  St2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P2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3.1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4.1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2: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Mengidentifikasi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Kalimat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Ajakan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Teks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Percakapan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15313" y="2201414"/>
            <a:ext cx="40944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Kamu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tentu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sering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bermain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Ketika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mengajak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bermain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fi-FI" sz="2400" dirty="0" smtClean="0">
                <a:latin typeface="Arial" pitchFamily="34" charset="0"/>
                <a:cs typeface="Arial" pitchFamily="34" charset="0"/>
              </a:rPr>
              <a:t>gunakan </a:t>
            </a:r>
            <a:r>
              <a:rPr lang="fi-FI" sz="2400" dirty="0">
                <a:latin typeface="Arial" pitchFamily="34" charset="0"/>
                <a:cs typeface="Arial" pitchFamily="34" charset="0"/>
              </a:rPr>
              <a:t>kalimat ajakan yang baik.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2400" dirty="0">
                <a:latin typeface="Arial" pitchFamily="34" charset="0"/>
                <a:cs typeface="Arial" pitchFamily="34" charset="0"/>
              </a:rPr>
              <a:t>Jika teman tidak mau bermain, kamu tidak boleh memaksa.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" y="1717609"/>
            <a:ext cx="3978563" cy="470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2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1162</Words>
  <Application>Microsoft Office PowerPoint</Application>
  <PresentationFormat>On-screen Show (4:3)</PresentationFormat>
  <Paragraphs>246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23</cp:revision>
  <dcterms:created xsi:type="dcterms:W3CDTF">2017-06-26T05:29:31Z</dcterms:created>
  <dcterms:modified xsi:type="dcterms:W3CDTF">2017-06-27T22:14:24Z</dcterms:modified>
</cp:coreProperties>
</file>