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1" r:id="rId2"/>
    <p:sldId id="299" r:id="rId3"/>
    <p:sldId id="272" r:id="rId4"/>
    <p:sldId id="300" r:id="rId5"/>
    <p:sldId id="293" r:id="rId6"/>
    <p:sldId id="294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22A6-84E9-4445-B3D6-A14F80EBB85C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D7B0-9920-46E0-B944-008A9379ED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578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1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9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204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90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75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15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57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65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566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6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AB57AAF-9094-431F-AE89-8D15AB5951C6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AA73BE-BF9C-4686-90E3-BA5D2A1D3E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237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4183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C727-8F48-454A-A1DE-5EB195EB2CA8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57" y="899892"/>
            <a:ext cx="6468626" cy="56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203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600" y="104083"/>
            <a:ext cx="6705600" cy="784918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3.2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1600" y="984647"/>
            <a:ext cx="863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/>
              <a:t>Informasi Teks dalam Bentuk Peta Pikiran </a:t>
            </a:r>
            <a:endParaRPr lang="id-ID" sz="4267" b="1" dirty="0"/>
          </a:p>
        </p:txBody>
      </p:sp>
      <p:pic>
        <p:nvPicPr>
          <p:cNvPr id="12" name="Picture 2" descr="D:\PROJECT 2017\4a.st2.p2.3 bu guru.jpg">
            <a:extLst>
              <a:ext uri="{FF2B5EF4-FFF2-40B4-BE49-F238E27FC236}">
                <a16:creationId xmlns:a16="http://schemas.microsoft.com/office/drawing/2014/main" id="{FED51479-4EC7-4782-AB3C-78F02785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1" y="1843516"/>
            <a:ext cx="2689229" cy="42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ELISA\ERLANGGA LISA\2017\TEMPLATE PPT\SD Buping Tematik Terpadu K13N\papan canvas.png">
            <a:extLst>
              <a:ext uri="{FF2B5EF4-FFF2-40B4-BE49-F238E27FC236}">
                <a16:creationId xmlns:a16="http://schemas.microsoft.com/office/drawing/2014/main" id="{B9482A57-7C46-4019-BF06-0C81F9DEF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3962401" y="1541485"/>
            <a:ext cx="6933361" cy="52403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40692F-8C3D-4406-B49C-1C22F7D2E1CB}"/>
              </a:ext>
            </a:extLst>
          </p:cNvPr>
          <p:cNvSpPr/>
          <p:nvPr/>
        </p:nvSpPr>
        <p:spPr>
          <a:xfrm>
            <a:off x="4064000" y="2190214"/>
            <a:ext cx="6502400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933" b="1" dirty="0">
                <a:solidFill>
                  <a:schemeClr val="accent2"/>
                </a:solidFill>
              </a:rPr>
              <a:t>Informasi</a:t>
            </a:r>
            <a:r>
              <a:rPr lang="id-ID" sz="2933" dirty="0"/>
              <a:t> adalah penjelasan dan pemberitahuan mengenai suatu hal.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864EAE-8373-4D09-B48B-0F662341A756}"/>
              </a:ext>
            </a:extLst>
          </p:cNvPr>
          <p:cNvSpPr/>
          <p:nvPr/>
        </p:nvSpPr>
        <p:spPr>
          <a:xfrm>
            <a:off x="4111256" y="3249312"/>
            <a:ext cx="6368640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933" dirty="0"/>
              <a:t>Kita dapat memperoleh suatu informasi dari buku dengan </a:t>
            </a:r>
            <a:r>
              <a:rPr lang="id-ID" sz="2933" b="1" dirty="0">
                <a:solidFill>
                  <a:schemeClr val="accent2"/>
                </a:solidFill>
              </a:rPr>
              <a:t>membaca judul dan isi teks dengan cermat. </a:t>
            </a:r>
            <a:endParaRPr lang="en-US" sz="2933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BA3C-5425-4E92-97AC-0AA6687086B8}"/>
              </a:ext>
            </a:extLst>
          </p:cNvPr>
          <p:cNvSpPr txBox="1"/>
          <p:nvPr/>
        </p:nvSpPr>
        <p:spPr>
          <a:xfrm>
            <a:off x="8808484" y="58481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A0A659-E9AC-44D9-A3B5-11B025C4773B}"/>
              </a:ext>
            </a:extLst>
          </p:cNvPr>
          <p:cNvSpPr/>
          <p:nvPr/>
        </p:nvSpPr>
        <p:spPr>
          <a:xfrm>
            <a:off x="508000" y="1092201"/>
            <a:ext cx="6096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Myriad Pro"/>
              </a:rPr>
              <a:t>Sebuah informasi dapat ditemukan dalam bentuk peta pikiran.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406AA-80AA-4D66-AD72-D74A54FEC28B}"/>
              </a:ext>
            </a:extLst>
          </p:cNvPr>
          <p:cNvSpPr/>
          <p:nvPr/>
        </p:nvSpPr>
        <p:spPr>
          <a:xfrm>
            <a:off x="508000" y="2108200"/>
            <a:ext cx="6096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Myriad Pro"/>
              </a:rPr>
              <a:t>Peta pikiran adalah cara menyajikan suatu informasi dalam bentuk kata kunci dan diagram.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D10E0-8870-47EE-A5A7-23135BB7D1F6}"/>
              </a:ext>
            </a:extLst>
          </p:cNvPr>
          <p:cNvSpPr/>
          <p:nvPr/>
        </p:nvSpPr>
        <p:spPr>
          <a:xfrm>
            <a:off x="508000" y="3479946"/>
            <a:ext cx="6096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Sumber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berbentuk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media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cetak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buku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koran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tabloid, dan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majalah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berbentuk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media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elektronik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(radio,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televisi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dan internet). 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8C4563-AB94-4244-A480-AB8B06D24A95}"/>
              </a:ext>
            </a:extLst>
          </p:cNvPr>
          <p:cNvGrpSpPr/>
          <p:nvPr/>
        </p:nvGrpSpPr>
        <p:grpSpPr>
          <a:xfrm>
            <a:off x="6843824" y="1122595"/>
            <a:ext cx="4991395" cy="3728805"/>
            <a:chOff x="5132868" y="841946"/>
            <a:chExt cx="3743546" cy="27966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B1229E-02DF-4BBC-A927-179FA6784018}"/>
                </a:ext>
              </a:extLst>
            </p:cNvPr>
            <p:cNvSpPr/>
            <p:nvPr/>
          </p:nvSpPr>
          <p:spPr>
            <a:xfrm>
              <a:off x="6400800" y="1809750"/>
              <a:ext cx="1371600" cy="8002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9A35AA-5FB0-43D4-AAE9-AE9C52FD39B9}"/>
                </a:ext>
              </a:extLst>
            </p:cNvPr>
            <p:cNvSpPr/>
            <p:nvPr/>
          </p:nvSpPr>
          <p:spPr>
            <a:xfrm>
              <a:off x="5132868" y="868084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8B2E48-0D92-45F2-BCC1-F7B0FAB1EC22}"/>
                </a:ext>
              </a:extLst>
            </p:cNvPr>
            <p:cNvSpPr/>
            <p:nvPr/>
          </p:nvSpPr>
          <p:spPr>
            <a:xfrm>
              <a:off x="7292163" y="841946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1FD4C9D-C008-490F-9F42-1794AD6DD145}"/>
                </a:ext>
              </a:extLst>
            </p:cNvPr>
            <p:cNvSpPr/>
            <p:nvPr/>
          </p:nvSpPr>
          <p:spPr>
            <a:xfrm>
              <a:off x="5257800" y="2952750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6E641B1-2E99-4F6A-AF36-A6655F867016}"/>
                </a:ext>
              </a:extLst>
            </p:cNvPr>
            <p:cNvSpPr/>
            <p:nvPr/>
          </p:nvSpPr>
          <p:spPr>
            <a:xfrm>
              <a:off x="7352414" y="2926612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EE1550-787A-43EC-99AD-9DB915AA5B2C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 flipV="1">
              <a:off x="5894868" y="1553884"/>
              <a:ext cx="762000" cy="342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437F2E-21F8-4B63-9DCC-0633814A7B74}"/>
                </a:ext>
              </a:extLst>
            </p:cNvPr>
            <p:cNvCxnSpPr/>
            <p:nvPr/>
          </p:nvCxnSpPr>
          <p:spPr>
            <a:xfrm flipV="1">
              <a:off x="7352414" y="1581150"/>
              <a:ext cx="701749" cy="282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24AE44A-8E95-4B7B-9547-40D60C95A9DA}"/>
                </a:ext>
              </a:extLst>
            </p:cNvPr>
            <p:cNvCxnSpPr/>
            <p:nvPr/>
          </p:nvCxnSpPr>
          <p:spPr>
            <a:xfrm flipH="1">
              <a:off x="5771707" y="2571750"/>
              <a:ext cx="949842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A94C283-A7EF-4444-A599-6D62402F8645}"/>
                </a:ext>
              </a:extLst>
            </p:cNvPr>
            <p:cNvCxnSpPr/>
            <p:nvPr/>
          </p:nvCxnSpPr>
          <p:spPr>
            <a:xfrm>
              <a:off x="7292163" y="2571750"/>
              <a:ext cx="937437" cy="320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2FCDABB-F9F1-46F3-9843-9EF977A8015A}"/>
              </a:ext>
            </a:extLst>
          </p:cNvPr>
          <p:cNvSpPr/>
          <p:nvPr/>
        </p:nvSpPr>
        <p:spPr>
          <a:xfrm>
            <a:off x="7446335" y="5080384"/>
            <a:ext cx="4004931" cy="5436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933" dirty="0" err="1">
                <a:solidFill>
                  <a:schemeClr val="bg1"/>
                </a:solidFill>
              </a:rPr>
              <a:t>Contoh</a:t>
            </a:r>
            <a:r>
              <a:rPr lang="en-US" sz="2933" dirty="0">
                <a:solidFill>
                  <a:schemeClr val="bg1"/>
                </a:solidFill>
              </a:rPr>
              <a:t> peta </a:t>
            </a:r>
            <a:r>
              <a:rPr lang="en-US" sz="2933" dirty="0" err="1">
                <a:solidFill>
                  <a:schemeClr val="bg1"/>
                </a:solidFill>
              </a:rPr>
              <a:t>pikiran</a:t>
            </a:r>
            <a:endParaRPr lang="id-ID" sz="2933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96245A-DCB4-4873-91D9-F8B1D1537E47}"/>
              </a:ext>
            </a:extLst>
          </p:cNvPr>
          <p:cNvSpPr/>
          <p:nvPr/>
        </p:nvSpPr>
        <p:spPr>
          <a:xfrm>
            <a:off x="1727200" y="5478542"/>
            <a:ext cx="1320800" cy="574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624263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7BBD95-8238-430D-8C7C-231B501B7D6E}"/>
              </a:ext>
            </a:extLst>
          </p:cNvPr>
          <p:cNvSpPr/>
          <p:nvPr/>
        </p:nvSpPr>
        <p:spPr>
          <a:xfrm>
            <a:off x="203200" y="482600"/>
            <a:ext cx="762000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933" dirty="0">
                <a:solidFill>
                  <a:sysClr val="windowText" lastClr="000000"/>
                </a:solidFill>
              </a:rPr>
              <a:t>Aspek-aspek </a:t>
            </a:r>
            <a:r>
              <a:rPr lang="en-US" sz="2933" dirty="0">
                <a:solidFill>
                  <a:sysClr val="windowText" lastClr="000000"/>
                </a:solidFill>
              </a:rPr>
              <a:t>kata </a:t>
            </a:r>
            <a:r>
              <a:rPr lang="en-US" sz="2933" dirty="0" err="1">
                <a:solidFill>
                  <a:sysClr val="windowText" lastClr="000000"/>
                </a:solidFill>
              </a:rPr>
              <a:t>tanya</a:t>
            </a:r>
            <a:r>
              <a:rPr lang="en-US" sz="2933" dirty="0">
                <a:solidFill>
                  <a:sysClr val="windowText" lastClr="000000"/>
                </a:solidFill>
              </a:rPr>
              <a:t> </a:t>
            </a:r>
            <a:r>
              <a:rPr lang="id-ID" sz="2933" dirty="0">
                <a:solidFill>
                  <a:sysClr val="windowText" lastClr="000000"/>
                </a:solidFill>
              </a:rPr>
              <a:t>dalam Informas</a:t>
            </a:r>
            <a:r>
              <a:rPr lang="en-US" sz="2933" dirty="0">
                <a:solidFill>
                  <a:sysClr val="windowText" lastClr="000000"/>
                </a:solidFill>
              </a:rPr>
              <a:t>i</a:t>
            </a:r>
            <a:endParaRPr lang="id-ID" sz="2933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3AD8F-459E-4CF5-801F-0B81CBF5EF0C}"/>
              </a:ext>
            </a:extLst>
          </p:cNvPr>
          <p:cNvSpPr/>
          <p:nvPr/>
        </p:nvSpPr>
        <p:spPr>
          <a:xfrm>
            <a:off x="406400" y="1336119"/>
            <a:ext cx="74168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b="1" i="1" dirty="0">
                <a:solidFill>
                  <a:srgbClr val="C00000"/>
                </a:solidFill>
              </a:rPr>
              <a:t>apa</a:t>
            </a:r>
            <a:r>
              <a:rPr lang="id-ID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sz="2400" dirty="0">
                <a:solidFill>
                  <a:schemeClr val="bg2">
                    <a:lumMod val="25000"/>
                  </a:schemeClr>
                </a:solidFill>
              </a:rPr>
              <a:t>menunjukkan penjelasan mengenai suatu hal atau benda.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b="1" i="1" dirty="0">
                <a:solidFill>
                  <a:srgbClr val="C00000"/>
                </a:solidFill>
              </a:rPr>
              <a:t>siapa</a:t>
            </a:r>
            <a:r>
              <a:rPr lang="id-ID" sz="2400" dirty="0">
                <a:solidFill>
                  <a:schemeClr val="bg2">
                    <a:lumMod val="25000"/>
                  </a:schemeClr>
                </a:solidFill>
              </a:rPr>
              <a:t> menunjukkan nama orang, jabatan, atau pekerjaan.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b="1" i="1" dirty="0">
                <a:solidFill>
                  <a:srgbClr val="C00000"/>
                </a:solidFill>
              </a:rPr>
              <a:t>kapan</a:t>
            </a:r>
            <a:r>
              <a:rPr lang="id-ID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sz="2400" dirty="0">
                <a:solidFill>
                  <a:schemeClr val="bg2">
                    <a:lumMod val="25000"/>
                  </a:schemeClr>
                </a:solidFill>
              </a:rPr>
              <a:t>menunjukkan penyebutan/penjelasan waktu.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b="1" i="1" dirty="0">
                <a:solidFill>
                  <a:srgbClr val="C00000"/>
                </a:solidFill>
              </a:rPr>
              <a:t>di mana</a:t>
            </a:r>
            <a:r>
              <a:rPr lang="id-ID" sz="2400" i="1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chemeClr val="bg2">
                    <a:lumMod val="25000"/>
                  </a:schemeClr>
                </a:solidFill>
              </a:rPr>
              <a:t>menunjukkan penyebutan tempat.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b="1" i="1" dirty="0">
                <a:solidFill>
                  <a:srgbClr val="C00000"/>
                </a:solidFill>
              </a:rPr>
              <a:t>mengapa</a:t>
            </a:r>
            <a:r>
              <a:rPr lang="id-ID" sz="2400" dirty="0">
                <a:solidFill>
                  <a:schemeClr val="bg2">
                    <a:lumMod val="25000"/>
                  </a:schemeClr>
                </a:solidFill>
              </a:rPr>
              <a:t> menunjukkan penyebutan alasan atau sebab.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b="1" i="1" dirty="0">
                <a:solidFill>
                  <a:srgbClr val="C00000"/>
                </a:solidFill>
              </a:rPr>
              <a:t>bagaimana</a:t>
            </a:r>
            <a:r>
              <a:rPr lang="id-ID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sz="2400" dirty="0">
                <a:solidFill>
                  <a:schemeClr val="bg2">
                    <a:lumMod val="25000"/>
                  </a:schemeClr>
                </a:solidFill>
              </a:rPr>
              <a:t>menunjukkan keterangan cara atau proses, penjelasan ciri-ciri, atau karakter tokoh.</a:t>
            </a:r>
          </a:p>
        </p:txBody>
      </p:sp>
      <p:pic>
        <p:nvPicPr>
          <p:cNvPr id="6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FC3953FF-FB48-40B6-9E48-CF93BB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9858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A999E-50D6-4D0E-9B7E-AF1BA83C0DC9}"/>
              </a:ext>
            </a:extLst>
          </p:cNvPr>
          <p:cNvSpPr txBox="1"/>
          <p:nvPr/>
        </p:nvSpPr>
        <p:spPr>
          <a:xfrm>
            <a:off x="1320800" y="5680256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035984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594E4-07CA-47CE-A543-1F0C9AEE5CA0}"/>
              </a:ext>
            </a:extLst>
          </p:cNvPr>
          <p:cNvSpPr/>
          <p:nvPr/>
        </p:nvSpPr>
        <p:spPr>
          <a:xfrm>
            <a:off x="2725569" y="550813"/>
            <a:ext cx="6096000" cy="5344027"/>
          </a:xfrm>
          <a:prstGeom prst="rect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353475" algn="l"/>
              </a:tabLst>
            </a:pPr>
            <a:r>
              <a:rPr lang="id-ID" sz="2133" dirty="0"/>
              <a:t>	B</a:t>
            </a:r>
            <a:r>
              <a:rPr lang="en-US" sz="2133" dirty="0" err="1"/>
              <a:t>umi</a:t>
            </a:r>
            <a:r>
              <a:rPr lang="en-US" sz="2133" dirty="0"/>
              <a:t> yang </a:t>
            </a:r>
            <a:r>
              <a:rPr lang="en-US" sz="2133" dirty="0" err="1"/>
              <a:t>kita</a:t>
            </a:r>
            <a:r>
              <a:rPr lang="en-US" sz="2133" dirty="0"/>
              <a:t> </a:t>
            </a:r>
            <a:r>
              <a:rPr lang="en-US" sz="2133" dirty="0" err="1"/>
              <a:t>tinggali</a:t>
            </a:r>
            <a:r>
              <a:rPr lang="id-ID" sz="2133" dirty="0"/>
              <a:t> saat ini </a:t>
            </a:r>
            <a:r>
              <a:rPr lang="en-US" sz="2133" dirty="0" err="1"/>
              <a:t>telah</a:t>
            </a:r>
            <a:r>
              <a:rPr lang="en-US" sz="2133" dirty="0"/>
              <a:t> </a:t>
            </a:r>
            <a:r>
              <a:rPr lang="id-ID" sz="2133" dirty="0"/>
              <a:t>kehilangan lebih dari 15 </a:t>
            </a:r>
            <a:r>
              <a:rPr lang="en-US" sz="2133" dirty="0"/>
              <a:t>m</a:t>
            </a:r>
            <a:r>
              <a:rPr lang="id-ID" sz="2133" dirty="0"/>
              <a:t>iliar pohon setiap tahun</a:t>
            </a:r>
            <a:r>
              <a:rPr lang="en-US" sz="2133" dirty="0" err="1"/>
              <a:t>nya</a:t>
            </a:r>
            <a:r>
              <a:rPr lang="en-US" sz="2133" dirty="0"/>
              <a:t>.</a:t>
            </a:r>
            <a:r>
              <a:rPr lang="id-ID" sz="2133" dirty="0"/>
              <a:t> </a:t>
            </a:r>
            <a:r>
              <a:rPr lang="en-US" sz="2133" dirty="0" err="1"/>
              <a:t>Berkurangnya</a:t>
            </a:r>
            <a:r>
              <a:rPr lang="en-US" sz="2133" dirty="0"/>
              <a:t> </a:t>
            </a:r>
            <a:r>
              <a:rPr lang="en-US" sz="2133" dirty="0" err="1"/>
              <a:t>pohon</a:t>
            </a:r>
            <a:r>
              <a:rPr lang="en-US" sz="2133" dirty="0"/>
              <a:t> </a:t>
            </a:r>
            <a:r>
              <a:rPr lang="en-US" sz="2133" dirty="0" err="1"/>
              <a:t>setiap</a:t>
            </a:r>
            <a:r>
              <a:rPr lang="en-US" sz="2133" dirty="0"/>
              <a:t> </a:t>
            </a:r>
            <a:r>
              <a:rPr lang="en-US" sz="2133" dirty="0" err="1"/>
              <a:t>tahunnya</a:t>
            </a:r>
            <a:endParaRPr lang="en-US" sz="2133" dirty="0"/>
          </a:p>
          <a:p>
            <a:pPr algn="just">
              <a:tabLst>
                <a:tab pos="353475" algn="l"/>
              </a:tabLst>
            </a:pPr>
            <a:r>
              <a:rPr lang="en-US" sz="2133" dirty="0" err="1">
                <a:solidFill>
                  <a:schemeClr val="tx1"/>
                </a:solidFill>
              </a:rPr>
              <a:t>karena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adanya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pihak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tidak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bertanggung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jawab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seperti</a:t>
            </a:r>
            <a:r>
              <a:rPr lang="id-ID" sz="2133" dirty="0">
                <a:solidFill>
                  <a:schemeClr val="tx1"/>
                </a:solidFill>
              </a:rPr>
              <a:t> penebangan pohon secara liar </a:t>
            </a:r>
            <a:r>
              <a:rPr lang="en-US" sz="2133" dirty="0">
                <a:solidFill>
                  <a:schemeClr val="tx1"/>
                </a:solidFill>
              </a:rPr>
              <a:t>dan</a:t>
            </a:r>
            <a:r>
              <a:rPr lang="id-ID" sz="2133" dirty="0">
                <a:solidFill>
                  <a:schemeClr val="tx1"/>
                </a:solidFill>
              </a:rPr>
              <a:t> pembakaran hutan. </a:t>
            </a:r>
            <a:endParaRPr lang="en-US" sz="2133" dirty="0">
              <a:solidFill>
                <a:schemeClr val="tx1"/>
              </a:solidFill>
            </a:endParaRPr>
          </a:p>
          <a:p>
            <a:pPr algn="just">
              <a:tabLst>
                <a:tab pos="353475" algn="l"/>
              </a:tabLst>
            </a:pPr>
            <a:r>
              <a:rPr lang="id-ID" sz="2133" dirty="0">
                <a:solidFill>
                  <a:schemeClr val="tx1"/>
                </a:solidFill>
              </a:rPr>
              <a:t>Padahal, keberadaan pohon-pohon sangat vital bagi </a:t>
            </a:r>
            <a:r>
              <a:rPr lang="en-US" sz="2133" dirty="0" err="1">
                <a:solidFill>
                  <a:schemeClr val="tx1"/>
                </a:solidFill>
              </a:rPr>
              <a:t>bumi</a:t>
            </a:r>
            <a:r>
              <a:rPr lang="id-ID" sz="2133" dirty="0">
                <a:solidFill>
                  <a:schemeClr val="tx1"/>
                </a:solidFill>
              </a:rPr>
              <a:t>. Kenyataan tersebut mendasari tema Hari Bumi 2016, </a:t>
            </a:r>
            <a:r>
              <a:rPr lang="id-ID" sz="2133" i="1" dirty="0">
                <a:solidFill>
                  <a:schemeClr val="tx1"/>
                </a:solidFill>
              </a:rPr>
              <a:t>“Trees for the Earth”</a:t>
            </a:r>
            <a:r>
              <a:rPr lang="id-ID" sz="2133" dirty="0">
                <a:solidFill>
                  <a:schemeClr val="tx1"/>
                </a:solidFill>
              </a:rPr>
              <a:t>. </a:t>
            </a:r>
            <a:endParaRPr lang="en-US" sz="2133" dirty="0">
              <a:solidFill>
                <a:schemeClr val="tx1"/>
              </a:solidFill>
            </a:endParaRPr>
          </a:p>
          <a:p>
            <a:pPr algn="just">
              <a:tabLst>
                <a:tab pos="353475" algn="l"/>
              </a:tabLst>
            </a:pPr>
            <a:r>
              <a:rPr lang="en-US" sz="2133" dirty="0" err="1">
                <a:solidFill>
                  <a:schemeClr val="tx1"/>
                </a:solidFill>
              </a:rPr>
              <a:t>Dengan</a:t>
            </a:r>
            <a:r>
              <a:rPr lang="en-US" sz="2133" dirty="0">
                <a:solidFill>
                  <a:schemeClr val="tx1"/>
                </a:solidFill>
              </a:rPr>
              <a:t>  </a:t>
            </a:r>
            <a:r>
              <a:rPr lang="en-US" sz="2133" dirty="0" err="1">
                <a:solidFill>
                  <a:schemeClr val="tx1"/>
                </a:solidFill>
              </a:rPr>
              <a:t>cara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menanam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pohon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tepat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kita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dapat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membantu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menangkal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hilangnya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spesies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serta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memberikan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peningkatan</a:t>
            </a:r>
            <a:r>
              <a:rPr lang="en-US" sz="2133" dirty="0">
                <a:solidFill>
                  <a:schemeClr val="tx1"/>
                </a:solidFill>
              </a:rPr>
              <a:t> habitat </a:t>
            </a:r>
            <a:r>
              <a:rPr lang="en-US" sz="2133" dirty="0" err="1">
                <a:solidFill>
                  <a:schemeClr val="tx1"/>
                </a:solidFill>
              </a:rPr>
              <a:t>bagi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satwa-satwa</a:t>
            </a:r>
            <a:r>
              <a:rPr lang="en-US" sz="2133" dirty="0">
                <a:solidFill>
                  <a:schemeClr val="tx1"/>
                </a:solidFill>
              </a:rPr>
              <a:t> di </a:t>
            </a:r>
            <a:r>
              <a:rPr lang="en-US" sz="2133" dirty="0" err="1">
                <a:solidFill>
                  <a:schemeClr val="tx1"/>
                </a:solidFill>
              </a:rPr>
              <a:t>hutan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lokal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  <a:endParaRPr lang="id-ID" sz="2133" dirty="0">
              <a:solidFill>
                <a:schemeClr val="tx1"/>
              </a:solidFill>
            </a:endParaRPr>
          </a:p>
          <a:p>
            <a:pPr algn="just">
              <a:tabLst>
                <a:tab pos="353475" algn="l"/>
              </a:tabLst>
            </a:pPr>
            <a:r>
              <a:rPr lang="id-ID" sz="2133" dirty="0"/>
              <a:t>Kampanye kali ini menargetkan penanaman sebanyak 7,8 milyar pohon untuk </a:t>
            </a:r>
            <a:r>
              <a:rPr lang="en-US" sz="2133" dirty="0"/>
              <a:t>b</a:t>
            </a:r>
            <a:r>
              <a:rPr lang="id-ID" sz="2133" dirty="0"/>
              <a:t>umi hingga tahun 2020 mendatang. </a:t>
            </a:r>
            <a:endParaRPr lang="en-US" sz="2133" dirty="0"/>
          </a:p>
        </p:txBody>
      </p:sp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135500AA-D4F1-4FA5-B620-D6E2DC05D2E0}"/>
              </a:ext>
            </a:extLst>
          </p:cNvPr>
          <p:cNvSpPr/>
          <p:nvPr/>
        </p:nvSpPr>
        <p:spPr>
          <a:xfrm>
            <a:off x="238539" y="817417"/>
            <a:ext cx="1531370" cy="1026100"/>
          </a:xfrm>
          <a:prstGeom prst="wedgeRoundRectCallout">
            <a:avLst>
              <a:gd name="adj1" fmla="val 103966"/>
              <a:gd name="adj2" fmla="val 402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Mengapa</a:t>
            </a:r>
            <a:r>
              <a:rPr lang="id-ID" sz="1600" dirty="0"/>
              <a:t> luas hutan berkurang?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29D461CF-599E-41C2-A6C1-93D7A5BA4EF0}"/>
              </a:ext>
            </a:extLst>
          </p:cNvPr>
          <p:cNvSpPr/>
          <p:nvPr/>
        </p:nvSpPr>
        <p:spPr>
          <a:xfrm>
            <a:off x="238539" y="2516938"/>
            <a:ext cx="1548497" cy="981015"/>
          </a:xfrm>
          <a:prstGeom prst="wedgeRoundRectCallout">
            <a:avLst>
              <a:gd name="adj1" fmla="val 96581"/>
              <a:gd name="adj2" fmla="val 364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Apa</a:t>
            </a:r>
            <a:r>
              <a:rPr lang="id-ID" sz="1600" dirty="0"/>
              <a:t> tema hari bumi tahun 2016? </a:t>
            </a: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B86AFC08-FB18-4E5B-A0D1-48E8D82307D6}"/>
              </a:ext>
            </a:extLst>
          </p:cNvPr>
          <p:cNvSpPr/>
          <p:nvPr/>
        </p:nvSpPr>
        <p:spPr>
          <a:xfrm>
            <a:off x="10019729" y="2504976"/>
            <a:ext cx="1921955" cy="1351401"/>
          </a:xfrm>
          <a:prstGeom prst="wedgeRoundRectCallout">
            <a:avLst>
              <a:gd name="adj1" fmla="val -102962"/>
              <a:gd name="adj2" fmla="val 462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Bagaimana</a:t>
            </a:r>
            <a:r>
              <a:rPr lang="id-ID" sz="1600" dirty="0"/>
              <a:t> cara melindungi lingkungan hutan?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6C8E1-BF39-42DE-819F-869D309781F1}"/>
              </a:ext>
            </a:extLst>
          </p:cNvPr>
          <p:cNvSpPr/>
          <p:nvPr/>
        </p:nvSpPr>
        <p:spPr>
          <a:xfrm>
            <a:off x="238539" y="213755"/>
            <a:ext cx="3167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Bacalah</a:t>
            </a:r>
            <a:r>
              <a:rPr lang="id-ID" sz="2400" b="1" dirty="0">
                <a:solidFill>
                  <a:srgbClr val="00B050"/>
                </a:solidFill>
              </a:rPr>
              <a:t> teks berikut!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C5D1E1-5FBE-46A3-97D3-C2DD31CA6566}"/>
              </a:ext>
            </a:extLst>
          </p:cNvPr>
          <p:cNvSpPr/>
          <p:nvPr/>
        </p:nvSpPr>
        <p:spPr>
          <a:xfrm>
            <a:off x="2732737" y="1620542"/>
            <a:ext cx="6033307" cy="896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53475" algn="l"/>
              </a:tabLst>
            </a:pP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AEE03C-9109-48CF-9A2F-AFBBE48A74CE}"/>
              </a:ext>
            </a:extLst>
          </p:cNvPr>
          <p:cNvSpPr/>
          <p:nvPr/>
        </p:nvSpPr>
        <p:spPr>
          <a:xfrm>
            <a:off x="2745812" y="2628054"/>
            <a:ext cx="6020233" cy="89639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53475" algn="l"/>
              </a:tabLst>
            </a:pP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49D186-4993-4B11-92B1-27469512F07F}"/>
              </a:ext>
            </a:extLst>
          </p:cNvPr>
          <p:cNvSpPr/>
          <p:nvPr/>
        </p:nvSpPr>
        <p:spPr>
          <a:xfrm>
            <a:off x="2763452" y="3556325"/>
            <a:ext cx="6020235" cy="1320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53475" algn="l"/>
              </a:tabLst>
            </a:pPr>
            <a:endParaRPr lang="id-ID" sz="2133" u="sng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AA9F2A-FEE4-442A-B098-4E1BEEFD5D13}"/>
              </a:ext>
            </a:extLst>
          </p:cNvPr>
          <p:cNvSpPr/>
          <p:nvPr/>
        </p:nvSpPr>
        <p:spPr>
          <a:xfrm>
            <a:off x="9201303" y="5003800"/>
            <a:ext cx="1117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4011D3-2A8C-40A3-8E4C-892BECF0246A}"/>
              </a:ext>
            </a:extLst>
          </p:cNvPr>
          <p:cNvCxnSpPr/>
          <p:nvPr/>
        </p:nvCxnSpPr>
        <p:spPr>
          <a:xfrm>
            <a:off x="4775200" y="2209800"/>
            <a:ext cx="386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3D6652-0870-45F4-A258-BA7851E1C90C}"/>
              </a:ext>
            </a:extLst>
          </p:cNvPr>
          <p:cNvCxnSpPr/>
          <p:nvPr/>
        </p:nvCxnSpPr>
        <p:spPr>
          <a:xfrm>
            <a:off x="2844801" y="2516939"/>
            <a:ext cx="29045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85C03A-1B3C-46EC-A874-A923A89611C4}"/>
              </a:ext>
            </a:extLst>
          </p:cNvPr>
          <p:cNvCxnSpPr>
            <a:cxnSpLocks/>
          </p:cNvCxnSpPr>
          <p:nvPr/>
        </p:nvCxnSpPr>
        <p:spPr>
          <a:xfrm>
            <a:off x="4960474" y="3497953"/>
            <a:ext cx="22710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DF1557-196C-4D27-AB9B-8B8B846C462A}"/>
              </a:ext>
            </a:extLst>
          </p:cNvPr>
          <p:cNvCxnSpPr>
            <a:cxnSpLocks/>
          </p:cNvCxnSpPr>
          <p:nvPr/>
        </p:nvCxnSpPr>
        <p:spPr>
          <a:xfrm>
            <a:off x="8229600" y="3835400"/>
            <a:ext cx="40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305F68-D89D-44CC-B006-F507B9424340}"/>
              </a:ext>
            </a:extLst>
          </p:cNvPr>
          <p:cNvCxnSpPr>
            <a:cxnSpLocks/>
          </p:cNvCxnSpPr>
          <p:nvPr/>
        </p:nvCxnSpPr>
        <p:spPr>
          <a:xfrm>
            <a:off x="2844800" y="4209540"/>
            <a:ext cx="579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35A95-8DB1-4DE8-B1CF-EB7492E93F5B}"/>
              </a:ext>
            </a:extLst>
          </p:cNvPr>
          <p:cNvCxnSpPr/>
          <p:nvPr/>
        </p:nvCxnSpPr>
        <p:spPr>
          <a:xfrm>
            <a:off x="2844800" y="4546600"/>
            <a:ext cx="579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1122D4-7FBA-4C5B-913A-C1696509CE7E}"/>
              </a:ext>
            </a:extLst>
          </p:cNvPr>
          <p:cNvCxnSpPr/>
          <p:nvPr/>
        </p:nvCxnSpPr>
        <p:spPr>
          <a:xfrm>
            <a:off x="2844801" y="4817924"/>
            <a:ext cx="3215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7A9FC2E-0FA4-40F5-BC74-6EC79CA16AC9}"/>
              </a:ext>
            </a:extLst>
          </p:cNvPr>
          <p:cNvSpPr/>
          <p:nvPr/>
        </p:nvSpPr>
        <p:spPr>
          <a:xfrm>
            <a:off x="9201303" y="5918200"/>
            <a:ext cx="5588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1225282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C754F8-595F-4DA0-B7A9-F21F6FDA9C7C}"/>
              </a:ext>
            </a:extLst>
          </p:cNvPr>
          <p:cNvSpPr/>
          <p:nvPr/>
        </p:nvSpPr>
        <p:spPr>
          <a:xfrm>
            <a:off x="1351723" y="1908313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CA4CA-2A1E-4DDD-997F-711F2CAD6B10}"/>
              </a:ext>
            </a:extLst>
          </p:cNvPr>
          <p:cNvSpPr txBox="1"/>
          <p:nvPr/>
        </p:nvSpPr>
        <p:spPr>
          <a:xfrm>
            <a:off x="901148" y="5237093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7C77D512-853C-4E00-91FB-FE377B60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65" y="531024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</TotalTime>
  <Words>311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Algerian</vt:lpstr>
      <vt:lpstr>Arial</vt:lpstr>
      <vt:lpstr>Arial Black</vt:lpstr>
      <vt:lpstr>Arial Rounded MT Bold</vt:lpstr>
      <vt:lpstr>Calibri</vt:lpstr>
      <vt:lpstr>Corbel</vt:lpstr>
      <vt:lpstr>Myriad Pro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2021-08-07T11:49:36Z</dcterms:created>
  <dcterms:modified xsi:type="dcterms:W3CDTF">2021-08-11T16:26:01Z</dcterms:modified>
</cp:coreProperties>
</file>