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65" r:id="rId3"/>
    <p:sldId id="258" r:id="rId4"/>
    <p:sldId id="266" r:id="rId5"/>
    <p:sldId id="276" r:id="rId6"/>
    <p:sldId id="275" r:id="rId7"/>
    <p:sldId id="260" r:id="rId8"/>
    <p:sldId id="280" r:id="rId9"/>
    <p:sldId id="277" r:id="rId10"/>
    <p:sldId id="278" r:id="rId11"/>
    <p:sldId id="279" r:id="rId12"/>
    <p:sldId id="281" r:id="rId13"/>
    <p:sldId id="282" r:id="rId14"/>
    <p:sldId id="283" r:id="rId15"/>
    <p:sldId id="284" r:id="rId16"/>
    <p:sldId id="285" r:id="rId17"/>
    <p:sldId id="286" r:id="rId18"/>
    <p:sldId id="288" r:id="rId19"/>
    <p:sldId id="289" r:id="rId20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CCFF"/>
    <a:srgbClr val="FF3399"/>
    <a:srgbClr val="00CC00"/>
    <a:srgbClr val="FFFFCC"/>
    <a:srgbClr val="FEF0F0"/>
    <a:srgbClr val="FDFFEF"/>
    <a:srgbClr val="E5F9E3"/>
    <a:srgbClr val="C0F2BC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8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B514B-B064-4926-ACC3-6F964488BD71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BD8FB-6F65-49E5-89B0-0099C4A18C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4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C81A3-497A-4A03-AA61-B6FA17588FA2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CBC34-1A81-4127-A187-D3E29F2D7F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CBC34-1A81-4127-A187-D3E29F2D7F0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2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CBC34-1A81-4127-A187-D3E29F2D7F0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70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CBC34-1A81-4127-A187-D3E29F2D7F0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LISA\ERLANGGA LISA\2017\TEMPLATE PPT\SD Buping Tematik Terpadu K13N\SD Buping Tematik Terpadu K13N bann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536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1650"/>
          <a:stretch/>
        </p:blipFill>
        <p:spPr>
          <a:xfrm>
            <a:off x="827584" y="474132"/>
            <a:ext cx="3275643" cy="39539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517026" y="1123950"/>
            <a:ext cx="3796232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Media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Mengajar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Buku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Pendamping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TEMATIK TERPADU</a:t>
            </a: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IPA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u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ntuk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SD/MI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Kelas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V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1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7504" y="555528"/>
            <a:ext cx="5400600" cy="3168352"/>
            <a:chOff x="4357686" y="1357305"/>
            <a:chExt cx="4320000" cy="3848947"/>
          </a:xfrm>
        </p:grpSpPr>
        <p:sp>
          <p:nvSpPr>
            <p:cNvPr id="25" name="Rectangle 24"/>
            <p:cNvSpPr/>
            <p:nvPr/>
          </p:nvSpPr>
          <p:spPr>
            <a:xfrm>
              <a:off x="4357686" y="1357305"/>
              <a:ext cx="4320000" cy="3775428"/>
            </a:xfrm>
            <a:prstGeom prst="rect">
              <a:avLst/>
            </a:prstGeom>
            <a:solidFill>
              <a:srgbClr val="E5F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noProof="1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00562" y="1428742"/>
              <a:ext cx="4068562" cy="3777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b="1" noProof="1" smtClean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rPr>
                <a:t>Usus halus </a:t>
              </a:r>
              <a:r>
                <a:rPr lang="en-US" sz="2000" b="1" noProof="1" smtClean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enzim amilase, lipase, dan tripsin</a:t>
              </a:r>
              <a:endParaRPr lang="en-US" sz="2000" b="1" noProof="1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endParaRPr>
            </a:p>
            <a:p>
              <a:pPr marL="177800" indent="-1778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noProof="1" smtClean="0">
                  <a:latin typeface="Calibri" pitchFamily="34" charset="0"/>
                  <a:cs typeface="Calibri" pitchFamily="34" charset="0"/>
                </a:rPr>
                <a:t>Enzim amilase, lipase, dan tripsin dihasilkan oleh pankreas</a:t>
              </a:r>
            </a:p>
            <a:p>
              <a:pPr marL="177800" indent="-1778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noProof="1" smtClean="0">
                  <a:latin typeface="Calibri" pitchFamily="34" charset="0"/>
                  <a:cs typeface="Calibri" pitchFamily="34" charset="0"/>
                </a:rPr>
                <a:t>Amilase mengubah amilum menjadi glukosa</a:t>
              </a:r>
            </a:p>
            <a:p>
              <a:pPr marL="177800" indent="-1778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noProof="1" smtClean="0">
                  <a:latin typeface="Calibri" pitchFamily="34" charset="0"/>
                  <a:cs typeface="Calibri" pitchFamily="34" charset="0"/>
                </a:rPr>
                <a:t>Lipase mengubah lemak menjadi asam lemak dan gliserol</a:t>
              </a:r>
            </a:p>
            <a:p>
              <a:pPr marL="177800" indent="-1778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noProof="1" smtClean="0">
                  <a:latin typeface="Calibri" pitchFamily="34" charset="0"/>
                  <a:cs typeface="Calibri" pitchFamily="34" charset="0"/>
                </a:rPr>
                <a:t>Tripsin mengubah pepton menjadi asam amino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51519" y="195486"/>
            <a:ext cx="4301707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Enzim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Manusia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12160" y="293712"/>
            <a:ext cx="2482221" cy="3833248"/>
            <a:chOff x="6012160" y="293712"/>
            <a:chExt cx="2482221" cy="3833248"/>
          </a:xfrm>
        </p:grpSpPr>
        <p:pic>
          <p:nvPicPr>
            <p:cNvPr id="28" name="Picture 2" descr="E:\ANAK SD\BUPING SD Kelas V\NASKAH\TEMA 3 Sistem Pencernaan\Subtema 2\10. usus manusi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588695"/>
              <a:ext cx="2482221" cy="3538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480212" y="293712"/>
              <a:ext cx="186109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err="1" smtClean="0">
                  <a:latin typeface="Calibri" pitchFamily="34" charset="0"/>
                  <a:cs typeface="Calibri" pitchFamily="34" charset="0"/>
                </a:rPr>
                <a:t>dokumentasi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000" i="1" dirty="0" err="1" smtClean="0">
                  <a:latin typeface="Calibri" pitchFamily="34" charset="0"/>
                  <a:cs typeface="Calibri" pitchFamily="34" charset="0"/>
                </a:rPr>
                <a:t>penerbit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64088" y="2357826"/>
            <a:ext cx="1656184" cy="1726092"/>
            <a:chOff x="5364088" y="2357826"/>
            <a:chExt cx="1656184" cy="1726092"/>
          </a:xfrm>
        </p:grpSpPr>
        <p:cxnSp>
          <p:nvCxnSpPr>
            <p:cNvPr id="30" name="Elbow Connector 29"/>
            <p:cNvCxnSpPr/>
            <p:nvPr/>
          </p:nvCxnSpPr>
          <p:spPr>
            <a:xfrm rot="5400000">
              <a:off x="5797187" y="2716816"/>
              <a:ext cx="1366051" cy="648072"/>
            </a:xfrm>
            <a:prstGeom prst="bentConnector3">
              <a:avLst>
                <a:gd name="adj1" fmla="val 65567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364088" y="3683808"/>
              <a:ext cx="1656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9900"/>
                  </a:solidFill>
                </a:rPr>
                <a:t>Usus</a:t>
              </a:r>
              <a:r>
                <a:rPr lang="en-US" sz="2000" b="1" dirty="0" smtClean="0">
                  <a:solidFill>
                    <a:srgbClr val="0099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009900"/>
                  </a:solidFill>
                </a:rPr>
                <a:t>halus</a:t>
              </a:r>
              <a:endParaRPr lang="en-US" sz="2000" b="1" dirty="0">
                <a:solidFill>
                  <a:srgbClr val="0099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2102" y="3782819"/>
            <a:ext cx="5221986" cy="877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 </a:t>
            </a:r>
            <a:r>
              <a:rPr lang="en-US" sz="17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 Di </a:t>
            </a:r>
            <a:r>
              <a:rPr lang="en-US" sz="17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usus</a:t>
            </a:r>
            <a:r>
              <a:rPr lang="en-US" sz="17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halus</a:t>
            </a:r>
            <a:r>
              <a:rPr lang="en-US" sz="17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, </a:t>
            </a:r>
            <a:r>
              <a:rPr lang="en-US" sz="17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makanan</a:t>
            </a:r>
            <a:r>
              <a:rPr lang="en-US" sz="17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juga</a:t>
            </a:r>
            <a:r>
              <a:rPr lang="en-US" sz="17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dicerna</a:t>
            </a:r>
            <a:r>
              <a:rPr lang="en-US" sz="17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 </a:t>
            </a:r>
            <a:r>
              <a:rPr lang="en-US" sz="17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oleh</a:t>
            </a:r>
            <a:r>
              <a:rPr lang="en-US" sz="17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 c</a:t>
            </a:r>
            <a:r>
              <a:rPr lang="en-US" sz="1700" b="1" noProof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airan </a:t>
            </a:r>
            <a:r>
              <a:rPr lang="en-US" sz="1700" b="1" noProof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empedu </a:t>
            </a:r>
            <a:r>
              <a:rPr lang="en-US" sz="1700" b="1" noProof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yang dihasilkan </a:t>
            </a:r>
            <a:r>
              <a:rPr lang="en-US" sz="1700" b="1" noProof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oleh </a:t>
            </a:r>
            <a:r>
              <a:rPr lang="en-US" sz="1700" b="1" noProof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hati dan </a:t>
            </a:r>
            <a:r>
              <a:rPr lang="en-US" sz="1700" b="1" noProof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berfungsi untuk mencerna </a:t>
            </a:r>
            <a:r>
              <a:rPr lang="en-US" sz="1700" b="1" noProof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lemak.</a:t>
            </a:r>
            <a:endParaRPr lang="en-US" sz="1700" b="1" noProof="1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Y:\TRANSIT JOB GAMBAR\Tematik 4E\anak pakai seragam-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79662"/>
            <a:ext cx="1964049" cy="28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37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44" name="Picture 43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2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3.3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07504" y="843558"/>
            <a:ext cx="5688632" cy="36004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1520" y="1100232"/>
            <a:ext cx="5688632" cy="34877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E:\ELISA\MEDIA ESPS IPS KELAS 5\BAB 3 Keragaman Suku Bangsa dan Budaya di Indonesia\p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0700">
            <a:off x="136729" y="896215"/>
            <a:ext cx="529337" cy="9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376758"/>
            <a:ext cx="4968552" cy="9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0" indent="12700">
              <a:lnSpc>
                <a:spcPct val="114000"/>
              </a:lnSpc>
              <a:spcAft>
                <a:spcPts val="600"/>
              </a:spcAft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Gangguan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terjadi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karena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5842" y="2287135"/>
            <a:ext cx="4968552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makanan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sehat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5842" y="2776500"/>
            <a:ext cx="4968552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gaya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hidup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sehat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5842" y="3265865"/>
            <a:ext cx="4968552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bibit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penyakit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05842" y="3755230"/>
            <a:ext cx="4968552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kelainan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sejak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lahir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20"/>
          <a:stretch/>
        </p:blipFill>
        <p:spPr>
          <a:xfrm>
            <a:off x="251518" y="1971698"/>
            <a:ext cx="2045355" cy="277226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786050" y="785799"/>
            <a:ext cx="5400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txBody>
          <a:bodyPr wrap="square" numCol="1">
            <a:spAutoFit/>
          </a:bodyPr>
          <a:lstStyle/>
          <a:p>
            <a:pPr marL="355600" lvl="0" indent="-273050">
              <a:spcAft>
                <a:spcPts val="1200"/>
              </a:spcAft>
              <a:buFont typeface="+mj-lt"/>
              <a:buAutoNum type="arabicPeriod"/>
            </a:pPr>
            <a:r>
              <a:rPr lang="en-US" sz="20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Seriawan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disebabkan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oleh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luka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lapisan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mulut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ditandai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adanya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luka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berwarna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putih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yang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terasa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perih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1518" y="195486"/>
            <a:ext cx="6120682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Penyakit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Menyerang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Manusia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6050" y="1863864"/>
            <a:ext cx="5400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txBody>
          <a:bodyPr wrap="square" numCol="1">
            <a:spAutoFit/>
          </a:bodyPr>
          <a:lstStyle/>
          <a:p>
            <a:pPr marL="355600" lvl="0" indent="-273050">
              <a:spcAft>
                <a:spcPts val="1200"/>
              </a:spcAft>
            </a:pP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Sakit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gigi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disebabkan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oleh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peradangan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pulpa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akibat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pembusukan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atau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luka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gigi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786050" y="2643758"/>
            <a:ext cx="5400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txBody>
          <a:bodyPr wrap="square" numCol="1">
            <a:spAutoFit/>
          </a:bodyPr>
          <a:lstStyle/>
          <a:p>
            <a:pPr marL="355600" lvl="0" indent="-273050">
              <a:spcAft>
                <a:spcPts val="1200"/>
              </a:spcAft>
            </a:pP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3. Gastritis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disebabkan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luka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lambung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infeksi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bakteri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stres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atau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terlambat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makan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55316" y="3435846"/>
            <a:ext cx="5400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txBody>
          <a:bodyPr wrap="square" numCol="1">
            <a:spAutoFit/>
          </a:bodyPr>
          <a:lstStyle/>
          <a:p>
            <a:pPr marL="355600" lvl="0" indent="-273050">
              <a:spcAft>
                <a:spcPts val="1200"/>
              </a:spcAft>
            </a:pP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4. </a:t>
            </a:r>
            <a:r>
              <a:rPr lang="en-US" sz="20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Sembelit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yaitu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kesulitan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buang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air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besar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akibatnya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kurangnya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asupan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serat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Y:\TRANSIT JOB GAMBAR\Tematik 4E\Subtema 1\2.5 anak berpik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0" y="2143122"/>
            <a:ext cx="2563685" cy="260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51518" y="195486"/>
            <a:ext cx="6120682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Penyakit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Menyerang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Manusia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6776" y="843558"/>
            <a:ext cx="5400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txBody>
          <a:bodyPr wrap="square" numCol="1">
            <a:spAutoFit/>
          </a:bodyPr>
          <a:lstStyle/>
          <a:p>
            <a:pPr marL="339725" lvl="0" indent="-339725">
              <a:spcAft>
                <a:spcPts val="1200"/>
              </a:spcAft>
            </a:pP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5.  </a:t>
            </a:r>
            <a:r>
              <a:rPr lang="en-US" sz="20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Diare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yaitu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sering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buang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air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besar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encer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Penyebabnya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makanan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terkontaminasi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bakteri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atau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virus.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6776" y="1923678"/>
            <a:ext cx="5400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txBody>
          <a:bodyPr wrap="square" numCol="1">
            <a:spAutoFit/>
          </a:bodyPr>
          <a:lstStyle/>
          <a:p>
            <a:pPr marL="339725" lvl="0" indent="-339725">
              <a:spcAft>
                <a:spcPts val="1200"/>
              </a:spcAft>
            </a:pP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6.  </a:t>
            </a:r>
            <a:r>
              <a:rPr lang="en-US" sz="20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Usus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buntu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20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apendisitis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disebabkan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peradangan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usus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buntu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akibat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tersumbatnya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usus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buntu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oleh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benda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asing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6776" y="3003798"/>
            <a:ext cx="540000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txBody>
          <a:bodyPr wrap="square" numCol="1">
            <a:spAutoFit/>
          </a:bodyPr>
          <a:lstStyle/>
          <a:p>
            <a:pPr marL="339725" lvl="0" indent="-339725">
              <a:spcAft>
                <a:spcPts val="1200"/>
              </a:spcAft>
            </a:pPr>
            <a:r>
              <a:rPr lang="en-US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7.  Hepatitis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disebabkan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oleh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virus hepatitis yang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masuk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melalui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makanan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atau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minuman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Jika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segera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diobati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berkembang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kanker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NAK SD\Tematik 1c links etc\Tematik 1C Subtema 2\Links\2. makan siang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" y="2067694"/>
            <a:ext cx="3814887" cy="257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20" name="Group 19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24" name="Picture 23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3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1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3.3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16" name="Rounded Rectangle 15"/>
          <p:cNvSpPr/>
          <p:nvPr/>
        </p:nvSpPr>
        <p:spPr>
          <a:xfrm>
            <a:off x="4160904" y="915566"/>
            <a:ext cx="4011496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Salah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satu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cara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merawat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organ </a:t>
            </a:r>
            <a:r>
              <a:rPr lang="en-US" sz="2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makan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makanan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bergizi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77178" y="2067694"/>
            <a:ext cx="4760912" cy="1512168"/>
            <a:chOff x="3777178" y="2067694"/>
            <a:chExt cx="4760912" cy="1512168"/>
          </a:xfrm>
        </p:grpSpPr>
        <p:sp>
          <p:nvSpPr>
            <p:cNvPr id="2" name="Rounded Rectangle 1"/>
            <p:cNvSpPr/>
            <p:nvPr/>
          </p:nvSpPr>
          <p:spPr>
            <a:xfrm>
              <a:off x="3777178" y="2067694"/>
              <a:ext cx="4760912" cy="15121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852" y="2283718"/>
              <a:ext cx="4317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>
                  <a:latin typeface="Calibri" pitchFamily="34" charset="0"/>
                  <a:cs typeface="Calibri" pitchFamily="34" charset="0"/>
                </a:rPr>
                <a:t>gizi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200" b="1" dirty="0" err="1">
                  <a:latin typeface="Calibri" pitchFamily="34" charset="0"/>
                  <a:cs typeface="Calibri" pitchFamily="34" charset="0"/>
                </a:rPr>
                <a:t>diperlukan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>
                  <a:latin typeface="Calibri" pitchFamily="34" charset="0"/>
                  <a:cs typeface="Calibri" pitchFamily="34" charset="0"/>
                </a:rPr>
                <a:t>oleh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tubuh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200" b="1" dirty="0" err="1">
                  <a:latin typeface="Calibri" pitchFamily="34" charset="0"/>
                  <a:cs typeface="Calibri" pitchFamily="34" charset="0"/>
                </a:rPr>
                <a:t>antara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 lain </a:t>
              </a:r>
              <a:r>
                <a:rPr lang="en-US" sz="2200" b="1" dirty="0" err="1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karbohidrat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200" b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protein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200" b="1" dirty="0" err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lemak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200" b="1" dirty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vitamin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mineral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200" b="1" dirty="0" err="1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2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>
                  <a:solidFill>
                    <a:srgbClr val="FF0066"/>
                  </a:solidFill>
                  <a:latin typeface="Calibri" pitchFamily="34" charset="0"/>
                  <a:cs typeface="Calibri" pitchFamily="34" charset="0"/>
                </a:rPr>
                <a:t>air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200" b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87624" y="275795"/>
            <a:ext cx="7340868" cy="2581707"/>
            <a:chOff x="1187624" y="275795"/>
            <a:chExt cx="7340868" cy="2581707"/>
          </a:xfrm>
        </p:grpSpPr>
        <p:grpSp>
          <p:nvGrpSpPr>
            <p:cNvPr id="3" name="Group 2"/>
            <p:cNvGrpSpPr/>
            <p:nvPr/>
          </p:nvGrpSpPr>
          <p:grpSpPr>
            <a:xfrm>
              <a:off x="1187624" y="600238"/>
              <a:ext cx="7159275" cy="2257264"/>
              <a:chOff x="1240769" y="600238"/>
              <a:chExt cx="7159275" cy="225726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240769" y="600238"/>
                <a:ext cx="4000496" cy="132343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b="1" dirty="0" err="1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Karbohidrat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berfungsi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sebagai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tenaga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Karbohidrat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dapat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diperoleh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dari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nasi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jagung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atau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kentang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 </a:t>
                </a:r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08560" y="2026505"/>
                <a:ext cx="26914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Beras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kentang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ubi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jagung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gandum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karbohidrat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275795"/>
              <a:ext cx="2948380" cy="16589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Left Arrow 4"/>
            <p:cNvSpPr/>
            <p:nvPr/>
          </p:nvSpPr>
          <p:spPr>
            <a:xfrm>
              <a:off x="5004048" y="1105272"/>
              <a:ext cx="632504" cy="386358"/>
            </a:xfrm>
            <a:prstGeom prst="leftArrow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1616" y="1923677"/>
            <a:ext cx="7898776" cy="2847222"/>
            <a:chOff x="201616" y="1923677"/>
            <a:chExt cx="7898776" cy="2847222"/>
          </a:xfrm>
        </p:grpSpPr>
        <p:grpSp>
          <p:nvGrpSpPr>
            <p:cNvPr id="4" name="Group 3"/>
            <p:cNvGrpSpPr/>
            <p:nvPr/>
          </p:nvGrpSpPr>
          <p:grpSpPr>
            <a:xfrm>
              <a:off x="288032" y="3177137"/>
              <a:ext cx="7812360" cy="1593762"/>
              <a:chOff x="251520" y="3177137"/>
              <a:chExt cx="7812360" cy="1593762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491880" y="3177137"/>
                <a:ext cx="4572000" cy="132343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>
                <a:spAutoFit/>
              </a:bodyPr>
              <a:lstStyle/>
              <a:p>
                <a:pPr>
                  <a:buNone/>
                </a:pPr>
                <a:r>
                  <a:rPr lang="en-US" sz="2000" b="1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Protein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berfungsi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sebagai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tenaga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cadangan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mengganti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sel-sel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yang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rusak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pembentuk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antibodi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sebagai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zat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pembangun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tubuh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 </a:t>
                </a:r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51520" y="3939902"/>
                <a:ext cx="2989497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Ikan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daging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kacang-kacangan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keju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susu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protein.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1026" name="Picture 2" descr="E:\BANK GAMBAR MIU\SHUTTERSTOCK\Ririn 8 Mei\3.6 protein-24199279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64" y="2052874"/>
              <a:ext cx="2904142" cy="18150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8" name="Right Arrow 7"/>
            <p:cNvSpPr/>
            <p:nvPr/>
          </p:nvSpPr>
          <p:spPr>
            <a:xfrm rot="2567027">
              <a:off x="3033461" y="2928064"/>
              <a:ext cx="576064" cy="36004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01616" y="1923677"/>
              <a:ext cx="19720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 </a:t>
              </a:r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gambar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531954" y="567720"/>
            <a:ext cx="807249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Lemak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sebagai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sumber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tenaga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berfungsi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melarutkan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vitamin A, D, E,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K,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serta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berfungsi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melindungi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organ-organ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tubuh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penting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11960" y="1275606"/>
            <a:ext cx="4662544" cy="3528392"/>
            <a:chOff x="4211960" y="1275606"/>
            <a:chExt cx="4662544" cy="3528392"/>
          </a:xfrm>
        </p:grpSpPr>
        <p:sp>
          <p:nvSpPr>
            <p:cNvPr id="30" name="Rectangle 29"/>
            <p:cNvSpPr/>
            <p:nvPr/>
          </p:nvSpPr>
          <p:spPr>
            <a:xfrm>
              <a:off x="7452320" y="3174236"/>
              <a:ext cx="142218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1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1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100" i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29" name="Picture 5" descr="E:\ANAK SD\BUPING SD Kelas V\MEDIA MENGAJAR\gbr\alpukat -962704-pxhere.com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275606"/>
              <a:ext cx="1828800" cy="1828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E:\ANAK SD\BUPING SD Kelas V\MEDIA MENGAJAR\gbr\kacang2an 21502_128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397070"/>
              <a:ext cx="2050333" cy="13663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E:\ANAK SD\BUPING SD Kelas V\SETT-2\Tema 9\SUB 2-3\GBR SUB 2-3\9.13 minyak zaitun pixabay.com -968657_19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1984" y="2603567"/>
              <a:ext cx="2002455" cy="13349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211960" y="3973001"/>
              <a:ext cx="381642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Kacang-kacangan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alpukat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zaitun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makanan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mengandung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lemak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nabati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496" y="1384434"/>
            <a:ext cx="4176464" cy="3203540"/>
            <a:chOff x="35496" y="1384434"/>
            <a:chExt cx="4176464" cy="3203540"/>
          </a:xfrm>
        </p:grpSpPr>
        <p:pic>
          <p:nvPicPr>
            <p:cNvPr id="1026" name="Picture 2" descr="E:\[ NASKAH &amp; GAMBAR SMP-SMA]\ISTAMAR SMA\istamar 2b baru\gambar bab 6 - pencernaan\lemak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5" y="1384434"/>
              <a:ext cx="2066925" cy="1371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E:\ANAK SD\BUPING SD Kelas V\MEDIA MENGAJAR\gbr\susu 1362675-pxhere.com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060" y="1680100"/>
              <a:ext cx="1575900" cy="220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E:\[ NASKAH &amp; GAMBAR SMP-SMA]\IPA TERPADU SUMARWAN\IPA SUMARWAN 3A\Bab 7\keju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184" y="2517824"/>
              <a:ext cx="1335087" cy="11731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79512" y="4003199"/>
              <a:ext cx="388843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Daging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keju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susu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makanan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mengandung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lemak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hewani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496" y="2859782"/>
              <a:ext cx="142218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1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1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1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85720" y="285734"/>
            <a:ext cx="857256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Vitamin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terbagi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vitamin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larut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air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seperti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B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C,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vitamin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larut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dalam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lemak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yaitu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A, D, E,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K. </a:t>
            </a:r>
          </a:p>
          <a:p>
            <a:pPr lvl="0">
              <a:buNone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Fungsi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vitamin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berbeda-beda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bergantung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jenisnya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720" y="1635646"/>
            <a:ext cx="3350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Vitamin 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berfungsi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menjaga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kesehatan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kulit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mata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serta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membantu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pertumbuhan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97779" y="1720428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Vitamin B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berfungsi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membantu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pembentukan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sel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darah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merah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mencegah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penyakit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beri-beri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7504" y="2982550"/>
            <a:ext cx="3456384" cy="1425681"/>
            <a:chOff x="107504" y="2982550"/>
            <a:chExt cx="3456384" cy="1425681"/>
          </a:xfrm>
        </p:grpSpPr>
        <p:sp>
          <p:nvSpPr>
            <p:cNvPr id="21" name="TextBox 20"/>
            <p:cNvSpPr txBox="1"/>
            <p:nvPr/>
          </p:nvSpPr>
          <p:spPr>
            <a:xfrm>
              <a:off x="107504" y="3363838"/>
              <a:ext cx="176928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Contoh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>
                  <a:latin typeface="Calibri" pitchFamily="34" charset="0"/>
                  <a:cs typeface="Calibri" pitchFamily="34" charset="0"/>
                </a:rPr>
                <a:t>vitamin A </a:t>
              </a:r>
              <a:r>
                <a:rPr lang="en-US" sz="1600" b="1" dirty="0" err="1">
                  <a:latin typeface="Calibri" pitchFamily="34" charset="0"/>
                  <a:cs typeface="Calibri" pitchFamily="34" charset="0"/>
                </a:rPr>
                <a:t>adalah</a:t>
              </a:r>
              <a:r>
                <a:rPr lang="en-US" sz="16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>
                  <a:latin typeface="Calibri" pitchFamily="34" charset="0"/>
                  <a:cs typeface="Calibri" pitchFamily="34" charset="0"/>
                </a:rPr>
                <a:t>wortel</a:t>
              </a:r>
              <a:r>
                <a:rPr lang="en-US" sz="1600" b="1" dirty="0">
                  <a:latin typeface="Calibri" pitchFamily="34" charset="0"/>
                  <a:cs typeface="Calibri" pitchFamily="34" charset="0"/>
                </a:rPr>
                <a:t>. 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46029" y="2982550"/>
              <a:ext cx="1717859" cy="1425681"/>
              <a:chOff x="4445960" y="1563983"/>
              <a:chExt cx="1717859" cy="1425681"/>
            </a:xfrm>
          </p:grpSpPr>
          <p:pic>
            <p:nvPicPr>
              <p:cNvPr id="22" name="Picture 2" descr="C:\Users\TYH\Downloads\carrots-1508847__340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47027" y="1563983"/>
                <a:ext cx="1716792" cy="11513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445960" y="2728054"/>
                <a:ext cx="1422184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100" dirty="0" smtClean="0"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en-US" sz="1100" i="1" dirty="0" smtClean="0">
                    <a:latin typeface="Calibri" pitchFamily="34" charset="0"/>
                    <a:cs typeface="Calibri" pitchFamily="34" charset="0"/>
                  </a:rPr>
                  <a:t>pixabay.com</a:t>
                </a:r>
                <a:endParaRPr lang="en-US" sz="1100" i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283968" y="2803288"/>
            <a:ext cx="4464496" cy="1784686"/>
            <a:chOff x="4283968" y="2803288"/>
            <a:chExt cx="4464496" cy="1784686"/>
          </a:xfrm>
        </p:grpSpPr>
        <p:grpSp>
          <p:nvGrpSpPr>
            <p:cNvPr id="24" name="Group 23"/>
            <p:cNvGrpSpPr/>
            <p:nvPr/>
          </p:nvGrpSpPr>
          <p:grpSpPr>
            <a:xfrm>
              <a:off x="4283968" y="2803288"/>
              <a:ext cx="4464496" cy="1474408"/>
              <a:chOff x="4280135" y="2766875"/>
              <a:chExt cx="4464496" cy="147440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105547" y="2895377"/>
                <a:ext cx="163908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Contoh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vitamin B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antara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lain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kacang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hijau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kacang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merah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26" name="Picture 3" descr="C:\Users\TYH\Downloads\mung-beans-390017_960_720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3209" b="-982"/>
              <a:stretch>
                <a:fillRect/>
              </a:stretch>
            </p:blipFill>
            <p:spPr bwMode="auto">
              <a:xfrm>
                <a:off x="4280135" y="2766875"/>
                <a:ext cx="1408222" cy="109060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7" name="Picture 4" descr="C:\Users\TYH\Downloads\red-2313107_960_72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14087" y="3161283"/>
                <a:ext cx="1442348" cy="10800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5617920" y="4326364"/>
              <a:ext cx="142218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1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1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1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" name="Down Arrow 3"/>
          <p:cNvSpPr/>
          <p:nvPr/>
        </p:nvSpPr>
        <p:spPr>
          <a:xfrm>
            <a:off x="1403648" y="2630984"/>
            <a:ext cx="413144" cy="51683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6122440" y="2643758"/>
            <a:ext cx="413144" cy="51683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3" grpId="0"/>
      <p:bldP spid="4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4282" y="123478"/>
            <a:ext cx="4357718" cy="1974451"/>
            <a:chOff x="214282" y="123478"/>
            <a:chExt cx="4357718" cy="1974451"/>
          </a:xfrm>
        </p:grpSpPr>
        <p:sp>
          <p:nvSpPr>
            <p:cNvPr id="20" name="Rectangle 19"/>
            <p:cNvSpPr/>
            <p:nvPr/>
          </p:nvSpPr>
          <p:spPr>
            <a:xfrm>
              <a:off x="214282" y="214296"/>
              <a:ext cx="207170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Vitamin C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berfungsi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untuk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menjaga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daya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tahan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tubuh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mencegah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penyakit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seriawan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357422" y="123478"/>
              <a:ext cx="2214578" cy="1974451"/>
              <a:chOff x="2214546" y="428164"/>
              <a:chExt cx="2214578" cy="1974451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2214546" y="1571618"/>
                <a:ext cx="221457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Buah-buahan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seperti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jeruk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kiwi,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vitamin C.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29" name="Picture 2" descr="C:\Users\TYH\Downloads\breakfast-1239436_960_720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94253" y="428164"/>
                <a:ext cx="1720557" cy="1143454"/>
              </a:xfrm>
              <a:prstGeom prst="rect">
                <a:avLst/>
              </a:prstGeom>
              <a:noFill/>
            </p:spPr>
          </p:pic>
        </p:grpSp>
        <p:sp>
          <p:nvSpPr>
            <p:cNvPr id="2" name="Right Arrow 1"/>
            <p:cNvSpPr/>
            <p:nvPr/>
          </p:nvSpPr>
          <p:spPr>
            <a:xfrm>
              <a:off x="2085013" y="771550"/>
              <a:ext cx="470763" cy="442878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7504" y="2499742"/>
            <a:ext cx="3960440" cy="2188888"/>
            <a:chOff x="107504" y="2499742"/>
            <a:chExt cx="3960440" cy="2188888"/>
          </a:xfrm>
        </p:grpSpPr>
        <p:pic>
          <p:nvPicPr>
            <p:cNvPr id="2050" name="Picture 2" descr="E:\ANAK SD\BUPING SD Kelas V\MEDIA MENGAJAR\gbr\keju 1238395_128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204" y="3007085"/>
              <a:ext cx="1124740" cy="749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07504" y="2499742"/>
              <a:ext cx="3744416" cy="2188888"/>
              <a:chOff x="107504" y="2499742"/>
              <a:chExt cx="3744416" cy="218888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07504" y="2643188"/>
                <a:ext cx="1928826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Vitamin D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berfungsi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untuk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membantu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pertumbuhan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tulang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b="1" dirty="0" err="1" smtClean="0">
                    <a:latin typeface="Calibri" pitchFamily="34" charset="0"/>
                    <a:cs typeface="Calibri" pitchFamily="34" charset="0"/>
                  </a:rPr>
                  <a:t>gigi</a:t>
                </a:r>
                <a:r>
                  <a:rPr lang="en-US" b="1" dirty="0" smtClean="0">
                    <a:latin typeface="Calibri" pitchFamily="34" charset="0"/>
                    <a:cs typeface="Calibri" pitchFamily="34" charset="0"/>
                  </a:rPr>
                  <a:t>. </a:t>
                </a: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025184" y="2499742"/>
                <a:ext cx="1826736" cy="2188888"/>
                <a:chOff x="4168377" y="3134862"/>
                <a:chExt cx="1826736" cy="1864445"/>
              </a:xfrm>
            </p:grpSpPr>
            <p:pic>
              <p:nvPicPr>
                <p:cNvPr id="24" name="Picture 3" descr="C:\Documents and Settings\Administrator\My Documents\13. Buping SD Kelas V (FINAL)\QR Code Buping 5\TEMA 3\fdc82cea5aae2bac_640_glass-of-milk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23141" r="18390"/>
                <a:stretch/>
              </p:blipFill>
              <p:spPr bwMode="auto">
                <a:xfrm>
                  <a:off x="4168377" y="3134862"/>
                  <a:ext cx="1015985" cy="1156622"/>
                </a:xfrm>
                <a:prstGeom prst="rect">
                  <a:avLst/>
                </a:prstGeom>
                <a:noFill/>
              </p:spPr>
            </p:pic>
            <p:sp>
              <p:nvSpPr>
                <p:cNvPr id="25" name="Rectangle 24"/>
                <p:cNvSpPr/>
                <p:nvPr/>
              </p:nvSpPr>
              <p:spPr>
                <a:xfrm>
                  <a:off x="4361270" y="4291483"/>
                  <a:ext cx="1633843" cy="7078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 err="1" smtClean="0">
                      <a:latin typeface="Calibri" pitchFamily="34" charset="0"/>
                      <a:cs typeface="Calibri" pitchFamily="34" charset="0"/>
                    </a:rPr>
                    <a:t>Susu</a:t>
                  </a:r>
                  <a:r>
                    <a:rPr lang="en-US" sz="16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1600" b="1" dirty="0" err="1" smtClean="0">
                      <a:latin typeface="Calibri" pitchFamily="34" charset="0"/>
                      <a:cs typeface="Calibri" pitchFamily="34" charset="0"/>
                    </a:rPr>
                    <a:t>dan</a:t>
                  </a:r>
                  <a:r>
                    <a:rPr lang="en-US" sz="16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1600" b="1" dirty="0" err="1" smtClean="0">
                      <a:latin typeface="Calibri" pitchFamily="34" charset="0"/>
                      <a:cs typeface="Calibri" pitchFamily="34" charset="0"/>
                    </a:rPr>
                    <a:t>keju</a:t>
                  </a:r>
                  <a:r>
                    <a:rPr lang="en-US" sz="16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1600" b="1" dirty="0" err="1" smtClean="0">
                      <a:latin typeface="Calibri" pitchFamily="34" charset="0"/>
                      <a:cs typeface="Calibri" pitchFamily="34" charset="0"/>
                    </a:rPr>
                    <a:t>adalah</a:t>
                  </a:r>
                  <a:r>
                    <a:rPr lang="en-US" sz="16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1600" b="1" dirty="0" err="1" smtClean="0">
                      <a:latin typeface="Calibri" pitchFamily="34" charset="0"/>
                      <a:cs typeface="Calibri" pitchFamily="34" charset="0"/>
                    </a:rPr>
                    <a:t>sumber</a:t>
                  </a:r>
                  <a:r>
                    <a:rPr lang="en-US" sz="16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1600" b="1" dirty="0" smtClean="0">
                      <a:latin typeface="Calibri" pitchFamily="34" charset="0"/>
                      <a:cs typeface="Calibri" pitchFamily="34" charset="0"/>
                    </a:rPr>
                    <a:t>vitamin D.</a:t>
                  </a:r>
                  <a:endParaRPr lang="en-US" sz="1600" b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sp>
            <p:nvSpPr>
              <p:cNvPr id="39" name="Right Arrow 38"/>
              <p:cNvSpPr/>
              <p:nvPr/>
            </p:nvSpPr>
            <p:spPr>
              <a:xfrm>
                <a:off x="1719919" y="3353008"/>
                <a:ext cx="470763" cy="442878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929190" y="357172"/>
            <a:ext cx="3947362" cy="1998554"/>
            <a:chOff x="4929190" y="357172"/>
            <a:chExt cx="3947362" cy="1998554"/>
          </a:xfrm>
        </p:grpSpPr>
        <p:sp>
          <p:nvSpPr>
            <p:cNvPr id="30" name="Rectangle 29"/>
            <p:cNvSpPr/>
            <p:nvPr/>
          </p:nvSpPr>
          <p:spPr>
            <a:xfrm>
              <a:off x="4929190" y="357172"/>
              <a:ext cx="378621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Vitamin E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berfungsi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menjaga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kesehatan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kulit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organ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reproduksi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  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5292080" y="1228234"/>
              <a:ext cx="3584472" cy="1127492"/>
              <a:chOff x="4713736" y="1428742"/>
              <a:chExt cx="3584472" cy="112749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6297912" y="1479016"/>
                <a:ext cx="2000296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Contoh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makanan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vitamin 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E </a:t>
                </a:r>
                <a:r>
                  <a:rPr lang="en-US" sz="1600" b="1" dirty="0" err="1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kacang-kacangan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 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33" name="Picture 2" descr="C:\Documents and Settings\Administrator\My Documents\13. Buping SD Kelas V (FINAL)\QR Code Buping 5\TEMA 3\Kacang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3736" y="1428742"/>
                <a:ext cx="1486371" cy="1071570"/>
              </a:xfrm>
              <a:prstGeom prst="rect">
                <a:avLst/>
              </a:prstGeom>
              <a:noFill/>
            </p:spPr>
          </p:pic>
        </p:grpSp>
        <p:sp>
          <p:nvSpPr>
            <p:cNvPr id="5" name="Down Arrow 4"/>
            <p:cNvSpPr/>
            <p:nvPr/>
          </p:nvSpPr>
          <p:spPr>
            <a:xfrm>
              <a:off x="6588224" y="987574"/>
              <a:ext cx="449148" cy="328163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99992" y="2571750"/>
            <a:ext cx="4572000" cy="2175047"/>
            <a:chOff x="4499992" y="2571750"/>
            <a:chExt cx="4572000" cy="2175047"/>
          </a:xfrm>
        </p:grpSpPr>
        <p:sp>
          <p:nvSpPr>
            <p:cNvPr id="26" name="Rectangle 25"/>
            <p:cNvSpPr/>
            <p:nvPr/>
          </p:nvSpPr>
          <p:spPr>
            <a:xfrm>
              <a:off x="5214942" y="4500576"/>
              <a:ext cx="229261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pixabay.com, 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571750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Vitamin K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berfungsi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membantu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pembekuan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darah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sehingga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mencegah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anemia. 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728829" y="3286130"/>
              <a:ext cx="4247843" cy="1143009"/>
              <a:chOff x="942615" y="2786082"/>
              <a:chExt cx="4247843" cy="114300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615" y="2786082"/>
                <a:ext cx="2055947" cy="1143009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3047318" y="2791782"/>
                <a:ext cx="214314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600" b="1" dirty="0" err="1">
                    <a:latin typeface="Calibri" pitchFamily="34" charset="0"/>
                    <a:cs typeface="Calibri" pitchFamily="34" charset="0"/>
                  </a:rPr>
                  <a:t>Contoh</a:t>
                </a: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 vitamin K </a:t>
                </a:r>
                <a:r>
                  <a:rPr lang="en-US" sz="1600" b="1" dirty="0" err="1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>
                    <a:latin typeface="Calibri" pitchFamily="34" charset="0"/>
                    <a:cs typeface="Calibri" pitchFamily="34" charset="0"/>
                  </a:rPr>
                  <a:t>sayuran</a:t>
                </a: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>
                    <a:latin typeface="Calibri" pitchFamily="34" charset="0"/>
                    <a:cs typeface="Calibri" pitchFamily="34" charset="0"/>
                  </a:rPr>
                  <a:t>berwarna</a:t>
                </a: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>
                    <a:latin typeface="Calibri" pitchFamily="34" charset="0"/>
                    <a:cs typeface="Calibri" pitchFamily="34" charset="0"/>
                  </a:rPr>
                  <a:t>hijau</a:t>
                </a:r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</p:txBody>
          </p:sp>
        </p:grpSp>
        <p:sp>
          <p:nvSpPr>
            <p:cNvPr id="40" name="Down Arrow 39"/>
            <p:cNvSpPr/>
            <p:nvPr/>
          </p:nvSpPr>
          <p:spPr>
            <a:xfrm>
              <a:off x="6372200" y="3286130"/>
              <a:ext cx="449148" cy="378395"/>
            </a:xfrm>
            <a:prstGeom prst="down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3577" y="2571750"/>
            <a:ext cx="6953194" cy="1889296"/>
            <a:chOff x="693577" y="2571750"/>
            <a:chExt cx="6953194" cy="1889296"/>
          </a:xfrm>
        </p:grpSpPr>
        <p:sp>
          <p:nvSpPr>
            <p:cNvPr id="27" name="TextBox 26"/>
            <p:cNvSpPr txBox="1"/>
            <p:nvPr/>
          </p:nvSpPr>
          <p:spPr>
            <a:xfrm>
              <a:off x="693577" y="4214825"/>
              <a:ext cx="229424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 </a:t>
              </a:r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gambar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857224" y="2571750"/>
              <a:ext cx="6789547" cy="1643074"/>
              <a:chOff x="354189" y="2714626"/>
              <a:chExt cx="6789547" cy="164307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189" y="2714626"/>
                <a:ext cx="2481681" cy="1643074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2571736" y="3429006"/>
                <a:ext cx="4572000" cy="7078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lvl="0">
                  <a:buNone/>
                </a:pPr>
                <a:r>
                  <a:rPr lang="en-US" sz="2000" b="1" dirty="0" smtClean="0">
                    <a:solidFill>
                      <a:srgbClr val="FF0066"/>
                    </a:solidFill>
                    <a:latin typeface="Calibri" pitchFamily="34" charset="0"/>
                    <a:cs typeface="Calibri" pitchFamily="34" charset="0"/>
                  </a:rPr>
                  <a:t>Air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diperlukan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untuk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melarutkan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makanan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serta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mengatur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suhu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tubuh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51520" y="411510"/>
            <a:ext cx="8548873" cy="2221795"/>
            <a:chOff x="251520" y="411510"/>
            <a:chExt cx="8548873" cy="2221795"/>
          </a:xfrm>
        </p:grpSpPr>
        <p:sp>
          <p:nvSpPr>
            <p:cNvPr id="17" name="Rectangle 16"/>
            <p:cNvSpPr/>
            <p:nvPr/>
          </p:nvSpPr>
          <p:spPr>
            <a:xfrm>
              <a:off x="251520" y="714362"/>
              <a:ext cx="3357586" cy="132343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sz="2000" b="1" dirty="0" smtClean="0">
                  <a:solidFill>
                    <a:schemeClr val="accent4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Mineral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dibutuhkan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tubuh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dalam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jumlah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sedikit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 </a:t>
              </a:r>
            </a:p>
            <a:p>
              <a:pPr lvl="0">
                <a:buNone/>
              </a:pP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Contohnya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kalsium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fosfor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besi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yodium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 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929058" y="642924"/>
              <a:ext cx="2214578" cy="1428760"/>
              <a:chOff x="4000496" y="1500180"/>
              <a:chExt cx="2214578" cy="142876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000496" y="2344165"/>
                <a:ext cx="221457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Brokoli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seledri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kalsium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3208" y="1500180"/>
                <a:ext cx="868607" cy="78581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772">
                <a:off x="4904440" y="1534453"/>
                <a:ext cx="1285109" cy="572275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6143987" y="714362"/>
              <a:ext cx="2656406" cy="1918943"/>
              <a:chOff x="6089584" y="1000114"/>
              <a:chExt cx="2656406" cy="191894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7" t="16942" b="22593"/>
              <a:stretch/>
            </p:blipFill>
            <p:spPr>
              <a:xfrm rot="1372615">
                <a:off x="6089584" y="1457061"/>
                <a:ext cx="1762682" cy="72597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357950" y="2334282"/>
                <a:ext cx="221457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Ikan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bayam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adalah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zat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besi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27250">
                <a:off x="7732307" y="1000114"/>
                <a:ext cx="1013683" cy="1196087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5960888" y="411510"/>
              <a:ext cx="2067496" cy="2457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94720" y="285734"/>
            <a:ext cx="5257800" cy="4328802"/>
            <a:chOff x="3866840" y="133350"/>
            <a:chExt cx="5257800" cy="4328802"/>
          </a:xfrm>
        </p:grpSpPr>
        <p:sp>
          <p:nvSpPr>
            <p:cNvPr id="3" name="Oval 2"/>
            <p:cNvSpPr/>
            <p:nvPr/>
          </p:nvSpPr>
          <p:spPr>
            <a:xfrm>
              <a:off x="4191000" y="133350"/>
              <a:ext cx="4328802" cy="4328802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81220" y="2104039"/>
              <a:ext cx="36576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8000"/>
                  </a:solidFill>
                  <a:cs typeface="Calibri" pitchFamily="34" charset="0"/>
                </a:rPr>
                <a:t>Makanan</a:t>
              </a:r>
              <a:r>
                <a:rPr lang="en-US" sz="4000" b="1" dirty="0">
                  <a:solidFill>
                    <a:srgbClr val="008000"/>
                  </a:solidFill>
                  <a:cs typeface="Calibri" pitchFamily="34" charset="0"/>
                </a:rPr>
                <a:t> </a:t>
              </a:r>
              <a:r>
                <a:rPr lang="en-US" sz="4000" b="1" dirty="0" err="1">
                  <a:solidFill>
                    <a:srgbClr val="008000"/>
                  </a:solidFill>
                  <a:cs typeface="Calibri" pitchFamily="34" charset="0"/>
                </a:rPr>
                <a:t>Sehat</a:t>
              </a:r>
              <a:endParaRPr lang="en-US" sz="4000" b="1" dirty="0">
                <a:solidFill>
                  <a:srgbClr val="008000"/>
                </a:solidFill>
                <a:cs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66840" y="1495456"/>
              <a:ext cx="5257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err="1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Tema</a:t>
              </a:r>
              <a:r>
                <a:rPr lang="en-US" sz="4000" dirty="0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3</a:t>
              </a:r>
            </a:p>
          </p:txBody>
        </p:sp>
      </p:grp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5004" r="6461"/>
          <a:stretch/>
        </p:blipFill>
        <p:spPr>
          <a:xfrm>
            <a:off x="387480" y="483518"/>
            <a:ext cx="3928810" cy="38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39552" y="906395"/>
            <a:ext cx="4005654" cy="2286016"/>
            <a:chOff x="539552" y="906395"/>
            <a:chExt cx="4005654" cy="2286016"/>
          </a:xfrm>
        </p:grpSpPr>
        <p:sp>
          <p:nvSpPr>
            <p:cNvPr id="21" name="Rectangle 20"/>
            <p:cNvSpPr/>
            <p:nvPr/>
          </p:nvSpPr>
          <p:spPr>
            <a:xfrm>
              <a:off x="539552" y="906395"/>
              <a:ext cx="3929090" cy="228601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21206" y="987574"/>
              <a:ext cx="39240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3050" indent="-273050">
                <a:buFont typeface="Wingdings" pitchFamily="2" charset="2"/>
                <a:buChar char="§"/>
              </a:pP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Makanan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adalah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22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energi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bagi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hewan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manusia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marL="273050" indent="-273050">
                <a:buFont typeface="Wingdings" pitchFamily="2" charset="2"/>
                <a:buChar char="§"/>
              </a:pP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Makanan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diubah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energi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  <a:cs typeface="Calibri" pitchFamily="34" charset="0"/>
                </a:rPr>
                <a:t>melalui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proses</a:t>
              </a:r>
              <a:r>
                <a:rPr lang="en-US" sz="22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200" b="1" dirty="0" err="1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pencernaan</a:t>
              </a:r>
              <a:r>
                <a:rPr lang="en-US" sz="2200" b="1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67544" y="3254662"/>
            <a:ext cx="7858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manusia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umumnya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terdiri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atas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mekanis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kimiawi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mekanis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dilakukan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oleh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gigi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dinding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lambung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kimiawi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dilakukan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oleh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enzim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46258" y="771550"/>
            <a:ext cx="3786182" cy="2532237"/>
            <a:chOff x="4714876" y="428610"/>
            <a:chExt cx="3786182" cy="2532237"/>
          </a:xfrm>
        </p:grpSpPr>
        <p:pic>
          <p:nvPicPr>
            <p:cNvPr id="26" name="Picture 2" descr="C:\Users\TYH\Downloads\fruit-free-2198378_960_720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14876" y="428610"/>
              <a:ext cx="3786182" cy="2319037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7072330" y="2714626"/>
              <a:ext cx="135732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29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33" name="Picture 32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1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3.3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16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88704" y="827218"/>
            <a:ext cx="6048672" cy="390477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D:\PROJECT 2017\4a.st2.p2.3 bu gu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14428"/>
            <a:ext cx="1981200" cy="346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95736" y="843558"/>
            <a:ext cx="5941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Organ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umumnya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terdiri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atas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mulut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kerongkongan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lambung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usus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saluran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pembuangan</a:t>
            </a:r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95736" y="1707654"/>
            <a:ext cx="5760640" cy="305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Ujung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saluran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pembuangan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sisa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cacing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tanah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serangga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ikan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mamalia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disebut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anus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amfibi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reptilia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burung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ujung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saluran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pencernaannya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disebut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kloaka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Cacing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tanah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serangga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burung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memiliki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tembolok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berfungsi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sebagai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tempat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penyimpanan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makanan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sementara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282" y="267494"/>
            <a:ext cx="4357718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Organ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Hewan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4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14282" y="267494"/>
            <a:ext cx="4431005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Sistem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Ruminansia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4282" y="843558"/>
            <a:ext cx="2701534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Ruminansia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sq-AL" sz="2000" b="1" dirty="0" smtClean="0">
                <a:latin typeface="Calibri" pitchFamily="34" charset="0"/>
                <a:cs typeface="Calibri" pitchFamily="34" charset="0"/>
              </a:rPr>
              <a:t>hewan </a:t>
            </a:r>
            <a:r>
              <a:rPr lang="sq-AL" sz="2000" b="1" dirty="0">
                <a:latin typeface="Calibri" pitchFamily="34" charset="0"/>
                <a:cs typeface="Calibri" pitchFamily="34" charset="0"/>
              </a:rPr>
              <a:t>pemakan tumbuhan yang memamah </a:t>
            </a:r>
            <a:r>
              <a:rPr lang="sq-AL" sz="2000" b="1" dirty="0" smtClean="0">
                <a:latin typeface="Calibri" pitchFamily="34" charset="0"/>
                <a:cs typeface="Calibri" pitchFamily="34" charset="0"/>
              </a:rPr>
              <a:t>biak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Misalnya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sapi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kambing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domba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Lambung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ruminansia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terbagi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atas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empat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bagian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31840" y="632588"/>
            <a:ext cx="5316052" cy="4159216"/>
            <a:chOff x="3131840" y="632588"/>
            <a:chExt cx="5316052" cy="4159216"/>
          </a:xfrm>
        </p:grpSpPr>
        <p:grpSp>
          <p:nvGrpSpPr>
            <p:cNvPr id="16" name="Group 15"/>
            <p:cNvGrpSpPr/>
            <p:nvPr/>
          </p:nvGrpSpPr>
          <p:grpSpPr>
            <a:xfrm>
              <a:off x="3131840" y="632588"/>
              <a:ext cx="5218964" cy="4159216"/>
              <a:chOff x="4229969" y="874744"/>
              <a:chExt cx="4628311" cy="368849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7272" y="1502122"/>
                <a:ext cx="4351008" cy="2643313"/>
              </a:xfrm>
              <a:prstGeom prst="rect">
                <a:avLst/>
              </a:prstGeom>
            </p:spPr>
          </p:pic>
          <p:grpSp>
            <p:nvGrpSpPr>
              <p:cNvPr id="20" name="Group 25"/>
              <p:cNvGrpSpPr/>
              <p:nvPr/>
            </p:nvGrpSpPr>
            <p:grpSpPr>
              <a:xfrm>
                <a:off x="4229969" y="874744"/>
                <a:ext cx="4171277" cy="3688499"/>
                <a:chOff x="4229969" y="874744"/>
                <a:chExt cx="4171277" cy="3688499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7286645" y="2357435"/>
                  <a:ext cx="0" cy="157803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/>
                <p:cNvSpPr txBox="1"/>
                <p:nvPr/>
              </p:nvSpPr>
              <p:spPr>
                <a:xfrm>
                  <a:off x="6465018" y="3935472"/>
                  <a:ext cx="1936228" cy="627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solidFill>
                        <a:srgbClr val="0070C0"/>
                      </a:solidFill>
                      <a:latin typeface="Calibri" pitchFamily="34" charset="0"/>
                      <a:cs typeface="Calibri" pitchFamily="34" charset="0"/>
                    </a:rPr>
                    <a:t>Rumen</a:t>
                  </a:r>
                </a:p>
                <a:p>
                  <a:pPr algn="ctr"/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(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perut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besar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)</a:t>
                  </a:r>
                  <a:endParaRPr lang="en-US" sz="2000" b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 rot="10800000">
                  <a:off x="5508104" y="1923678"/>
                  <a:ext cx="492656" cy="36232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4357686" y="1500180"/>
                  <a:ext cx="1214446" cy="627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 err="1" smtClean="0">
                      <a:solidFill>
                        <a:srgbClr val="0070C0"/>
                      </a:solidFill>
                      <a:latin typeface="Calibri" pitchFamily="34" charset="0"/>
                      <a:cs typeface="Calibri" pitchFamily="34" charset="0"/>
                    </a:rPr>
                    <a:t>Retikulum</a:t>
                  </a:r>
                  <a:endParaRPr lang="en-US" sz="2000" b="1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endParaRPr>
                </a:p>
                <a:p>
                  <a:pPr algn="ctr"/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(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perut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jala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)</a:t>
                  </a:r>
                  <a:endParaRPr lang="en-US" sz="2000" b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6357950" y="1502515"/>
                  <a:ext cx="0" cy="781203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5698866" y="874744"/>
                  <a:ext cx="1373464" cy="627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 err="1" smtClean="0">
                      <a:solidFill>
                        <a:srgbClr val="0070C0"/>
                      </a:solidFill>
                      <a:latin typeface="Calibri" pitchFamily="34" charset="0"/>
                      <a:cs typeface="Calibri" pitchFamily="34" charset="0"/>
                    </a:rPr>
                    <a:t>Omasum</a:t>
                  </a:r>
                  <a:endParaRPr lang="en-US" sz="2000" b="1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endParaRPr>
                </a:p>
                <a:p>
                  <a:pPr algn="ctr"/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(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perut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kitab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)</a:t>
                  </a:r>
                  <a:endParaRPr lang="en-US" sz="2000" b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429388" y="2690253"/>
                  <a:ext cx="0" cy="14551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>
                  <a:off x="5992028" y="4145435"/>
                  <a:ext cx="43736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4229969" y="3875140"/>
                  <a:ext cx="1770790" cy="627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 err="1" smtClean="0">
                      <a:solidFill>
                        <a:srgbClr val="0070C0"/>
                      </a:solidFill>
                      <a:latin typeface="Calibri" pitchFamily="34" charset="0"/>
                      <a:cs typeface="Calibri" pitchFamily="34" charset="0"/>
                    </a:rPr>
                    <a:t>Abomasum</a:t>
                  </a:r>
                  <a:endParaRPr lang="en-US" sz="2000" b="1" dirty="0" smtClean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endParaRPr>
                </a:p>
                <a:p>
                  <a:pPr algn="ctr"/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(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perut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sz="2000" b="1" dirty="0" err="1" smtClean="0">
                      <a:latin typeface="Calibri" pitchFamily="34" charset="0"/>
                      <a:cs typeface="Calibri" pitchFamily="34" charset="0"/>
                    </a:rPr>
                    <a:t>masam</a:t>
                  </a:r>
                  <a:r>
                    <a:rPr lang="en-US" sz="2000" b="1" dirty="0" smtClean="0">
                      <a:latin typeface="Calibri" pitchFamily="34" charset="0"/>
                      <a:cs typeface="Calibri" pitchFamily="34" charset="0"/>
                    </a:rPr>
                    <a:t>)</a:t>
                  </a:r>
                  <a:endParaRPr lang="en-US" sz="2000" b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6876256" y="1214730"/>
              <a:ext cx="157163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46154" y="483518"/>
            <a:ext cx="6586086" cy="4057577"/>
          </a:xfrm>
          <a:prstGeom prst="rect">
            <a:avLst/>
          </a:prstGeom>
          <a:solidFill>
            <a:srgbClr val="E8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86290" y="865349"/>
            <a:ext cx="6157918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Makanan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dikunyah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di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rongga</a:t>
            </a:r>
            <a:r>
              <a:rPr lang="en-US" sz="20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mulut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3568" y="336394"/>
            <a:ext cx="5112568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Proses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Hewan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Ruminansia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6394"/>
            <a:ext cx="2144836" cy="2859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TextBox 37"/>
          <p:cNvSpPr txBox="1"/>
          <p:nvPr/>
        </p:nvSpPr>
        <p:spPr>
          <a:xfrm>
            <a:off x="7282747" y="3261633"/>
            <a:ext cx="157163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pixabay.com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6290" y="1288542"/>
            <a:ext cx="6157918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Makanan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masuk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ke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rumen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dicerna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secara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kimiawi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dengan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bantuan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enzim</a:t>
            </a:r>
            <a:r>
              <a:rPr lang="en-US" sz="20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selulosa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6290" y="2062600"/>
            <a:ext cx="6445950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Makanan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masuk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ke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retikulum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dibentuk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menjadi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bolus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6290" y="2501518"/>
            <a:ext cx="6445950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Bolus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kembali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ke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rongga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mulut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dicerna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kembali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secara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mekanis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6290" y="3261633"/>
            <a:ext cx="6445950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Makanan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diteruskan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ke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omasum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terjadi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penyerapan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air</a:t>
            </a:r>
            <a:r>
              <a:rPr lang="en-US" sz="2000" b="1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6290" y="3684826"/>
            <a:ext cx="6445950" cy="772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Makanan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diteruskan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ke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abomasum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dicerna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secara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  <a:sym typeface="Wingdings" pitchFamily="2" charset="2"/>
              </a:rPr>
              <a:t>kimiawi</a:t>
            </a:r>
            <a:r>
              <a:rPr lang="en-US" sz="20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204068" y="500048"/>
            <a:ext cx="2916580" cy="4175311"/>
            <a:chOff x="4978924" y="875761"/>
            <a:chExt cx="2916580" cy="417531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924" y="875761"/>
              <a:ext cx="2401388" cy="371221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918492" y="4804851"/>
              <a:ext cx="197701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37104" y="1075847"/>
            <a:ext cx="1512168" cy="400110"/>
            <a:chOff x="4211960" y="1451560"/>
            <a:chExt cx="1512168" cy="40011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5148064" y="1656248"/>
              <a:ext cx="57606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211960" y="1451560"/>
              <a:ext cx="1121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Mulut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28992" y="1908005"/>
            <a:ext cx="2927204" cy="400110"/>
            <a:chOff x="3203848" y="2283718"/>
            <a:chExt cx="2927204" cy="40011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4978924" y="2499742"/>
              <a:ext cx="115212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203848" y="2283718"/>
              <a:ext cx="1872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Kerongkongan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41360" y="2988125"/>
            <a:ext cx="1800200" cy="400110"/>
            <a:chOff x="6516216" y="3363838"/>
            <a:chExt cx="1800200" cy="400110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6516216" y="3579862"/>
              <a:ext cx="57606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948264" y="3363838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Lambung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94162" y="3579862"/>
            <a:ext cx="2217998" cy="400110"/>
            <a:chOff x="3639886" y="3643320"/>
            <a:chExt cx="2217998" cy="400110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4993884" y="3867894"/>
              <a:ext cx="864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639886" y="3643320"/>
              <a:ext cx="14321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Usus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besar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511656" y="3410483"/>
            <a:ext cx="2196908" cy="400110"/>
            <a:chOff x="6286512" y="3786196"/>
            <a:chExt cx="2196908" cy="400110"/>
          </a:xfrm>
        </p:grpSpPr>
        <p:sp>
          <p:nvSpPr>
            <p:cNvPr id="34" name="TextBox 33"/>
            <p:cNvSpPr txBox="1"/>
            <p:nvPr/>
          </p:nvSpPr>
          <p:spPr>
            <a:xfrm>
              <a:off x="6858016" y="3786196"/>
              <a:ext cx="16254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Usus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halus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10800000">
              <a:off x="6286512" y="4000510"/>
              <a:ext cx="79037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516216" y="3939902"/>
            <a:ext cx="1924266" cy="400110"/>
            <a:chOff x="6301902" y="4387053"/>
            <a:chExt cx="1924266" cy="400110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6301902" y="4603077"/>
              <a:ext cx="57606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858016" y="4387053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Anus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79512" y="848405"/>
            <a:ext cx="3214710" cy="1867361"/>
            <a:chOff x="36636" y="115125"/>
            <a:chExt cx="3214710" cy="2571768"/>
          </a:xfrm>
        </p:grpSpPr>
        <p:sp>
          <p:nvSpPr>
            <p:cNvPr id="40" name="Rectangle 39"/>
            <p:cNvSpPr/>
            <p:nvPr/>
          </p:nvSpPr>
          <p:spPr>
            <a:xfrm>
              <a:off x="36636" y="115125"/>
              <a:ext cx="3214710" cy="2571768"/>
            </a:xfrm>
            <a:prstGeom prst="rect">
              <a:avLst/>
            </a:prstGeom>
            <a:solidFill>
              <a:srgbClr val="E5F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80652" y="285734"/>
              <a:ext cx="292895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Organ-organ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pencernaan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manusia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antara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lain </a:t>
              </a:r>
              <a:r>
                <a:rPr lang="en-US" sz="2000" b="1" dirty="0" err="1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mulut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kerongkongan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lambung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92D050"/>
                  </a:solidFill>
                  <a:latin typeface="Calibri" pitchFamily="34" charset="0"/>
                  <a:cs typeface="Calibri" pitchFamily="34" charset="0"/>
                </a:rPr>
                <a:t>usus</a:t>
              </a:r>
              <a:r>
                <a:rPr lang="en-US" sz="2000" b="1" dirty="0" smtClean="0">
                  <a:solidFill>
                    <a:srgbClr val="92D05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92D050"/>
                  </a:solidFill>
                  <a:latin typeface="Calibri" pitchFamily="34" charset="0"/>
                  <a:cs typeface="Calibri" pitchFamily="34" charset="0"/>
                </a:rPr>
                <a:t>halus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F7930D"/>
                  </a:solidFill>
                  <a:latin typeface="Calibri" pitchFamily="34" charset="0"/>
                  <a:cs typeface="Calibri" pitchFamily="34" charset="0"/>
                </a:rPr>
                <a:t>usus</a:t>
              </a:r>
              <a:r>
                <a:rPr lang="en-US" sz="2000" b="1" dirty="0" smtClean="0">
                  <a:solidFill>
                    <a:srgbClr val="F7930D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F7930D"/>
                  </a:solidFill>
                  <a:latin typeface="Calibri" pitchFamily="34" charset="0"/>
                  <a:cs typeface="Calibri" pitchFamily="34" charset="0"/>
                </a:rPr>
                <a:t>besar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smtClean="0">
                  <a:solidFill>
                    <a:schemeClr val="accent4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anus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53676" y="2857502"/>
            <a:ext cx="3038204" cy="1785950"/>
            <a:chOff x="214282" y="2857502"/>
            <a:chExt cx="3214710" cy="1785950"/>
          </a:xfrm>
        </p:grpSpPr>
        <p:sp>
          <p:nvSpPr>
            <p:cNvPr id="43" name="Rectangle 42"/>
            <p:cNvSpPr/>
            <p:nvPr/>
          </p:nvSpPr>
          <p:spPr>
            <a:xfrm>
              <a:off x="214282" y="2857502"/>
              <a:ext cx="3214710" cy="1785950"/>
            </a:xfrm>
            <a:prstGeom prst="rect">
              <a:avLst/>
            </a:prstGeom>
            <a:solidFill>
              <a:srgbClr val="D8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7158" y="2999516"/>
              <a:ext cx="284669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Organ yang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turut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membantu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proses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pencernaan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yaitu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hati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pankreas</a:t>
              </a:r>
              <a:r>
                <a:rPr lang="en-US" sz="2000" b="1" dirty="0" smtClean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.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14283" y="267494"/>
            <a:ext cx="4150814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Sistem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Manusia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995936" y="2720468"/>
            <a:ext cx="1969108" cy="400110"/>
            <a:chOff x="3639886" y="3643320"/>
            <a:chExt cx="2217998" cy="400110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4752872" y="3867894"/>
              <a:ext cx="110501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639886" y="3643320"/>
              <a:ext cx="14321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Hati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851921" y="3075806"/>
            <a:ext cx="2396280" cy="400110"/>
            <a:chOff x="3396559" y="3708753"/>
            <a:chExt cx="2699163" cy="400110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4775421" y="3924777"/>
              <a:ext cx="132030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3396559" y="3708753"/>
              <a:ext cx="14321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Pankreas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0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520" y="843166"/>
            <a:ext cx="6806560" cy="3672800"/>
          </a:xfrm>
          <a:prstGeom prst="rect">
            <a:avLst/>
          </a:prstGeom>
          <a:solidFill>
            <a:srgbClr val="E8FFB9"/>
          </a:solidFill>
          <a:effectLst>
            <a:glow rad="139700">
              <a:schemeClr val="accent3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Makanan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masuk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rongga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mulut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dicerna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secara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mekanis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gigi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kimiawi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enzim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amilase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Makanan</a:t>
            </a:r>
            <a:r>
              <a:rPr lang="en-US" b="1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didorong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oleh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gerak</a:t>
            </a:r>
            <a:r>
              <a:rPr lang="en-US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peristaltik</a:t>
            </a:r>
            <a:r>
              <a:rPr lang="en-US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di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kerongkongan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agar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masuk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lambung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Di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lambung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makanan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dicerna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secara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mekanis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otot-otot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lambung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kimiawi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enzim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pepsin, renin,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asam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lambung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Sari-sari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makanan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diserap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di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usus</a:t>
            </a: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halus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serta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dicerna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kembali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secara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kimiawi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cairan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empedu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enzim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amilase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lipase,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tripsin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Cairan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vitamin,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mineral yang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masih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terkandung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dalam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sisa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makanan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diserap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usus</a:t>
            </a: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besar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lalu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mengalami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pembusukan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oleh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bakteri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E.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Sisa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makanan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dibuang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melalui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anus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19" y="195486"/>
            <a:ext cx="4301707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Proses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Manusia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843558"/>
            <a:ext cx="1933104" cy="26536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36296" y="3579862"/>
            <a:ext cx="186109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Calibri" pitchFamily="34" charset="0"/>
                <a:cs typeface="Calibri" pitchFamily="34" charset="0"/>
              </a:rPr>
              <a:t>Sumber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000" i="1" dirty="0" err="1" smtClean="0">
                <a:latin typeface="Calibri" pitchFamily="34" charset="0"/>
                <a:cs typeface="Calibri" pitchFamily="34" charset="0"/>
              </a:rPr>
              <a:t>dokumentasi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i="1" dirty="0" err="1" smtClean="0">
                <a:latin typeface="Calibri" pitchFamily="34" charset="0"/>
                <a:cs typeface="Calibri" pitchFamily="34" charset="0"/>
              </a:rPr>
              <a:t>penerbit</a:t>
            </a:r>
            <a:endParaRPr lang="en-US" sz="10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08152" y="1023554"/>
            <a:ext cx="4032000" cy="1620204"/>
            <a:chOff x="214282" y="1357304"/>
            <a:chExt cx="4032000" cy="1620204"/>
          </a:xfrm>
        </p:grpSpPr>
        <p:sp>
          <p:nvSpPr>
            <p:cNvPr id="16" name="Rectangle 15"/>
            <p:cNvSpPr/>
            <p:nvPr/>
          </p:nvSpPr>
          <p:spPr>
            <a:xfrm>
              <a:off x="214282" y="1357304"/>
              <a:ext cx="4032000" cy="1571636"/>
            </a:xfrm>
            <a:prstGeom prst="rect">
              <a:avLst/>
            </a:prstGeom>
            <a:solidFill>
              <a:srgbClr val="E5F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noProof="1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5720" y="1500180"/>
              <a:ext cx="392909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b="1" noProof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Mulut </a:t>
              </a:r>
              <a:r>
                <a:rPr lang="en-US" sz="2000" b="1" noProof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enzim p</a:t>
              </a:r>
              <a:r>
                <a:rPr lang="en-US" sz="2000" b="1" noProof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tialin (amilase)</a:t>
              </a:r>
            </a:p>
            <a:p>
              <a:pPr marL="177800" indent="-1778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noProof="1" smtClean="0">
                  <a:latin typeface="Calibri" pitchFamily="34" charset="0"/>
                  <a:cs typeface="Calibri" pitchFamily="34" charset="0"/>
                </a:rPr>
                <a:t>Terkandung dalam air liur</a:t>
              </a:r>
            </a:p>
            <a:p>
              <a:pPr marL="177800" indent="-1778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noProof="1" smtClean="0">
                  <a:latin typeface="Calibri" pitchFamily="34" charset="0"/>
                  <a:cs typeface="Calibri" pitchFamily="34" charset="0"/>
                </a:rPr>
                <a:t>Berfungsi memecah karbohidrat menjadi glukosa</a:t>
              </a:r>
              <a:endParaRPr lang="en-US" sz="2000" b="1" noProof="1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19672" y="2787774"/>
            <a:ext cx="4267506" cy="1641620"/>
            <a:chOff x="267850" y="2621772"/>
            <a:chExt cx="4032000" cy="1641620"/>
          </a:xfrm>
        </p:grpSpPr>
        <p:sp>
          <p:nvSpPr>
            <p:cNvPr id="21" name="Rectangle 20"/>
            <p:cNvSpPr/>
            <p:nvPr/>
          </p:nvSpPr>
          <p:spPr>
            <a:xfrm>
              <a:off x="267850" y="2621772"/>
              <a:ext cx="4032000" cy="1548766"/>
            </a:xfrm>
            <a:prstGeom prst="rect">
              <a:avLst/>
            </a:prstGeom>
            <a:solidFill>
              <a:srgbClr val="E5F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noProof="1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5720" y="2786064"/>
              <a:ext cx="385765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b="1" noProof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Lambung </a:t>
              </a:r>
              <a:r>
                <a:rPr lang="en-US" sz="2000" b="1" noProof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 enzim pepsin dan renin</a:t>
              </a:r>
              <a:endParaRPr lang="en-US" sz="2000" b="1" noProof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endParaRPr>
            </a:p>
            <a:p>
              <a:pPr marL="177800" indent="-1778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noProof="1" smtClean="0">
                  <a:latin typeface="Calibri" pitchFamily="34" charset="0"/>
                  <a:cs typeface="Calibri" pitchFamily="34" charset="0"/>
                </a:rPr>
                <a:t>Pepsin mengubah protein menjadi pepton</a:t>
              </a:r>
            </a:p>
            <a:p>
              <a:pPr marL="177800" indent="-177800">
                <a:spcAft>
                  <a:spcPts val="600"/>
                </a:spcAft>
                <a:buFont typeface="Arial" pitchFamily="34" charset="0"/>
                <a:buChar char="•"/>
              </a:pPr>
              <a:r>
                <a:rPr lang="en-US" sz="2000" b="1" noProof="1" smtClean="0">
                  <a:latin typeface="Calibri" pitchFamily="34" charset="0"/>
                  <a:cs typeface="Calibri" pitchFamily="34" charset="0"/>
                </a:rPr>
                <a:t>Renin mengendapkan protein susu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51519" y="195486"/>
            <a:ext cx="4301707" cy="442674"/>
          </a:xfrm>
          <a:prstGeom prst="round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Enzim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Pencernaan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Manusia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12160" y="3099613"/>
            <a:ext cx="2592288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Wingdings"/>
              </a:rPr>
              <a:t>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lambung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juga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terdapat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noProof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asam </a:t>
            </a:r>
            <a:r>
              <a:rPr lang="en-US" b="1" noProof="1">
                <a:solidFill>
                  <a:schemeClr val="accent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klorida </a:t>
            </a:r>
            <a:r>
              <a:rPr lang="en-US" b="1" noProof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yang membunuh </a:t>
            </a:r>
            <a:r>
              <a:rPr lang="en-US" b="1" noProof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kuman pada </a:t>
            </a:r>
            <a:r>
              <a:rPr lang="en-US" b="1" noProof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makanan.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2" descr="E:\[ NASKAH &amp; GAMBAR SMP-SMA]\PRATIWI SEMUA\gambarnya hasan\ok bio project\mulut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/>
          <a:stretch/>
        </p:blipFill>
        <p:spPr bwMode="auto">
          <a:xfrm>
            <a:off x="107504" y="777656"/>
            <a:ext cx="1599936" cy="22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ight Arrow 33"/>
          <p:cNvSpPr/>
          <p:nvPr/>
        </p:nvSpPr>
        <p:spPr>
          <a:xfrm>
            <a:off x="1547664" y="1707654"/>
            <a:ext cx="431926" cy="36004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088273" y="694973"/>
            <a:ext cx="2793095" cy="2308825"/>
            <a:chOff x="6088273" y="694973"/>
            <a:chExt cx="2793095" cy="2308825"/>
          </a:xfrm>
        </p:grpSpPr>
        <p:pic>
          <p:nvPicPr>
            <p:cNvPr id="33" name="Picture 3" descr="E:\[ NASKAH &amp; GAMBAR SMP-SMA]\PRATIWI SEMUA\gambarnya hasan\ok bio project\lambung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273" y="694973"/>
              <a:ext cx="2440062" cy="2281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7020272" y="2757577"/>
              <a:ext cx="186109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err="1" smtClean="0">
                  <a:latin typeface="Calibri" pitchFamily="34" charset="0"/>
                  <a:cs typeface="Calibri" pitchFamily="34" charset="0"/>
                </a:rPr>
                <a:t>dokumentasi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000" i="1" dirty="0" err="1" smtClean="0">
                  <a:latin typeface="Calibri" pitchFamily="34" charset="0"/>
                  <a:cs typeface="Calibri" pitchFamily="34" charset="0"/>
                </a:rPr>
                <a:t>penerbit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5" name="Right Arrow 34"/>
          <p:cNvSpPr/>
          <p:nvPr/>
        </p:nvSpPr>
        <p:spPr>
          <a:xfrm rot="8562876">
            <a:off x="5553873" y="2699244"/>
            <a:ext cx="619309" cy="36004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1">
      <a:majorFont>
        <a:latin typeface="Berlin Sans FB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7441</TotalTime>
  <Words>1121</Words>
  <Application>Microsoft Office PowerPoint</Application>
  <PresentationFormat>On-screen Show (16:9)</PresentationFormat>
  <Paragraphs>136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Putri Andini</dc:creator>
  <cp:lastModifiedBy>Hindrina Perdhana Sari</cp:lastModifiedBy>
  <cp:revision>330</cp:revision>
  <cp:lastPrinted>2017-01-26T08:40:59Z</cp:lastPrinted>
  <dcterms:created xsi:type="dcterms:W3CDTF">2016-06-25T05:09:46Z</dcterms:created>
  <dcterms:modified xsi:type="dcterms:W3CDTF">2018-10-05T03:53:12Z</dcterms:modified>
</cp:coreProperties>
</file>