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0" r:id="rId5"/>
    <p:sldId id="261" r:id="rId6"/>
    <p:sldId id="266" r:id="rId7"/>
    <p:sldId id="264" r:id="rId8"/>
    <p:sldId id="265" r:id="rId9"/>
    <p:sldId id="268" r:id="rId10"/>
    <p:sldId id="272" r:id="rId11"/>
    <p:sldId id="273" r:id="rId12"/>
    <p:sldId id="270" r:id="rId13"/>
    <p:sldId id="271" r:id="rId14"/>
    <p:sldId id="278" r:id="rId15"/>
    <p:sldId id="279" r:id="rId16"/>
    <p:sldId id="274" r:id="rId17"/>
    <p:sldId id="276" r:id="rId18"/>
    <p:sldId id="277" r:id="rId19"/>
    <p:sldId id="282" r:id="rId20"/>
    <p:sldId id="280" r:id="rId21"/>
    <p:sldId id="287" r:id="rId22"/>
    <p:sldId id="284" r:id="rId23"/>
    <p:sldId id="286" r:id="rId24"/>
    <p:sldId id="289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09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62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2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3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9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63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75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61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3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4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3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5D74-F631-4932-BC13-773476E95936}" type="datetimeFigureOut">
              <a:rPr lang="en-US" smtClean="0"/>
              <a:t>6/28/2017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AA889-9138-4D5F-89CE-CC44DA387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6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cument_office\DOKUMEN KERJA ERLANGGA\PPT BUPENA 2A\BAHAN PPT BUPENA 2A\tema 1\subtema 2\Gb Anak bermusyawarah sebelum bermain sepak b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820"/>
            <a:ext cx="7056347" cy="64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89300" y="228600"/>
            <a:ext cx="7186409" cy="838200"/>
            <a:chOff x="571398" y="560945"/>
            <a:chExt cx="7186409" cy="838200"/>
          </a:xfrm>
        </p:grpSpPr>
        <p:pic>
          <p:nvPicPr>
            <p:cNvPr id="5" name="Picture 4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497" y="773005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E:\ELISA\PPT ESPS\2016\ESPS edisi kurnas\PERINTILAN ESPS KURNAS\pita label 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086" y="684204"/>
              <a:ext cx="6431514" cy="603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 rot="20700000">
              <a:off x="571398" y="560945"/>
              <a:ext cx="685800" cy="838200"/>
            </a:xfrm>
            <a:prstGeom prst="rect">
              <a:avLst/>
            </a:prstGeom>
            <a:solidFill>
              <a:srgbClr val="9C5BCD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20700000">
              <a:off x="636102" y="595326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</a:rPr>
                <a:t>P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80695" y="609600"/>
              <a:ext cx="64771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</a:rPr>
                <a:t>ENDALAMAN MATERI</a:t>
              </a:r>
              <a:endParaRPr lang="en-US" sz="4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6300"/>
            <a:ext cx="9144000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16016" y="2134850"/>
            <a:ext cx="4427984" cy="144655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 smtClean="0">
                <a:solidFill>
                  <a:srgbClr val="FFFF00"/>
                </a:solidFill>
              </a:rPr>
              <a:t>BERMAIN DI LINGKUNGANKU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16016" y="1488519"/>
            <a:ext cx="2015716" cy="646331"/>
          </a:xfrm>
          <a:prstGeom prst="rect">
            <a:avLst/>
          </a:prstGeom>
          <a:solidFill>
            <a:srgbClr val="FFFF00"/>
          </a:solidFill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TEMA 2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047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Menghitung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Bilangan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2, 1,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0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3.4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82666" y="1615966"/>
            <a:ext cx="5532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Urutan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dikali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mengubah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0384" y="3389293"/>
            <a:ext cx="433965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× 4 = 4 + 4 + 4 = 12 </a:t>
            </a:r>
            <a:endParaRPr lang="en-US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× 3 = 3 + 3 + 3 + 3 = 12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690536" y="3655249"/>
            <a:ext cx="3121367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× 4 = 4 × 3 = 12 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800600" y="3573959"/>
            <a:ext cx="762000" cy="6858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2666" y="4974011"/>
            <a:ext cx="49989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Apakah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sudah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paham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contoh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276806"/>
            <a:ext cx="6553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latin typeface="Arial" pitchFamily="34" charset="0"/>
                <a:cs typeface="Arial" pitchFamily="34" charset="0"/>
              </a:rPr>
              <a:t>Jika kamu sudah paham sifat tersebut, maka kamu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dapat menentukan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2215798"/>
            <a:ext cx="31242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2 × 5 = 5 + 5 = 10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2 × 6 = 6 + 6 = 12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3581400"/>
            <a:ext cx="31242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1 × 5 = 5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1 × 5 = 5 × 1 = 5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4999874"/>
            <a:ext cx="31242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2 × 0 = 0 + 0 = 0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0 × 2 = 2 × 0 = 0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2031131"/>
            <a:ext cx="5016500" cy="120032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hasilnya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menjumlah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tersebut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2 kali.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3581399"/>
            <a:ext cx="5016500" cy="83099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menghasilkan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sendiri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03406" y="4999873"/>
            <a:ext cx="5016500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Perkalian bilangan dengan 0 hasilnya adalah 0.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352800" y="2288396"/>
            <a:ext cx="516194" cy="685800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3352800" y="3653998"/>
            <a:ext cx="516194" cy="68580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340510" y="5072472"/>
            <a:ext cx="516194" cy="68580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51219" y="536318"/>
                <a:ext cx="1553631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3.3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4.3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Melakukan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Gerakan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Kaki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2251" y="1295400"/>
            <a:ext cx="39787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Kaki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melakukan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berbagai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Ada gerak berjalan, berlari, atau melangkah ke samping.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kaki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dirangkai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suatu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tarian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D:\Document_office\DOKUMEN KERJA ERLANGGA\PPT BUPENA 2A\BAHAN PPT BUPENA 2A\tema 1\subtema 2\Gb Gerak berla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0645"/>
            <a:ext cx="3177779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242" y="159804"/>
            <a:ext cx="3847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D:\Document_office\DOKUMEN KERJA ERLANGGA\PPT BUPENA 2A\BAHAN PPT BUPENA 2A\tema 2\subtema 2\gb. kaki, lutut ditekuk-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4" r="25268"/>
          <a:stretch/>
        </p:blipFill>
        <p:spPr bwMode="auto">
          <a:xfrm>
            <a:off x="1447799" y="3276587"/>
            <a:ext cx="1818723" cy="258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Document_office\DOKUMEN KERJA ERLANGGA\PPT BUPENA 2A\BAHAN PPT BUPENA 2A\tema 2\subtema 2\gb. kaki diangkat (jalan di tempat)-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3333"/>
          <a:stretch/>
        </p:blipFill>
        <p:spPr bwMode="auto">
          <a:xfrm>
            <a:off x="5778800" y="3276587"/>
            <a:ext cx="1220355" cy="25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Document_office\DOKUMEN KERJA ERLANGGA\PPT BUPENA 2A\BAHAN PPT BUPENA 2A\tema 2\subtema 2\gb. kaki meniru gerak melangkah ke depan-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r="33745"/>
          <a:stretch/>
        </p:blipFill>
        <p:spPr bwMode="auto">
          <a:xfrm>
            <a:off x="480719" y="621470"/>
            <a:ext cx="1337035" cy="28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Document_office\DOKUMEN KERJA ERLANGGA\PPT BUPENA 2A\BAHAN PPT BUPENA 2A\tema 2\subtema 2\gb. kaki meniru gerak melangkah ke samping-0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1" r="29785"/>
          <a:stretch/>
        </p:blipFill>
        <p:spPr bwMode="auto">
          <a:xfrm>
            <a:off x="4800600" y="621470"/>
            <a:ext cx="1588378" cy="285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68378" y="1448153"/>
            <a:ext cx="2666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kaki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melangkah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94811" y="1448153"/>
            <a:ext cx="24633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Gerak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kaki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melangkah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samping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66522" y="3962400"/>
            <a:ext cx="17640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lutut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ditekuk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61252" y="3962399"/>
            <a:ext cx="19174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Gerak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kaki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diangkat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4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59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3.3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4.3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Melakukan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Koordinasi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Gerak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Kepala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Tangan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Kaki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667" y="1616209"/>
            <a:ext cx="39787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i-FI" sz="2400" dirty="0" smtClean="0">
                <a:latin typeface="Arial" pitchFamily="34" charset="0"/>
                <a:cs typeface="Arial" pitchFamily="34" charset="0"/>
              </a:rPr>
              <a:t>Gerakan </a:t>
            </a:r>
            <a:r>
              <a:rPr lang="fi-FI" sz="2400" dirty="0">
                <a:latin typeface="Arial" pitchFamily="34" charset="0"/>
                <a:cs typeface="Arial" pitchFamily="34" charset="0"/>
              </a:rPr>
              <a:t>kepala, tangan, dan kaki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digabung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membentuk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tarian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Agar gerakan kompak, 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sv-SE" sz="2400" dirty="0" smtClean="0">
                <a:latin typeface="Arial" pitchFamily="34" charset="0"/>
                <a:cs typeface="Arial" pitchFamily="34" charset="0"/>
              </a:rPr>
            </a:br>
            <a:r>
              <a:rPr lang="sv-SE" sz="2400" dirty="0" smtClean="0">
                <a:latin typeface="Arial" pitchFamily="34" charset="0"/>
                <a:cs typeface="Arial" pitchFamily="34" charset="0"/>
              </a:rPr>
              <a:t>lakukan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dengan hitungan. </a:t>
            </a:r>
            <a:endParaRPr lang="sv-SE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Document_office\DOKUMEN KERJA ERLANGGA\PPT BUPENA 2A\BAHAN PPT BUPENA 2A\tema 1\subtema 2\Gerak bermain layang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55" y="1495015"/>
            <a:ext cx="2553922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6362699" y="2514600"/>
            <a:ext cx="2666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layang-layang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menggabungkan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gerak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kepala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kaki.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260769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praktikkan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gerakan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Lakukan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sesuai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hitungan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sampai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8!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D:\Document_office\DOKUMEN KERJA ERLANGGA\PPT BUPENA 2A\BAHAN PPT BUPENA 2A\tema 2\subtema 2\gb. halaman 12 (5,7 &amp; 6,8)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53" y="3557848"/>
            <a:ext cx="3805305" cy="26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Document_office\DOKUMEN KERJA ERLANGGA\PPT BUPENA 2A\BAHAN PPT BUPENA 2A\tema 2\subtema 2\gb. halaman 12 (1,3 &amp; 2,4)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53" y="1099140"/>
            <a:ext cx="3805305" cy="26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Document_office\DOKUMEN KERJA ERLANGGA\PPT BUPENA 2A\BAHAN PPT BUPENA 2A\tema 2\subtema 2\gb. halaman 12 (1,3 &amp; 2,4)-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099140"/>
            <a:ext cx="3805305" cy="26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Document_office\DOKUMEN KERJA ERLANGGA\PPT BUPENA 2A\BAHAN PPT BUPENA 2A\tema 2\subtema 2\gb. halaman 12 (5,7 &amp; 6,8)-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3557848"/>
            <a:ext cx="3805305" cy="26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28800" y="3345640"/>
            <a:ext cx="53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76600" y="3345640"/>
            <a:ext cx="53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1600" y="3345640"/>
            <a:ext cx="53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29400" y="3345640"/>
            <a:ext cx="53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5945485"/>
            <a:ext cx="53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6600" y="5945485"/>
            <a:ext cx="53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81600" y="5945485"/>
            <a:ext cx="53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9400" y="5945485"/>
            <a:ext cx="53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89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Kembali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Isi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548548"/>
            <a:ext cx="65686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kembali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telah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baca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" y="3482876"/>
            <a:ext cx="8070850" cy="2308324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Bacalah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keseluruhan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saksama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lebih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dahulu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Catatlah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informasi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penting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tersebut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sv-SE" sz="2400" dirty="0">
                <a:latin typeface="Arial" pitchFamily="34" charset="0"/>
                <a:cs typeface="Arial" pitchFamily="34" charset="0"/>
              </a:rPr>
              <a:t>Ingat kembali, kata-kata yang berkaitan dengan keragaman benda. </a:t>
            </a:r>
          </a:p>
          <a:p>
            <a:pPr marL="342900" indent="-342900">
              <a:buFont typeface="+mj-lt"/>
              <a:buAutoNum type="arabicPeriod"/>
            </a:pPr>
            <a:r>
              <a:rPr lang="fi-FI" sz="2400" dirty="0">
                <a:latin typeface="Arial" pitchFamily="34" charset="0"/>
                <a:cs typeface="Arial" pitchFamily="34" charset="0"/>
              </a:rPr>
              <a:t>Lalu, tuliskan isi teks dengan bahasamu sendiri.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2661503"/>
            <a:ext cx="5791200" cy="83099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Kita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bercerita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melakukan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langkah-langkah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449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Menghitung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Menggunakan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Tabel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P4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3.4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4: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82666" y="1618875"/>
            <a:ext cx="47703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Hasil perkalian dapat dihitung menggunakan tabel perkalian. </a:t>
            </a:r>
          </a:p>
          <a:p>
            <a:endParaRPr lang="it-IT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it-IT" sz="2400" dirty="0" smtClean="0">
                <a:latin typeface="Arial" pitchFamily="34" charset="0"/>
                <a:cs typeface="Arial" pitchFamily="34" charset="0"/>
              </a:rPr>
              <a:t>Misal 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akan dicari hasil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dari. </a:t>
            </a:r>
            <a:endParaRPr lang="it-IT" sz="2400" dirty="0">
              <a:latin typeface="Arial" pitchFamily="34" charset="0"/>
              <a:cs typeface="Arial" pitchFamily="34" charset="0"/>
            </a:endParaRPr>
          </a:p>
          <a:p>
            <a:r>
              <a:rPr lang="sv-SE" sz="2400" dirty="0">
                <a:latin typeface="Arial" pitchFamily="34" charset="0"/>
                <a:cs typeface="Arial" pitchFamily="34" charset="0"/>
              </a:rPr>
              <a:t>Carilah bilangan pada baris ke-3 yang sejajar dengan kolom ke-7. </a:t>
            </a: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670156"/>
              </p:ext>
            </p:extLst>
          </p:nvPr>
        </p:nvGraphicFramePr>
        <p:xfrm>
          <a:off x="2274672" y="4114800"/>
          <a:ext cx="631842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7766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en-US" sz="2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182667" y="4191000"/>
            <a:ext cx="2149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Perhatikan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panah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tabel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092423" y="1929581"/>
            <a:ext cx="2365777" cy="3736466"/>
            <a:chOff x="6092423" y="1929581"/>
            <a:chExt cx="2365777" cy="3736466"/>
          </a:xfrm>
        </p:grpSpPr>
        <p:sp>
          <p:nvSpPr>
            <p:cNvPr id="22" name="Isosceles Triangle 21"/>
            <p:cNvSpPr/>
            <p:nvPr/>
          </p:nvSpPr>
          <p:spPr>
            <a:xfrm rot="11660861">
              <a:off x="6297694" y="3314329"/>
              <a:ext cx="1059607" cy="2351718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222520" y="1929581"/>
              <a:ext cx="2057400" cy="1905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92423" y="2615625"/>
              <a:ext cx="23657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3200" b="1" dirty="0">
                  <a:latin typeface="Arial" pitchFamily="34" charset="0"/>
                  <a:cs typeface="Arial" pitchFamily="34" charset="0"/>
                </a:rPr>
                <a:t>3 × </a:t>
              </a:r>
              <a:r>
                <a:rPr lang="it-IT" sz="3200" b="1" dirty="0" smtClean="0">
                  <a:latin typeface="Arial" pitchFamily="34" charset="0"/>
                  <a:cs typeface="Arial" pitchFamily="34" charset="0"/>
                </a:rPr>
                <a:t>7 = 21</a:t>
              </a:r>
              <a:endParaRPr lang="en-US" sz="3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2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86440"/>
              </p:ext>
            </p:extLst>
          </p:nvPr>
        </p:nvGraphicFramePr>
        <p:xfrm>
          <a:off x="304800" y="902519"/>
          <a:ext cx="6318425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554182"/>
                <a:gridCol w="77660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smtClean="0"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en-US" sz="240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n-US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6816661" y="1524000"/>
            <a:ext cx="214994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temukan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hasil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pPr algn="ctr"/>
            <a:r>
              <a:rPr lang="it-IT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it-IT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× </a:t>
            </a:r>
            <a:r>
              <a:rPr lang="it-IT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5</a:t>
            </a:r>
          </a:p>
          <a:p>
            <a:pPr algn="ctr"/>
            <a:r>
              <a:rPr lang="it-IT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it-IT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× </a:t>
            </a:r>
            <a:r>
              <a:rPr lang="it-IT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7</a:t>
            </a:r>
          </a:p>
          <a:p>
            <a:pPr algn="ctr"/>
            <a:r>
              <a:rPr lang="it-IT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it-IT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× </a:t>
            </a:r>
            <a:r>
              <a:rPr lang="it-IT" sz="40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0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5: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Menceritakan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Isi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Pendek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Lisan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96159" y="1981200"/>
            <a:ext cx="41910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Isi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diceritakan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kembali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secara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lisan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Bacalah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dengarlah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saksama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Buatlah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catatan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mengenai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informasi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Berceritalah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bantuan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catatanmu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tersebut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" y="1717609"/>
            <a:ext cx="3978563" cy="47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2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19336" y="214120"/>
            <a:ext cx="646331" cy="511811"/>
            <a:chOff x="471979" y="587226"/>
            <a:chExt cx="646331" cy="511811"/>
          </a:xfrm>
        </p:grpSpPr>
        <p:sp>
          <p:nvSpPr>
            <p:cNvPr id="26" name="Rectangle 25"/>
            <p:cNvSpPr/>
            <p:nvPr/>
          </p:nvSpPr>
          <p:spPr>
            <a:xfrm rot="20700000">
              <a:off x="531831" y="587226"/>
              <a:ext cx="525741" cy="51138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 rot="20700000">
              <a:off x="471979" y="63737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PM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916943" y="76200"/>
            <a:ext cx="6855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Subtema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2: </a:t>
            </a: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Bermain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Teman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-18009" y="1020631"/>
            <a:ext cx="9144000" cy="1600200"/>
            <a:chOff x="0" y="1412013"/>
            <a:chExt cx="9144000" cy="1600200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5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61" name="Group 6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1:</a:t>
                </a:r>
              </a:p>
            </p:txBody>
          </p:sp>
        </p:grpSp>
        <p:cxnSp>
          <p:nvCxnSpPr>
            <p:cNvPr id="57" name="Straight Connector 5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210591" y="1554031"/>
            <a:ext cx="677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Kembali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Isi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Pendek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966" y="2413338"/>
            <a:ext cx="41227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>
                <a:latin typeface="Arial" pitchFamily="34" charset="0"/>
                <a:cs typeface="Arial" pitchFamily="34" charset="0"/>
              </a:rPr>
              <a:t>Dengarkan 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atau bacalah teks dengan 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>saksama</a:t>
            </a:r>
            <a:r>
              <a:rPr lang="sv-S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sv-SE" sz="2400" dirty="0" smtClean="0">
                <a:latin typeface="Arial" pitchFamily="34" charset="0"/>
                <a:cs typeface="Arial" pitchFamily="34" charset="0"/>
              </a:rPr>
              <a:t>sehingga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menemukan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informasi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tersebut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10" y="2133600"/>
            <a:ext cx="1905000" cy="411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P5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5: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Sikap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Boleh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Boleh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Dilakukan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665" y="1923633"/>
            <a:ext cx="75135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Sikap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boleh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dilakukan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Berpamitan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kepada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orang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sebelum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Mengucapkan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sebelum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masuk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nn-NO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nn-NO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Sikap </a:t>
            </a:r>
            <a:r>
              <a:rPr lang="nn-NO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yang tidak boleh dilakukan di </a:t>
            </a:r>
            <a:r>
              <a:rPr lang="nn-NO" sz="28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rumah: </a:t>
            </a:r>
            <a:endParaRPr lang="nn-NO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hingga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lupa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waktu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Membantah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nasihat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orang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449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Kosakata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5283" y="2092012"/>
            <a:ext cx="65686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Kosakata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berkaitan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keragaman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bermacam-macam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Misalnya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wujud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kegunaan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Wujud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antara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lain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padat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cair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gas.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Kegunaan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juga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bermacam-macam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8600" y="5334000"/>
            <a:ext cx="8052541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Ayo,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tuliskan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kosakata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tentang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benda-benda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sekitarmu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! </a:t>
            </a:r>
          </a:p>
          <a:p>
            <a:r>
              <a:rPr lang="sv-SE" sz="2400" dirty="0">
                <a:latin typeface="Arial" pitchFamily="34" charset="0"/>
                <a:cs typeface="Arial" pitchFamily="34" charset="0"/>
              </a:rPr>
              <a:t>Jelaskan tentang makna kosakata-kosakata tersebut!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90" y="1711227"/>
            <a:ext cx="1696957" cy="34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Manfaat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Aturan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43400" y="2362200"/>
            <a:ext cx="344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Aturan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harus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dipatuhi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setiap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anggota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keluarga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Aturan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dibuat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agar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tercipta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suasana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damai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" y="1717609"/>
            <a:ext cx="3978563" cy="47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259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cument_office\DOKUMEN KERJA ERLANGGA\PPT BUPENA 2A\BAHAN PPT BUPENA 2A\tema 1\subtema 1\dayu berdiskusi dengan keluargany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t="6586" r="9066" b="14794"/>
          <a:stretch/>
        </p:blipFill>
        <p:spPr bwMode="auto">
          <a:xfrm>
            <a:off x="-16379" y="-4916"/>
            <a:ext cx="9264077" cy="671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9389" y="1600200"/>
            <a:ext cx="2763411" cy="23083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Ayo,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sebutkan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aturan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rumahmu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25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Menentukan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Hasil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Tertentu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6" name="Straight Connector 5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P6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3.4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6: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182666" y="1524489"/>
            <a:ext cx="499893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>
                <a:latin typeface="Arial" pitchFamily="34" charset="0"/>
                <a:cs typeface="Arial" pitchFamily="34" charset="0"/>
              </a:rPr>
              <a:t>Sebuah bilangan dapat merupakan hasil kali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bilangan-bilangan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berbeda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Penyelesaian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soal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dilakukan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32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Bantuan</a:t>
            </a:r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gambar</a:t>
            </a:r>
            <a:endParaRPr lang="en-US" sz="3200" b="1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r>
              <a:rPr lang="en-US" sz="32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Tabel</a:t>
            </a:r>
            <a:r>
              <a:rPr lang="en-US" sz="32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perkalian</a:t>
            </a:r>
            <a:endParaRPr lang="en-US" sz="32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0283" y="5105400"/>
            <a:ext cx="6797129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Bacalah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pengerjaan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soal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buku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beserta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penyelesaiannya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580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152399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Menyelesaikan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Permasalahan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834" y="1120888"/>
            <a:ext cx="6227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Perkalian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juga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sering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jumpai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kehidupan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sehari-hari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999" y="3810000"/>
            <a:ext cx="65802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Cobalah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selesaikan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soal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berikut</a:t>
            </a:r>
            <a:r>
              <a:rPr lang="en-US" sz="24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empat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kotak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manik-manik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fi-FI" sz="2400" dirty="0">
                <a:latin typeface="Arial" pitchFamily="34" charset="0"/>
                <a:cs typeface="Arial" pitchFamily="34" charset="0"/>
              </a:rPr>
              <a:t>Setiap kotak berisi </a:t>
            </a:r>
            <a:r>
              <a:rPr lang="fi-FI" sz="2400" dirty="0" smtClean="0">
                <a:latin typeface="Arial" pitchFamily="34" charset="0"/>
                <a:cs typeface="Arial" pitchFamily="34" charset="0"/>
              </a:rPr>
              <a:t>8 manik-manik. </a:t>
            </a:r>
            <a:endParaRPr lang="fi-FI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Berapa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banyak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manik-manik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seluruhnya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667" y="2133600"/>
            <a:ext cx="6797129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Bacalah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cara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pengerjaan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soal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buku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beserta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penyelesaiannya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1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12064" y="0"/>
            <a:ext cx="9144000" cy="1600200"/>
            <a:chOff x="0" y="1412013"/>
            <a:chExt cx="9144000" cy="1600200"/>
          </a:xfrm>
        </p:grpSpPr>
        <p:cxnSp>
          <p:nvCxnSpPr>
            <p:cNvPr id="32" name="Straight Connector 31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212252" y="1412013"/>
              <a:ext cx="8931748" cy="1600200"/>
              <a:chOff x="212252" y="0"/>
              <a:chExt cx="8931748" cy="16002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7CC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A52B2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EB4F4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72512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SBdP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3.3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4.3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12252" y="43967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170603" y="555401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Melakukan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Gerakan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Kepala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Tangan</a:t>
            </a:r>
            <a:endParaRPr lang="en-US" sz="24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189" y="1600200"/>
            <a:ext cx="406701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b="1" dirty="0" err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Gerakan</a:t>
            </a:r>
            <a:r>
              <a:rPr lang="en-US" sz="28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kepala</a:t>
            </a:r>
            <a:r>
              <a:rPr lang="en-US" sz="28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berupa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menengok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kanan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kiri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menengadah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menunduk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800" b="1" dirty="0" err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Gerakan</a:t>
            </a:r>
            <a:r>
              <a:rPr lang="en-US" sz="28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tangan</a:t>
            </a:r>
            <a:r>
              <a:rPr lang="en-US" sz="2800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berupa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mendorong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menarik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bertepuk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menjetikkan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jari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38683" y="1828800"/>
            <a:ext cx="4959352" cy="4363731"/>
            <a:chOff x="4138683" y="1828800"/>
            <a:chExt cx="4959352" cy="4363731"/>
          </a:xfrm>
        </p:grpSpPr>
        <p:pic>
          <p:nvPicPr>
            <p:cNvPr id="21" name="Picture 3" descr="D:\Document_office\DOKUMEN KERJA ERLANGGA\PPT BUPENA 2A\BAHAN PPT BUPENA 2A\tema 2\subtema 2\gb. gerak mengayunkan tangan ke atas dan ke bawah-01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63" b="20867"/>
            <a:stretch/>
          </p:blipFill>
          <p:spPr bwMode="auto">
            <a:xfrm>
              <a:off x="4138683" y="3352800"/>
              <a:ext cx="4959352" cy="2197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D:\Document_office\DOKUMEN KERJA ERLANGGA\PPT BUPENA 2A\BAHAN PPT BUPENA 2A\tema 2\subtema 2\gb. gerak tengok kanan dan kiri-0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09" b="20594"/>
            <a:stretch/>
          </p:blipFill>
          <p:spPr bwMode="auto">
            <a:xfrm>
              <a:off x="5018158" y="1828800"/>
              <a:ext cx="3200401" cy="1224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888557" y="3010574"/>
              <a:ext cx="345960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2000" dirty="0">
                  <a:latin typeface="Arial" pitchFamily="34" charset="0"/>
                  <a:cs typeface="Arial" pitchFamily="34" charset="0"/>
                </a:rPr>
                <a:t>Gerak tengok kanan dan kiri 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40502" y="5484645"/>
              <a:ext cx="34754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Gerak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mengayunkan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tangan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ke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atas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dan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ke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bawah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20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Menuliskan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Bentuk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Penjumlahan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"/>
            <p:cNvGrpSpPr/>
            <p:nvPr/>
          </p:nvGrpSpPr>
          <p:grpSpPr>
            <a:xfrm>
              <a:off x="182667" y="1412013"/>
              <a:ext cx="8961333" cy="1600200"/>
              <a:chOff x="182667" y="0"/>
              <a:chExt cx="8961333" cy="16002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2" name="Oval 11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9F5FCF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P1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7251220" y="536318"/>
                <a:ext cx="1676880" cy="969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Matematika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3.4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82667" y="31122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1: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82666" y="1554063"/>
            <a:ext cx="6874746" cy="4770537"/>
            <a:chOff x="182666" y="1554063"/>
            <a:chExt cx="6874746" cy="4770537"/>
          </a:xfrm>
        </p:grpSpPr>
        <p:sp>
          <p:nvSpPr>
            <p:cNvPr id="17" name="Rectangle 16"/>
            <p:cNvSpPr/>
            <p:nvPr/>
          </p:nvSpPr>
          <p:spPr>
            <a:xfrm>
              <a:off x="182666" y="1554063"/>
              <a:ext cx="6874746" cy="4770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2400" dirty="0">
                  <a:latin typeface="Arial" pitchFamily="34" charset="0"/>
                  <a:cs typeface="Arial" pitchFamily="34" charset="0"/>
                </a:rPr>
                <a:t>Ayo, ingat kembali mengenai perkalian </a:t>
              </a:r>
            </a:p>
            <a:p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sebagai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penjumlahan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berulang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! </a:t>
              </a:r>
              <a:endParaRPr lang="en-US" sz="2400" dirty="0" smtClean="0">
                <a:latin typeface="Arial" pitchFamily="34" charset="0"/>
                <a:cs typeface="Arial" pitchFamily="34" charset="0"/>
              </a:endParaRPr>
            </a:p>
            <a:p>
              <a:endParaRPr lang="en-US" sz="2400" dirty="0">
                <a:latin typeface="Arial" pitchFamily="34" charset="0"/>
                <a:cs typeface="Arial" pitchFamily="34" charset="0"/>
              </a:endParaRPr>
            </a:p>
            <a:p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Perhatikan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contoh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berikut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!</a:t>
              </a:r>
            </a:p>
            <a:p>
              <a:endParaRPr lang="en-US" sz="2400" dirty="0"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3200" dirty="0" smtClean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6 </a:t>
              </a:r>
              <a:r>
                <a:rPr lang="en-US" sz="32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+ 6 + 6 + 6 = 4 × 6 = 24 </a:t>
              </a:r>
              <a:endParaRPr lang="en-US" sz="32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  <a:p>
              <a:endParaRPr lang="en-US" sz="2400" dirty="0">
                <a:latin typeface="Arial" pitchFamily="34" charset="0"/>
                <a:cs typeface="Arial" pitchFamily="34" charset="0"/>
              </a:endParaRPr>
            </a:p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  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penjumlahan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6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sebanyak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4 kali </a:t>
              </a:r>
              <a:endParaRPr lang="en-US" sz="2400" dirty="0" smtClean="0">
                <a:latin typeface="Arial" pitchFamily="34" charset="0"/>
                <a:cs typeface="Arial" pitchFamily="34" charset="0"/>
              </a:endParaRPr>
            </a:p>
            <a:p>
              <a:endParaRPr lang="en-US" sz="2400" dirty="0">
                <a:latin typeface="Arial" pitchFamily="34" charset="0"/>
                <a:cs typeface="Arial" pitchFamily="34" charset="0"/>
              </a:endParaRPr>
            </a:p>
            <a:p>
              <a:pPr marL="342900" indent="-342900">
                <a:buFont typeface="Arial" pitchFamily="34" charset="0"/>
                <a:buChar char="•"/>
              </a:pPr>
              <a:r>
                <a:rPr lang="en-US" sz="32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5 + 5 + 5 + 5 +5 + 5 = 6 × 5 = </a:t>
              </a:r>
              <a:r>
                <a:rPr lang="en-US" sz="3200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30</a:t>
              </a:r>
            </a:p>
            <a:p>
              <a:endParaRPr lang="en-US" sz="2400" dirty="0">
                <a:latin typeface="Arial" pitchFamily="34" charset="0"/>
                <a:cs typeface="Arial" pitchFamily="34" charset="0"/>
              </a:endParaRPr>
            </a:p>
            <a:p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    </a:t>
              </a:r>
              <a:r>
                <a:rPr lang="en-US" sz="2400" dirty="0" err="1" smtClean="0">
                  <a:latin typeface="Arial" pitchFamily="34" charset="0"/>
                  <a:cs typeface="Arial" pitchFamily="34" charset="0"/>
                </a:rPr>
                <a:t>penjumlahan</a:t>
              </a:r>
              <a:r>
                <a:rPr lang="en-US" sz="2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5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sebanyak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6 kali 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ight Brace 17"/>
            <p:cNvSpPr/>
            <p:nvPr/>
          </p:nvSpPr>
          <p:spPr>
            <a:xfrm rot="5400000">
              <a:off x="1543221" y="3028780"/>
              <a:ext cx="418759" cy="2133600"/>
            </a:xfrm>
            <a:prstGeom prst="rightBrac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Brace 18"/>
            <p:cNvSpPr/>
            <p:nvPr/>
          </p:nvSpPr>
          <p:spPr>
            <a:xfrm rot="5400000">
              <a:off x="2215456" y="4133158"/>
              <a:ext cx="418760" cy="3227527"/>
            </a:xfrm>
            <a:prstGeom prst="rightBrace">
              <a:avLst/>
            </a:prstGeom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76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P1536.ERL\Pictures\Untitled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4"/>
          <a:stretch/>
        </p:blipFill>
        <p:spPr bwMode="auto">
          <a:xfrm>
            <a:off x="-10325" y="1027041"/>
            <a:ext cx="9154325" cy="54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667" y="148798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Menyelesaikan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Soal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Cerita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Perkalian</a:t>
            </a:r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599" y="1676400"/>
            <a:ext cx="38100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Bacalah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soal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saksama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Buatlah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dahulu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kalimat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matematika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sesuai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Hitunglah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hasilnya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285" y="5569803"/>
            <a:ext cx="601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Cermati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contoh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soal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penyelesaiannya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bukumu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Menjawab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Pertanyaan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Berdasarkan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599" y="1600200"/>
            <a:ext cx="6726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Setelah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membaca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teks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menjawab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nl-NL" sz="2400" dirty="0" smtClean="0">
                <a:latin typeface="Arial" pitchFamily="34" charset="0"/>
                <a:cs typeface="Arial" pitchFamily="34" charset="0"/>
              </a:rPr>
              <a:t>pertanyaan </a:t>
            </a:r>
            <a:r>
              <a:rPr lang="nl-NL" sz="2400" dirty="0">
                <a:latin typeface="Arial" pitchFamily="34" charset="0"/>
                <a:cs typeface="Arial" pitchFamily="34" charset="0"/>
              </a:rPr>
              <a:t>tentang isi teks tersebut.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7257" y="2667000"/>
            <a:ext cx="8160774" cy="2632788"/>
          </a:xfrm>
          <a:custGeom>
            <a:avLst/>
            <a:gdLst>
              <a:gd name="connsiteX0" fmla="*/ 0 w 7467600"/>
              <a:gd name="connsiteY0" fmla="*/ 0 h 2308324"/>
              <a:gd name="connsiteX1" fmla="*/ 7467600 w 7467600"/>
              <a:gd name="connsiteY1" fmla="*/ 0 h 2308324"/>
              <a:gd name="connsiteX2" fmla="*/ 7467600 w 7467600"/>
              <a:gd name="connsiteY2" fmla="*/ 2308324 h 2308324"/>
              <a:gd name="connsiteX3" fmla="*/ 0 w 7467600"/>
              <a:gd name="connsiteY3" fmla="*/ 2308324 h 2308324"/>
              <a:gd name="connsiteX4" fmla="*/ 0 w 7467600"/>
              <a:gd name="connsiteY4" fmla="*/ 0 h 2308324"/>
              <a:gd name="connsiteX0" fmla="*/ 0 w 8116529"/>
              <a:gd name="connsiteY0" fmla="*/ 0 h 2573795"/>
              <a:gd name="connsiteX1" fmla="*/ 7467600 w 8116529"/>
              <a:gd name="connsiteY1" fmla="*/ 0 h 2573795"/>
              <a:gd name="connsiteX2" fmla="*/ 8116529 w 8116529"/>
              <a:gd name="connsiteY2" fmla="*/ 2573795 h 2573795"/>
              <a:gd name="connsiteX3" fmla="*/ 0 w 8116529"/>
              <a:gd name="connsiteY3" fmla="*/ 2308324 h 2573795"/>
              <a:gd name="connsiteX4" fmla="*/ 0 w 8116529"/>
              <a:gd name="connsiteY4" fmla="*/ 0 h 2573795"/>
              <a:gd name="connsiteX0" fmla="*/ 147484 w 8264013"/>
              <a:gd name="connsiteY0" fmla="*/ 0 h 2573795"/>
              <a:gd name="connsiteX1" fmla="*/ 7615084 w 8264013"/>
              <a:gd name="connsiteY1" fmla="*/ 0 h 2573795"/>
              <a:gd name="connsiteX2" fmla="*/ 8264013 w 8264013"/>
              <a:gd name="connsiteY2" fmla="*/ 2573795 h 2573795"/>
              <a:gd name="connsiteX3" fmla="*/ 0 w 8264013"/>
              <a:gd name="connsiteY3" fmla="*/ 2500053 h 2573795"/>
              <a:gd name="connsiteX4" fmla="*/ 147484 w 8264013"/>
              <a:gd name="connsiteY4" fmla="*/ 0 h 2573795"/>
              <a:gd name="connsiteX0" fmla="*/ 0 w 8337755"/>
              <a:gd name="connsiteY0" fmla="*/ 0 h 2677034"/>
              <a:gd name="connsiteX1" fmla="*/ 7688826 w 8337755"/>
              <a:gd name="connsiteY1" fmla="*/ 103239 h 2677034"/>
              <a:gd name="connsiteX2" fmla="*/ 8337755 w 8337755"/>
              <a:gd name="connsiteY2" fmla="*/ 2677034 h 2677034"/>
              <a:gd name="connsiteX3" fmla="*/ 73742 w 8337755"/>
              <a:gd name="connsiteY3" fmla="*/ 2603292 h 2677034"/>
              <a:gd name="connsiteX4" fmla="*/ 0 w 8337755"/>
              <a:gd name="connsiteY4" fmla="*/ 0 h 2677034"/>
              <a:gd name="connsiteX0" fmla="*/ 0 w 8337755"/>
              <a:gd name="connsiteY0" fmla="*/ 29496 h 2706530"/>
              <a:gd name="connsiteX1" fmla="*/ 7806813 w 8337755"/>
              <a:gd name="connsiteY1" fmla="*/ 0 h 2706530"/>
              <a:gd name="connsiteX2" fmla="*/ 8337755 w 8337755"/>
              <a:gd name="connsiteY2" fmla="*/ 2706530 h 2706530"/>
              <a:gd name="connsiteX3" fmla="*/ 73742 w 8337755"/>
              <a:gd name="connsiteY3" fmla="*/ 2632788 h 2706530"/>
              <a:gd name="connsiteX4" fmla="*/ 0 w 8337755"/>
              <a:gd name="connsiteY4" fmla="*/ 29496 h 2706530"/>
              <a:gd name="connsiteX0" fmla="*/ 0 w 8160774"/>
              <a:gd name="connsiteY0" fmla="*/ 29496 h 2632788"/>
              <a:gd name="connsiteX1" fmla="*/ 7806813 w 8160774"/>
              <a:gd name="connsiteY1" fmla="*/ 0 h 2632788"/>
              <a:gd name="connsiteX2" fmla="*/ 8160774 w 8160774"/>
              <a:gd name="connsiteY2" fmla="*/ 2382065 h 2632788"/>
              <a:gd name="connsiteX3" fmla="*/ 73742 w 8160774"/>
              <a:gd name="connsiteY3" fmla="*/ 2632788 h 2632788"/>
              <a:gd name="connsiteX4" fmla="*/ 0 w 8160774"/>
              <a:gd name="connsiteY4" fmla="*/ 29496 h 263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60774" h="2632788">
                <a:moveTo>
                  <a:pt x="0" y="29496"/>
                </a:moveTo>
                <a:lnTo>
                  <a:pt x="7806813" y="0"/>
                </a:lnTo>
                <a:lnTo>
                  <a:pt x="8160774" y="2382065"/>
                </a:lnTo>
                <a:lnTo>
                  <a:pt x="73742" y="2632788"/>
                </a:lnTo>
                <a:lnTo>
                  <a:pt x="0" y="2949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i-FI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Bacalah seluruh teks dengan saksama, kemudian pahami isi teks.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Jika masih kurang paham, ulangi membaca teks tersebut.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Tulis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ingatlah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hal-hal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penting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teks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tersebut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2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8675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12164" y="1412013"/>
              <a:ext cx="8931836" cy="1600200"/>
              <a:chOff x="212164" y="0"/>
              <a:chExt cx="8931836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rgbClr val="FFD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CC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102463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sz="20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76726" y="226709"/>
                <a:ext cx="561372" cy="504374"/>
                <a:chOff x="6380320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FF3399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80320" y="2669905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P2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314719" y="536318"/>
                <a:ext cx="155363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 err="1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1800" b="1" dirty="0" err="1" smtClean="0">
                    <a:latin typeface="Arial" pitchFamily="34" charset="0"/>
                    <a:cs typeface="Arial" pitchFamily="34" charset="0"/>
                  </a:rPr>
                  <a:t>PPKn</a:t>
                </a:r>
                <a:endParaRPr lang="en-US" sz="1800" b="1" dirty="0">
                  <a:latin typeface="Arial" pitchFamily="34" charset="0"/>
                  <a:cs typeface="Arial" pitchFamily="34" charset="0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KD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3.2 </a:t>
                </a:r>
                <a:r>
                  <a:rPr lang="en-US" sz="1600" dirty="0" err="1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12164" y="26654"/>
                <a:ext cx="21499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2: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82667" y="561376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Menyebutkan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Berbagai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Aturan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Berlaku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di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Rumah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Teman</a:t>
            </a:r>
            <a:r>
              <a:rPr lang="en-US" sz="2800" b="1" dirty="0" smtClean="0">
                <a:solidFill>
                  <a:srgbClr val="BF0975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rgbClr val="BF097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52452" y="2133600"/>
            <a:ext cx="40469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Sikap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mematuhi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aturan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hendaknya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dilakukan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rumah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Permainan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akan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berlangsung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tertib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jika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mengikuti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peraturan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" y="1717609"/>
            <a:ext cx="3978563" cy="47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_office\DOKUMEN KERJA ERLANGGA\PPT BUPENA 2A\BAHAN PPT BUPENA 2A\tema 1\subtema 2\Gb anak-anak bermain tampak berbeda su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8387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4285" y="5725467"/>
            <a:ext cx="685231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curang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saat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bermain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2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ELISA\ERLANGGA LISA\2016\MEDIA MENGAJAR PPT\Template PPT\Template BUPENA\banner Bupe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74" y="5956300"/>
            <a:ext cx="9181674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ELISA\ERLANGGA LISA\2016\MEDIA MENGAJAR PPT\Template PPT\Template BUPENA\logo bupena kelas 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399"/>
            <a:ext cx="1206500" cy="58607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1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9144000" cy="1600200"/>
            <a:chOff x="0" y="1412013"/>
            <a:chExt cx="9144000" cy="1600200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0" y="1879391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228600" y="1412013"/>
              <a:ext cx="8915400" cy="1600200"/>
              <a:chOff x="228600" y="0"/>
              <a:chExt cx="8915400" cy="1600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934200" y="483325"/>
                <a:ext cx="2209800" cy="1116875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934200" y="0"/>
                <a:ext cx="2209800" cy="49550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568458" y="54853"/>
                <a:ext cx="941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T2  St2</a:t>
                </a:r>
                <a:endParaRPr lang="en-US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787612" y="226709"/>
                <a:ext cx="561372" cy="504374"/>
                <a:chOff x="6391206" y="2643147"/>
                <a:chExt cx="561372" cy="504374"/>
              </a:xfrm>
            </p:grpSpPr>
            <p:sp>
              <p:nvSpPr>
                <p:cNvPr id="14" name="Oval 13"/>
                <p:cNvSpPr/>
                <p:nvPr/>
              </p:nvSpPr>
              <p:spPr>
                <a:xfrm>
                  <a:off x="6400800" y="2643147"/>
                  <a:ext cx="504374" cy="504374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39700" h="139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6391206" y="2667000"/>
                  <a:ext cx="56137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P3</a:t>
                  </a:r>
                  <a:endParaRPr lang="en-US" sz="2400" b="1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6954663" y="625218"/>
                <a:ext cx="214674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Muatan</a:t>
                </a:r>
                <a:endParaRPr lang="en-US" b="1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b="1" dirty="0" err="1" smtClean="0">
                    <a:latin typeface="Arial" pitchFamily="34" charset="0"/>
                    <a:cs typeface="Arial" pitchFamily="34" charset="0"/>
                  </a:rPr>
                  <a:t>Bahasa</a:t>
                </a:r>
                <a:r>
                  <a:rPr lang="en-US" b="1" dirty="0" smtClean="0">
                    <a:latin typeface="Arial" pitchFamily="34" charset="0"/>
                    <a:cs typeface="Arial" pitchFamily="34" charset="0"/>
                  </a:rPr>
                  <a:t> Indonesia</a:t>
                </a:r>
              </a:p>
              <a:p>
                <a:pPr algn="ctr"/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KD 3.2 </a:t>
                </a:r>
                <a:r>
                  <a:rPr lang="en-US" sz="1600" dirty="0" err="1" smtClean="0">
                    <a:latin typeface="Arial" pitchFamily="34" charset="0"/>
                    <a:cs typeface="Arial" pitchFamily="34" charset="0"/>
                  </a:rPr>
                  <a:t>dan</a:t>
                </a:r>
                <a:r>
                  <a:rPr lang="en-US" sz="1600" dirty="0" smtClean="0">
                    <a:latin typeface="Arial" pitchFamily="34" charset="0"/>
                    <a:cs typeface="Arial" pitchFamily="34" charset="0"/>
                  </a:rPr>
                  <a:t> 4.2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8600" y="43967"/>
                <a:ext cx="65205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latin typeface="Arial" pitchFamily="34" charset="0"/>
                    <a:cs typeface="Arial" pitchFamily="34" charset="0"/>
                  </a:rPr>
                  <a:t>Pembelajaran</a:t>
                </a:r>
                <a:r>
                  <a:rPr lang="en-US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latin typeface="Arial" pitchFamily="34" charset="0"/>
                    <a:cs typeface="Arial" pitchFamily="34" charset="0"/>
                  </a:rPr>
                  <a:t>3:</a:t>
                </a:r>
                <a:endParaRPr lang="en-US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H="1">
              <a:off x="0" y="1412013"/>
              <a:ext cx="9144000" cy="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228600" y="533400"/>
            <a:ext cx="6778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42913" algn="l"/>
              </a:tabLst>
            </a:pP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Menjelaskan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Makna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Kosakata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tentang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Keragaman</a:t>
            </a:r>
            <a:r>
              <a:rPr lang="en-US" sz="2800" b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Benda</a:t>
            </a:r>
            <a:endParaRPr lang="en-US" sz="2400" b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8600" y="1641536"/>
            <a:ext cx="4800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v-SE" sz="2400" dirty="0" smtClean="0">
                <a:latin typeface="Arial" pitchFamily="34" charset="0"/>
                <a:cs typeface="Arial" pitchFamily="34" charset="0"/>
              </a:rPr>
              <a:t>Masih ingatkah kamu cara mencari makna kata? </a:t>
            </a:r>
            <a:endParaRPr lang="sv-SE" sz="24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menemukan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makna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kata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menanyakan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guru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orang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tuamu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juga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dapat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menanyakan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teman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sekelasmu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sudah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paham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065" y="1931740"/>
            <a:ext cx="1996683" cy="404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2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1273</Words>
  <Application>Microsoft Office PowerPoint</Application>
  <PresentationFormat>On-screen Show (4:3)</PresentationFormat>
  <Paragraphs>403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29</cp:revision>
  <dcterms:created xsi:type="dcterms:W3CDTF">2017-06-26T05:29:31Z</dcterms:created>
  <dcterms:modified xsi:type="dcterms:W3CDTF">2017-06-29T20:54:42Z</dcterms:modified>
</cp:coreProperties>
</file>