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7" r:id="rId2"/>
    <p:sldId id="308" r:id="rId3"/>
    <p:sldId id="272" r:id="rId4"/>
    <p:sldId id="293" r:id="rId5"/>
    <p:sldId id="311" r:id="rId6"/>
    <p:sldId id="318" r:id="rId7"/>
    <p:sldId id="319" r:id="rId8"/>
    <p:sldId id="320" r:id="rId9"/>
    <p:sldId id="309" r:id="rId10"/>
    <p:sldId id="322" r:id="rId11"/>
    <p:sldId id="323" r:id="rId12"/>
    <p:sldId id="324" r:id="rId13"/>
    <p:sldId id="330" r:id="rId14"/>
    <p:sldId id="274" r:id="rId15"/>
    <p:sldId id="326" r:id="rId16"/>
    <p:sldId id="327" r:id="rId17"/>
    <p:sldId id="328" r:id="rId18"/>
    <p:sldId id="32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AAC"/>
    <a:srgbClr val="FFDDE4"/>
    <a:srgbClr val="FFEBEF"/>
    <a:srgbClr val="FFC9D5"/>
    <a:srgbClr val="FFFF99"/>
    <a:srgbClr val="000E76"/>
    <a:srgbClr val="B27A16"/>
    <a:srgbClr val="2A5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3923" autoAdjust="0"/>
  </p:normalViewPr>
  <p:slideViewPr>
    <p:cSldViewPr>
      <p:cViewPr varScale="1">
        <p:scale>
          <a:sx n="115" d="100"/>
          <a:sy n="115" d="100"/>
        </p:scale>
        <p:origin x="-696"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45864-30DA-4BB7-8782-9715F599301E}" type="datetimeFigureOut">
              <a:rPr lang="en-US" smtClean="0"/>
              <a:t>5/17/2018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D9932-947D-47F3-B033-5F39826D0019}" type="slidenum">
              <a:rPr lang="en-US" smtClean="0"/>
              <a:t>‹#›</a:t>
            </a:fld>
            <a:endParaRPr lang="en-US"/>
          </a:p>
        </p:txBody>
      </p:sp>
    </p:spTree>
    <p:extLst>
      <p:ext uri="{BB962C8B-B14F-4D97-AF65-F5344CB8AC3E}">
        <p14:creationId xmlns:p14="http://schemas.microsoft.com/office/powerpoint/2010/main" val="409863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D9932-947D-47F3-B033-5F39826D0019}" type="slidenum">
              <a:rPr lang="en-US" smtClean="0"/>
              <a:t>1</a:t>
            </a:fld>
            <a:endParaRPr lang="en-US"/>
          </a:p>
        </p:txBody>
      </p:sp>
    </p:spTree>
    <p:extLst>
      <p:ext uri="{BB962C8B-B14F-4D97-AF65-F5344CB8AC3E}">
        <p14:creationId xmlns:p14="http://schemas.microsoft.com/office/powerpoint/2010/main" val="417820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4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4FB4C01-B258-427F-A8DA-42ED87A0506B}" type="datetimeFigureOut">
              <a:rPr lang="id-ID" smtClean="0"/>
              <a:pPr/>
              <a:t>17/05/2018</a:t>
            </a:fld>
            <a:endParaRPr lang="id-ID"/>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id-ID"/>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BE01934-4C8D-4272-B411-4101613246C6}" type="slidenum">
              <a:rPr lang="id-ID" smtClean="0"/>
              <a:pPr/>
              <a:t>‹#›</a:t>
            </a:fld>
            <a:endParaRPr lang="id-ID"/>
          </a:p>
        </p:txBody>
      </p:sp>
    </p:spTree>
    <p:extLst>
      <p:ext uri="{BB962C8B-B14F-4D97-AF65-F5344CB8AC3E}">
        <p14:creationId xmlns:p14="http://schemas.microsoft.com/office/powerpoint/2010/main" val="4252737622"/>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1FD4530E-E1B7-4F27-8D5C-F8419B49D6FF}" type="datetimeFigureOut">
              <a:rPr lang="id-ID" smtClean="0"/>
              <a:t>17/05/2018</a:t>
            </a:fld>
            <a:endParaRPr lang="id-ID"/>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id-ID"/>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05C16863-B8BC-4468-B3AE-6FAE5B5E418A}" type="slidenum">
              <a:rPr lang="id-ID" smtClean="0"/>
              <a:t>‹#›</a:t>
            </a:fld>
            <a:endParaRPr lang="id-ID"/>
          </a:p>
        </p:txBody>
      </p:sp>
    </p:spTree>
    <p:extLst>
      <p:ext uri="{BB962C8B-B14F-4D97-AF65-F5344CB8AC3E}">
        <p14:creationId xmlns:p14="http://schemas.microsoft.com/office/powerpoint/2010/main" val="1338497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1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tif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36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ELISA\ERLANGGA LISA\2018\TEMPLATE PPT\SD BUPING 2 &amp; 5\BUPING 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0637"/>
            <a:ext cx="3215861" cy="400465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E:\ELISA\ERLANGGA LISA\2017\TEMPLATE PPT\SD Buping Tematik Terpadu K13N\SD Buping Tematik Terpadu K13N 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1528" y="1123950"/>
            <a:ext cx="3687228" cy="2554545"/>
          </a:xfrm>
          <a:prstGeom prst="rect">
            <a:avLst/>
          </a:prstGeom>
          <a:solidFill>
            <a:schemeClr val="accent1">
              <a:lumMod val="20000"/>
              <a:lumOff val="80000"/>
            </a:schemeClr>
          </a:solidFill>
        </p:spPr>
        <p:txBody>
          <a:bodyPr wrap="none">
            <a:spAutoFit/>
          </a:bodyPr>
          <a:lstStyle/>
          <a:p>
            <a:pPr algn="ctr"/>
            <a:r>
              <a:rPr lang="en-US" sz="3200" b="1" dirty="0">
                <a:solidFill>
                  <a:schemeClr val="tx1">
                    <a:lumMod val="75000"/>
                    <a:lumOff val="25000"/>
                  </a:schemeClr>
                </a:solidFill>
                <a:latin typeface="Calibri" pitchFamily="34" charset="0"/>
                <a:ea typeface="Adobe Gothic Std B" pitchFamily="34" charset="-128"/>
                <a:cs typeface="Calibri" pitchFamily="34" charset="0"/>
              </a:rPr>
              <a:t>Media </a:t>
            </a:r>
            <a:r>
              <a:rPr lang="en-US" sz="3200" b="1" dirty="0" err="1">
                <a:solidFill>
                  <a:schemeClr val="tx1">
                    <a:lumMod val="75000"/>
                    <a:lumOff val="25000"/>
                  </a:schemeClr>
                </a:solidFill>
                <a:latin typeface="Calibri" pitchFamily="34" charset="0"/>
                <a:ea typeface="Adobe Gothic Std B" pitchFamily="34" charset="-128"/>
                <a:cs typeface="Calibri" pitchFamily="34" charset="0"/>
              </a:rPr>
              <a:t>Mengajar</a:t>
            </a:r>
            <a:endParaRPr lang="en-US" sz="3200" b="1" dirty="0">
              <a:solidFill>
                <a:schemeClr val="tx1">
                  <a:lumMod val="75000"/>
                  <a:lumOff val="25000"/>
                </a:schemeClr>
              </a:solidFill>
              <a:latin typeface="Calibri" pitchFamily="34" charset="0"/>
              <a:ea typeface="Adobe Gothic Std B" pitchFamily="34" charset="-128"/>
              <a:cs typeface="Calibri" pitchFamily="34" charset="0"/>
            </a:endParaRPr>
          </a:p>
          <a:p>
            <a:pPr algn="ctr"/>
            <a:r>
              <a:rPr lang="en-US" sz="3200" b="1" dirty="0" err="1">
                <a:solidFill>
                  <a:schemeClr val="tx1">
                    <a:lumMod val="75000"/>
                    <a:lumOff val="25000"/>
                  </a:schemeClr>
                </a:solidFill>
                <a:latin typeface="Calibri" pitchFamily="34" charset="0"/>
                <a:ea typeface="Adobe Gothic Std B" pitchFamily="34" charset="-128"/>
                <a:cs typeface="Calibri" pitchFamily="34" charset="0"/>
              </a:rPr>
              <a:t>Buku</a:t>
            </a:r>
            <a:r>
              <a:rPr lang="en-US" sz="3200" b="1" dirty="0">
                <a:solidFill>
                  <a:schemeClr val="tx1">
                    <a:lumMod val="75000"/>
                    <a:lumOff val="25000"/>
                  </a:schemeClr>
                </a:solidFill>
                <a:latin typeface="Calibri" pitchFamily="34" charset="0"/>
                <a:ea typeface="Adobe Gothic Std B" pitchFamily="34" charset="-128"/>
                <a:cs typeface="Calibri" pitchFamily="34" charset="0"/>
              </a:rPr>
              <a:t> </a:t>
            </a:r>
            <a:r>
              <a:rPr lang="en-US" sz="3200" b="1" dirty="0" err="1">
                <a:solidFill>
                  <a:schemeClr val="tx1">
                    <a:lumMod val="75000"/>
                    <a:lumOff val="25000"/>
                  </a:schemeClr>
                </a:solidFill>
                <a:latin typeface="Calibri" pitchFamily="34" charset="0"/>
                <a:ea typeface="Adobe Gothic Std B" pitchFamily="34" charset="-128"/>
                <a:cs typeface="Calibri" pitchFamily="34" charset="0"/>
              </a:rPr>
              <a:t>Pendamping</a:t>
            </a:r>
            <a:endParaRPr lang="en-US" sz="3200" b="1" dirty="0">
              <a:solidFill>
                <a:schemeClr val="tx1">
                  <a:lumMod val="75000"/>
                  <a:lumOff val="25000"/>
                </a:schemeClr>
              </a:solidFill>
              <a:latin typeface="Calibri" pitchFamily="34" charset="0"/>
              <a:ea typeface="Adobe Gothic Std B" pitchFamily="34" charset="-128"/>
              <a:cs typeface="Calibri" pitchFamily="34" charset="0"/>
            </a:endParaRPr>
          </a:p>
          <a:p>
            <a:pPr algn="ctr"/>
            <a:r>
              <a:rPr lang="en-US" sz="3200" b="1" dirty="0">
                <a:solidFill>
                  <a:schemeClr val="tx1">
                    <a:lumMod val="75000"/>
                    <a:lumOff val="25000"/>
                  </a:schemeClr>
                </a:solidFill>
                <a:latin typeface="Calibri" pitchFamily="34" charset="0"/>
                <a:ea typeface="Adobe Gothic Std B" pitchFamily="34" charset="-128"/>
                <a:cs typeface="Calibri" pitchFamily="34" charset="0"/>
              </a:rPr>
              <a:t>TEMATIK TERPADU</a:t>
            </a:r>
          </a:p>
          <a:p>
            <a:pPr algn="ctr"/>
            <a:r>
              <a:rPr lang="en-US" sz="3200" b="1" dirty="0" err="1">
                <a:solidFill>
                  <a:schemeClr val="accent2">
                    <a:lumMod val="75000"/>
                  </a:schemeClr>
                </a:solidFill>
                <a:latin typeface="Calibri" pitchFamily="34" charset="0"/>
                <a:ea typeface="Adobe Gothic Std B" pitchFamily="34" charset="-128"/>
                <a:cs typeface="Calibri" pitchFamily="34" charset="0"/>
              </a:rPr>
              <a:t>Bahasa</a:t>
            </a:r>
            <a:r>
              <a:rPr lang="en-US" sz="3200" b="1" dirty="0">
                <a:solidFill>
                  <a:schemeClr val="accent2">
                    <a:lumMod val="75000"/>
                  </a:schemeClr>
                </a:solidFill>
                <a:latin typeface="Calibri" pitchFamily="34" charset="0"/>
                <a:ea typeface="Adobe Gothic Std B" pitchFamily="34" charset="-128"/>
                <a:cs typeface="Calibri" pitchFamily="34" charset="0"/>
              </a:rPr>
              <a:t> Indonesia</a:t>
            </a:r>
          </a:p>
          <a:p>
            <a:pPr algn="ctr"/>
            <a:r>
              <a:rPr lang="en-US" sz="3200" b="1" dirty="0" err="1">
                <a:solidFill>
                  <a:schemeClr val="accent2">
                    <a:lumMod val="75000"/>
                  </a:schemeClr>
                </a:solidFill>
                <a:latin typeface="Calibri" pitchFamily="34" charset="0"/>
                <a:ea typeface="Adobe Gothic Std B" pitchFamily="34" charset="-128"/>
                <a:cs typeface="Calibri" pitchFamily="34" charset="0"/>
              </a:rPr>
              <a:t>untuk</a:t>
            </a:r>
            <a:r>
              <a:rPr lang="en-US" sz="3200" b="1" dirty="0">
                <a:solidFill>
                  <a:schemeClr val="accent2">
                    <a:lumMod val="75000"/>
                  </a:schemeClr>
                </a:solidFill>
                <a:latin typeface="Calibri" pitchFamily="34" charset="0"/>
                <a:ea typeface="Adobe Gothic Std B" pitchFamily="34" charset="-128"/>
                <a:cs typeface="Calibri" pitchFamily="34" charset="0"/>
              </a:rPr>
              <a:t> SD/MI </a:t>
            </a:r>
            <a:r>
              <a:rPr lang="en-US" sz="3200" b="1" dirty="0" err="1">
                <a:solidFill>
                  <a:schemeClr val="accent2">
                    <a:lumMod val="75000"/>
                  </a:schemeClr>
                </a:solidFill>
                <a:latin typeface="Calibri" pitchFamily="34" charset="0"/>
                <a:ea typeface="Adobe Gothic Std B" pitchFamily="34" charset="-128"/>
                <a:cs typeface="Calibri" pitchFamily="34" charset="0"/>
              </a:rPr>
              <a:t>Kelas</a:t>
            </a:r>
            <a:r>
              <a:rPr lang="en-US" sz="3200" b="1" dirty="0">
                <a:solidFill>
                  <a:schemeClr val="accent2">
                    <a:lumMod val="75000"/>
                  </a:schemeClr>
                </a:solidFill>
                <a:latin typeface="Calibri" pitchFamily="34" charset="0"/>
                <a:ea typeface="Adobe Gothic Std B" pitchFamily="34" charset="-128"/>
                <a:cs typeface="Calibri" pitchFamily="34" charset="0"/>
              </a:rPr>
              <a:t> V</a:t>
            </a:r>
          </a:p>
        </p:txBody>
      </p:sp>
    </p:spTree>
    <p:extLst>
      <p:ext uri="{BB962C8B-B14F-4D97-AF65-F5344CB8AC3E}">
        <p14:creationId xmlns:p14="http://schemas.microsoft.com/office/powerpoint/2010/main" val="157674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Y:\TRANSIT JOB GAMBAR\Tematik 4E\Subtema 1\2.5 anak berpikir.jpg"/>
          <p:cNvPicPr>
            <a:picLocks noChangeAspect="1" noChangeArrowheads="1"/>
          </p:cNvPicPr>
          <p:nvPr/>
        </p:nvPicPr>
        <p:blipFill>
          <a:blip r:embed="rId2" cstate="print">
            <a:clrChange>
              <a:clrFrom>
                <a:srgbClr val="89331C"/>
              </a:clrFrom>
              <a:clrTo>
                <a:srgbClr val="89331C">
                  <a:alpha val="0"/>
                </a:srgbClr>
              </a:clrTo>
            </a:clrChange>
            <a:extLst>
              <a:ext uri="{28A0092B-C50C-407E-A947-70E740481C1C}">
                <a14:useLocalDpi xmlns:a14="http://schemas.microsoft.com/office/drawing/2010/main" val="0"/>
              </a:ext>
            </a:extLst>
          </a:blip>
          <a:srcRect/>
          <a:stretch>
            <a:fillRect/>
          </a:stretch>
        </p:blipFill>
        <p:spPr bwMode="auto">
          <a:xfrm>
            <a:off x="5796136" y="2499742"/>
            <a:ext cx="2627784" cy="2406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5160" y="438151"/>
            <a:ext cx="6121840" cy="830997"/>
          </a:xfrm>
          <a:prstGeom prst="rect">
            <a:avLst/>
          </a:prstGeom>
          <a:ln>
            <a:noFill/>
          </a:ln>
        </p:spPr>
        <p:txBody>
          <a:bodyPr wrap="square">
            <a:spAutoFit/>
          </a:bodyPr>
          <a:lstStyle/>
          <a:p>
            <a:r>
              <a:rPr lang="en-US" sz="2400" dirty="0" err="1">
                <a:solidFill>
                  <a:schemeClr val="accent2"/>
                </a:solidFill>
              </a:rPr>
              <a:t>Kesimpulan</a:t>
            </a:r>
            <a:r>
              <a:rPr lang="en-US" sz="2400" dirty="0"/>
              <a:t> </a:t>
            </a:r>
            <a:r>
              <a:rPr lang="en-US" sz="2400" dirty="0" err="1"/>
              <a:t>adalah</a:t>
            </a:r>
            <a:r>
              <a:rPr lang="en-US" sz="2400" dirty="0"/>
              <a:t> </a:t>
            </a:r>
            <a:r>
              <a:rPr lang="en-US" sz="2400" dirty="0" err="1"/>
              <a:t>inti</a:t>
            </a:r>
            <a:r>
              <a:rPr lang="en-US" sz="2400" dirty="0"/>
              <a:t> </a:t>
            </a:r>
            <a:r>
              <a:rPr lang="en-US" sz="2400" dirty="0" err="1"/>
              <a:t>pembicaraan</a:t>
            </a:r>
            <a:r>
              <a:rPr lang="en-US" sz="2400" dirty="0"/>
              <a:t> </a:t>
            </a:r>
            <a:r>
              <a:rPr lang="en-US" sz="2400" dirty="0" err="1"/>
              <a:t>dalam</a:t>
            </a:r>
            <a:r>
              <a:rPr lang="en-US" sz="2400" dirty="0"/>
              <a:t> </a:t>
            </a:r>
            <a:r>
              <a:rPr lang="en-US" sz="2400" dirty="0" err="1"/>
              <a:t>suatu</a:t>
            </a:r>
            <a:r>
              <a:rPr lang="en-US" sz="2400" dirty="0"/>
              <a:t> </a:t>
            </a:r>
            <a:r>
              <a:rPr lang="en-US" sz="2400" dirty="0" err="1"/>
              <a:t>teks</a:t>
            </a:r>
            <a:r>
              <a:rPr lang="en-US" sz="2400" dirty="0"/>
              <a:t>.</a:t>
            </a:r>
            <a:endParaRPr lang="id-ID" sz="2400" dirty="0"/>
          </a:p>
        </p:txBody>
      </p:sp>
      <p:sp>
        <p:nvSpPr>
          <p:cNvPr id="11" name="Rectangle 10"/>
          <p:cNvSpPr/>
          <p:nvPr/>
        </p:nvSpPr>
        <p:spPr>
          <a:xfrm>
            <a:off x="355160" y="1915222"/>
            <a:ext cx="5429642" cy="2123658"/>
          </a:xfrm>
          <a:prstGeom prst="rect">
            <a:avLst/>
          </a:prstGeom>
          <a:ln>
            <a:noFill/>
          </a:ln>
        </p:spPr>
        <p:txBody>
          <a:bodyPr wrap="square">
            <a:spAutoFit/>
          </a:bodyPr>
          <a:lstStyle/>
          <a:p>
            <a:pPr marL="285750" indent="-285750">
              <a:buFont typeface="Arial" pitchFamily="34" charset="0"/>
              <a:buChar char="•"/>
            </a:pPr>
            <a:endParaRPr lang="en-US" sz="2200" dirty="0"/>
          </a:p>
          <a:p>
            <a:pPr marL="285750" indent="-285750">
              <a:buFont typeface="Arial" pitchFamily="34" charset="0"/>
              <a:buChar char="•"/>
            </a:pPr>
            <a:r>
              <a:rPr lang="id-ID" sz="2200" dirty="0"/>
              <a:t>membaca teks tersebut dengan saksama</a:t>
            </a:r>
          </a:p>
          <a:p>
            <a:pPr marL="285750" indent="-285750">
              <a:buFont typeface="Arial" pitchFamily="34" charset="0"/>
              <a:buChar char="•"/>
            </a:pPr>
            <a:r>
              <a:rPr lang="en-US" sz="2200" dirty="0" err="1"/>
              <a:t>memahami</a:t>
            </a:r>
            <a:r>
              <a:rPr lang="en-US" sz="2200" dirty="0"/>
              <a:t> </a:t>
            </a:r>
            <a:r>
              <a:rPr lang="en-US" sz="2200" dirty="0" err="1"/>
              <a:t>topik</a:t>
            </a:r>
            <a:r>
              <a:rPr lang="en-US" sz="2200" dirty="0"/>
              <a:t> </a:t>
            </a:r>
            <a:r>
              <a:rPr lang="en-US" sz="2200" dirty="0" err="1"/>
              <a:t>dalam</a:t>
            </a:r>
            <a:r>
              <a:rPr lang="en-US" sz="2200" dirty="0"/>
              <a:t> </a:t>
            </a:r>
            <a:r>
              <a:rPr lang="en-US" sz="2200" dirty="0" err="1"/>
              <a:t>teks</a:t>
            </a:r>
            <a:endParaRPr lang="id-ID" sz="2200" dirty="0"/>
          </a:p>
          <a:p>
            <a:pPr marL="285750" indent="-285750">
              <a:buFont typeface="Arial" pitchFamily="34" charset="0"/>
              <a:buChar char="•"/>
            </a:pPr>
            <a:r>
              <a:rPr lang="en-US" sz="2200" dirty="0" err="1"/>
              <a:t>menemukan</a:t>
            </a:r>
            <a:r>
              <a:rPr lang="en-US" sz="2200" dirty="0"/>
              <a:t> ide </a:t>
            </a:r>
            <a:r>
              <a:rPr lang="en-US" sz="2200" dirty="0" err="1"/>
              <a:t>pokok</a:t>
            </a:r>
            <a:r>
              <a:rPr lang="en-US" sz="2200" dirty="0"/>
              <a:t> </a:t>
            </a:r>
            <a:r>
              <a:rPr lang="en-US" sz="2200" dirty="0" err="1"/>
              <a:t>setiap</a:t>
            </a:r>
            <a:r>
              <a:rPr lang="en-US" sz="2200" dirty="0"/>
              <a:t> </a:t>
            </a:r>
            <a:r>
              <a:rPr lang="en-US" sz="2200" dirty="0" err="1"/>
              <a:t>paragraf</a:t>
            </a:r>
            <a:endParaRPr lang="id-ID" sz="2200" dirty="0"/>
          </a:p>
          <a:p>
            <a:pPr marL="285750" indent="-285750">
              <a:buFont typeface="Arial" pitchFamily="34" charset="0"/>
              <a:buChar char="•"/>
            </a:pPr>
            <a:r>
              <a:rPr lang="en-US" sz="2200" dirty="0" err="1"/>
              <a:t>mencatat</a:t>
            </a:r>
            <a:r>
              <a:rPr lang="en-US" sz="2200" dirty="0"/>
              <a:t> </a:t>
            </a:r>
            <a:r>
              <a:rPr lang="en-US" sz="2200" dirty="0" err="1"/>
              <a:t>informasi</a:t>
            </a:r>
            <a:r>
              <a:rPr lang="en-US" sz="2200" dirty="0"/>
              <a:t> </a:t>
            </a:r>
            <a:r>
              <a:rPr lang="en-US" sz="2200" dirty="0" err="1"/>
              <a:t>penting</a:t>
            </a:r>
            <a:r>
              <a:rPr lang="en-US" sz="2200" dirty="0"/>
              <a:t> </a:t>
            </a:r>
            <a:r>
              <a:rPr lang="en-US" sz="2200" dirty="0" err="1"/>
              <a:t>dalam</a:t>
            </a:r>
            <a:r>
              <a:rPr lang="en-US" sz="2200" dirty="0"/>
              <a:t> </a:t>
            </a:r>
            <a:r>
              <a:rPr lang="en-US" sz="2200" dirty="0" err="1"/>
              <a:t>teks</a:t>
            </a:r>
            <a:endParaRPr lang="id-ID" sz="2200" dirty="0"/>
          </a:p>
        </p:txBody>
      </p:sp>
      <p:sp>
        <p:nvSpPr>
          <p:cNvPr id="3" name="Rectangle 2">
            <a:extLst>
              <a:ext uri="{FF2B5EF4-FFF2-40B4-BE49-F238E27FC236}">
                <a16:creationId xmlns:a16="http://schemas.microsoft.com/office/drawing/2014/main" xmlns="" id="{AD517DF2-61DA-4DF4-8B84-EBD2BC082D1A}"/>
              </a:ext>
            </a:extLst>
          </p:cNvPr>
          <p:cNvSpPr/>
          <p:nvPr/>
        </p:nvSpPr>
        <p:spPr>
          <a:xfrm>
            <a:off x="366494" y="1458875"/>
            <a:ext cx="5429642" cy="707886"/>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d-ID" sz="2000" dirty="0">
                <a:solidFill>
                  <a:schemeClr val="tx1"/>
                </a:solidFill>
              </a:rPr>
              <a:t>Cara membuat kesimpulan dari teks narasi sejarah, yaitu: </a:t>
            </a:r>
          </a:p>
        </p:txBody>
      </p:sp>
      <p:sp>
        <p:nvSpPr>
          <p:cNvPr id="7" name="Rectangle 6">
            <a:extLst>
              <a:ext uri="{FF2B5EF4-FFF2-40B4-BE49-F238E27FC236}">
                <a16:creationId xmlns:a16="http://schemas.microsoft.com/office/drawing/2014/main" xmlns="" id="{3364CC54-9272-4D89-8B91-94D22222FCF2}"/>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7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par>
                          <p:cTn id="8" fill="hold">
                            <p:stCondLst>
                              <p:cond delay="1750"/>
                            </p:stCondLst>
                            <p:childTnLst>
                              <p:par>
                                <p:cTn id="9" presetID="22" presetClass="entr" presetSubtype="8" fill="hold" grpId="0" nodeType="after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250"/>
                                        <p:tgtEl>
                                          <p:spTgt spid="3"/>
                                        </p:tgtEl>
                                      </p:cBhvr>
                                    </p:animEffect>
                                  </p:childTnLst>
                                </p:cTn>
                              </p:par>
                            </p:childTnLst>
                          </p:cTn>
                        </p:par>
                        <p:par>
                          <p:cTn id="12" fill="hold">
                            <p:stCondLst>
                              <p:cond delay="4250"/>
                            </p:stCondLst>
                            <p:childTnLst>
                              <p:par>
                                <p:cTn id="13" presetID="22" presetClass="entr" presetSubtype="8"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750"/>
                                        <p:tgtEl>
                                          <p:spTgt spid="11"/>
                                        </p:tgtEl>
                                      </p:cBhvr>
                                    </p:animEffect>
                                  </p:childTnLst>
                                </p:cTn>
                              </p:par>
                            </p:childTnLst>
                          </p:cTn>
                        </p:par>
                        <p:par>
                          <p:cTn id="16" fill="hold">
                            <p:stCondLst>
                              <p:cond delay="7000"/>
                            </p:stCondLst>
                            <p:childTnLst>
                              <p:par>
                                <p:cTn id="17" presetID="22" presetClass="entr" presetSubtype="4" fill="hold" grpId="0" nodeType="afterEffect" nodePh="1">
                                  <p:stCondLst>
                                    <p:cond delay="225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6059" y="678924"/>
            <a:ext cx="7697616" cy="3539430"/>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tabLst>
                <a:tab pos="539750" algn="l"/>
              </a:tabLst>
            </a:pPr>
            <a:r>
              <a:rPr lang="id-ID" sz="1600" dirty="0"/>
              <a:t>	Pada 15 Agustus 1945, para pemuda mengadakan rapat untuk membahas persiapan proklamasi kemerdekaan. Hasil rapat tersebut segera disampaikan kepada Bung Karno. </a:t>
            </a:r>
            <a:r>
              <a:rPr lang="en-US" sz="1600" dirty="0"/>
              <a:t>Akan t</a:t>
            </a:r>
            <a:r>
              <a:rPr lang="id-ID" sz="1600" dirty="0"/>
              <a:t>etapi, Bung Karno tidak langsung menyetujui usulan tersebut. </a:t>
            </a:r>
            <a:r>
              <a:rPr lang="id-ID" sz="1600" dirty="0" smtClean="0"/>
              <a:t>Penolakan </a:t>
            </a:r>
            <a:r>
              <a:rPr lang="id-ID" sz="1600" dirty="0"/>
              <a:t>Bung Karno membuat kaum muda berinisiatif untuk mengasingkan Bung Karno dan Bung  Hatta ke Rengasdengklok dengan alasan agar Bung Karno dan Bung Hatta tidak terpengaruh oleh pihak luar. </a:t>
            </a:r>
          </a:p>
          <a:p>
            <a:pPr>
              <a:tabLst>
                <a:tab pos="539750" algn="l"/>
              </a:tabLst>
            </a:pPr>
            <a:r>
              <a:rPr lang="id-ID" sz="1600" dirty="0"/>
              <a:t>	Setelah diasingkan ke Rengasdengklok, akhirnya terjadi kesepakatan antara golongan tua yang diwakili oleh Mr. Ahmad Soebarjo dengan golongan muda yang diwakilioleh Wikana dan Yusuf Kunto untuk membawa kembali Bung Karno dan Bung Hatta ke Jakarta. </a:t>
            </a:r>
          </a:p>
          <a:p>
            <a:pPr>
              <a:tabLst>
                <a:tab pos="539750" algn="l"/>
              </a:tabLst>
            </a:pPr>
            <a:r>
              <a:rPr lang="id-ID" sz="1600" dirty="0"/>
              <a:t>	Mereka tiba di Jakarta pukul 23.00 WIB. Selanjutnya, Bung Karno memimpin rapat PPKI di rumah Laksamana Tadashi Maeda. Dalam rapat tersebut, mereka merumuskan teks proklamasi dan menyetujui poklamasi segera dibacakan. Tanggal 17 Agustus 1945, proklamasi dibacakan pukul 10.00 WIB. </a:t>
            </a:r>
          </a:p>
        </p:txBody>
      </p:sp>
      <p:sp>
        <p:nvSpPr>
          <p:cNvPr id="10" name="TextBox 9"/>
          <p:cNvSpPr txBox="1"/>
          <p:nvPr/>
        </p:nvSpPr>
        <p:spPr>
          <a:xfrm>
            <a:off x="379584" y="280451"/>
            <a:ext cx="2326278" cy="369332"/>
          </a:xfrm>
          <a:prstGeom prst="rect">
            <a:avLst/>
          </a:prstGeom>
          <a:noFill/>
          <a:ln>
            <a:noFill/>
          </a:ln>
        </p:spPr>
        <p:txBody>
          <a:bodyPr wrap="none" rtlCol="0">
            <a:spAutoFit/>
          </a:bodyPr>
          <a:lstStyle/>
          <a:p>
            <a:r>
              <a:rPr lang="id-ID" dirty="0"/>
              <a:t>Bacalah teks berikut</a:t>
            </a:r>
            <a:r>
              <a:rPr lang="en-US" dirty="0"/>
              <a:t>!</a:t>
            </a:r>
            <a:endParaRPr lang="id-ID" dirty="0"/>
          </a:p>
        </p:txBody>
      </p:sp>
      <p:sp>
        <p:nvSpPr>
          <p:cNvPr id="5" name="Rectangle 4">
            <a:extLst>
              <a:ext uri="{FF2B5EF4-FFF2-40B4-BE49-F238E27FC236}">
                <a16:creationId xmlns:a16="http://schemas.microsoft.com/office/drawing/2014/main" xmlns="" id="{D1F00185-4C92-4D67-B3C2-8FFC9BD01AA9}"/>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3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3500"/>
                                        <p:tgtEl>
                                          <p:spTgt spid="9"/>
                                        </p:tgtEl>
                                      </p:cBhvr>
                                    </p:animEffect>
                                  </p:childTnLst>
                                </p:cTn>
                              </p:par>
                            </p:childTnLst>
                          </p:cTn>
                        </p:par>
                        <p:par>
                          <p:cTn id="12" fill="hold">
                            <p:stCondLst>
                              <p:cond delay="5500"/>
                            </p:stCondLst>
                            <p:childTnLst>
                              <p:par>
                                <p:cTn id="13" presetID="22" presetClass="entr" presetSubtype="4" fill="hold" grpId="0" nodeType="afterEffect" nodePh="1">
                                  <p:stCondLst>
                                    <p:cond delay="1500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8963" y="1071138"/>
            <a:ext cx="5987577" cy="2862322"/>
          </a:xfrm>
          <a:prstGeom prst="rect">
            <a:avLst/>
          </a:prstGeom>
          <a:solidFill>
            <a:schemeClr val="accent6">
              <a:lumMod val="20000"/>
              <a:lumOff val="80000"/>
            </a:schemeClr>
          </a:solidFill>
          <a:ln>
            <a:noFill/>
          </a:ln>
        </p:spPr>
        <p:txBody>
          <a:bodyPr wrap="square">
            <a:spAutoFit/>
          </a:bodyPr>
          <a:lstStyle/>
          <a:p>
            <a:pPr marL="342900" indent="-342900">
              <a:buFontTx/>
              <a:buAutoNum type="alphaLcPeriod"/>
            </a:pPr>
            <a:endParaRPr lang="en-US" dirty="0"/>
          </a:p>
          <a:p>
            <a:pPr marL="342900" indent="-342900">
              <a:buFontTx/>
              <a:buAutoNum type="alphaLcPeriod"/>
            </a:pPr>
            <a:endParaRPr lang="en-US" dirty="0"/>
          </a:p>
          <a:p>
            <a:pPr marL="342900" indent="-342900">
              <a:buFontTx/>
              <a:buAutoNum type="alphaL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4921"/>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551" y="770075"/>
            <a:ext cx="5486400" cy="369332"/>
          </a:xfrm>
          <a:prstGeom prst="rect">
            <a:avLst/>
          </a:prstGeom>
          <a:solidFill>
            <a:schemeClr val="accent6"/>
          </a:solidFill>
          <a:ln>
            <a:noFill/>
          </a:ln>
        </p:spPr>
        <p:txBody>
          <a:bodyPr wrap="square" rtlCol="0">
            <a:spAutoFit/>
          </a:bodyPr>
          <a:lstStyle/>
          <a:p>
            <a:endParaRPr lang="id-ID" dirty="0"/>
          </a:p>
        </p:txBody>
      </p:sp>
      <p:pic>
        <p:nvPicPr>
          <p:cNvPr id="13" name="Picture 2" descr="Y:\TRANSIT JOB GAMBAR\Tematik 4E\anak pakai seragam-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261700"/>
            <a:ext cx="2016224" cy="29662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CAB135A6-B83B-4BEB-9609-819C728CD7BE}"/>
              </a:ext>
            </a:extLst>
          </p:cNvPr>
          <p:cNvSpPr/>
          <p:nvPr/>
        </p:nvSpPr>
        <p:spPr>
          <a:xfrm>
            <a:off x="557111" y="1238039"/>
            <a:ext cx="5889936" cy="923330"/>
          </a:xfrm>
          <a:prstGeom prst="rect">
            <a:avLst/>
          </a:prstGeom>
        </p:spPr>
        <p:txBody>
          <a:bodyPr wrap="square">
            <a:spAutoFit/>
          </a:bodyPr>
          <a:lstStyle/>
          <a:p>
            <a:pPr marL="342900" indent="-342900">
              <a:buAutoNum type="alphaLcPeriod"/>
            </a:pPr>
            <a:r>
              <a:rPr lang="id-ID" dirty="0"/>
              <a:t>Pada 15 Agustus 1945, para pemuda mengadakan rapat untuk membahas persiapan proklamasi kemerdekaan. </a:t>
            </a:r>
            <a:endParaRPr lang="en-US" dirty="0"/>
          </a:p>
        </p:txBody>
      </p:sp>
      <p:sp>
        <p:nvSpPr>
          <p:cNvPr id="5" name="Rectangle 4">
            <a:extLst>
              <a:ext uri="{FF2B5EF4-FFF2-40B4-BE49-F238E27FC236}">
                <a16:creationId xmlns:a16="http://schemas.microsoft.com/office/drawing/2014/main" xmlns="" id="{300A0036-B1D3-4CB9-AA2A-4401998F44D7}"/>
              </a:ext>
            </a:extLst>
          </p:cNvPr>
          <p:cNvSpPr/>
          <p:nvPr/>
        </p:nvSpPr>
        <p:spPr>
          <a:xfrm>
            <a:off x="539389" y="2139903"/>
            <a:ext cx="5889935" cy="923330"/>
          </a:xfrm>
          <a:prstGeom prst="rect">
            <a:avLst/>
          </a:prstGeom>
        </p:spPr>
        <p:txBody>
          <a:bodyPr wrap="square">
            <a:spAutoFit/>
          </a:bodyPr>
          <a:lstStyle/>
          <a:p>
            <a:pPr marL="342900" indent="-342900">
              <a:buFont typeface="+mj-lt"/>
              <a:buAutoNum type="alphaLcPeriod" startAt="2"/>
            </a:pPr>
            <a:r>
              <a:rPr lang="en-US" dirty="0"/>
              <a:t>Bung </a:t>
            </a:r>
            <a:r>
              <a:rPr lang="en-US" dirty="0" err="1"/>
              <a:t>Karno</a:t>
            </a:r>
            <a:r>
              <a:rPr lang="en-US" dirty="0"/>
              <a:t> dan Bung  Hatta </a:t>
            </a:r>
            <a:r>
              <a:rPr lang="en-US" dirty="0" err="1"/>
              <a:t>diasingkan</a:t>
            </a:r>
            <a:r>
              <a:rPr lang="en-US" dirty="0"/>
              <a:t> </a:t>
            </a:r>
            <a:r>
              <a:rPr lang="en-US" dirty="0" err="1"/>
              <a:t>ke</a:t>
            </a:r>
            <a:r>
              <a:rPr lang="en-US" dirty="0"/>
              <a:t> </a:t>
            </a:r>
            <a:r>
              <a:rPr lang="en-US" dirty="0" err="1"/>
              <a:t>Rengasdengklok</a:t>
            </a:r>
            <a:r>
              <a:rPr lang="en-US" dirty="0"/>
              <a:t> </a:t>
            </a:r>
            <a:r>
              <a:rPr lang="en-US" dirty="0" err="1"/>
              <a:t>dengan</a:t>
            </a:r>
            <a:r>
              <a:rPr lang="en-US" dirty="0"/>
              <a:t> </a:t>
            </a:r>
            <a:r>
              <a:rPr lang="en-US" dirty="0" err="1"/>
              <a:t>alasan</a:t>
            </a:r>
            <a:r>
              <a:rPr lang="en-US" dirty="0"/>
              <a:t> agar Bung </a:t>
            </a:r>
            <a:r>
              <a:rPr lang="en-US" dirty="0" err="1"/>
              <a:t>Karno</a:t>
            </a:r>
            <a:r>
              <a:rPr lang="en-US" dirty="0"/>
              <a:t> dan Bung Hatta </a:t>
            </a:r>
            <a:r>
              <a:rPr lang="en-US" dirty="0" err="1"/>
              <a:t>tidak</a:t>
            </a:r>
            <a:r>
              <a:rPr lang="en-US" dirty="0"/>
              <a:t> </a:t>
            </a:r>
            <a:r>
              <a:rPr lang="en-US" dirty="0" err="1"/>
              <a:t>terpengaruh</a:t>
            </a:r>
            <a:r>
              <a:rPr lang="en-US" dirty="0"/>
              <a:t> oleh </a:t>
            </a:r>
            <a:r>
              <a:rPr lang="en-US" dirty="0" err="1"/>
              <a:t>pihak</a:t>
            </a:r>
            <a:r>
              <a:rPr lang="en-US" dirty="0"/>
              <a:t> </a:t>
            </a:r>
            <a:r>
              <a:rPr lang="en-US" dirty="0" err="1"/>
              <a:t>luar</a:t>
            </a:r>
            <a:r>
              <a:rPr lang="en-US" dirty="0"/>
              <a:t>. </a:t>
            </a:r>
          </a:p>
        </p:txBody>
      </p:sp>
      <p:sp>
        <p:nvSpPr>
          <p:cNvPr id="11" name="Rectangle 10">
            <a:extLst>
              <a:ext uri="{FF2B5EF4-FFF2-40B4-BE49-F238E27FC236}">
                <a16:creationId xmlns:a16="http://schemas.microsoft.com/office/drawing/2014/main" xmlns="" id="{D053A5AA-B75C-4B32-B0E5-4FBDE1AE3D3C}"/>
              </a:ext>
            </a:extLst>
          </p:cNvPr>
          <p:cNvSpPr/>
          <p:nvPr/>
        </p:nvSpPr>
        <p:spPr>
          <a:xfrm>
            <a:off x="557111" y="3063233"/>
            <a:ext cx="4572000" cy="646331"/>
          </a:xfrm>
          <a:prstGeom prst="rect">
            <a:avLst/>
          </a:prstGeom>
        </p:spPr>
        <p:txBody>
          <a:bodyPr>
            <a:spAutoFit/>
          </a:bodyPr>
          <a:lstStyle/>
          <a:p>
            <a:pPr marL="342900" indent="-342900">
              <a:buFont typeface="+mj-lt"/>
              <a:buAutoNum type="alphaLcPeriod" startAt="3"/>
            </a:pPr>
            <a:r>
              <a:rPr lang="id-ID" dirty="0"/>
              <a:t>Tanggal 17 Agustus 1945, proklamasi dibacakan pukul 10.00 WIB.</a:t>
            </a:r>
          </a:p>
        </p:txBody>
      </p:sp>
      <p:sp>
        <p:nvSpPr>
          <p:cNvPr id="4" name="Rectangle 3">
            <a:extLst>
              <a:ext uri="{FF2B5EF4-FFF2-40B4-BE49-F238E27FC236}">
                <a16:creationId xmlns:a16="http://schemas.microsoft.com/office/drawing/2014/main" xmlns="" id="{D8C145FF-47EB-4AA9-A3FD-D3D3A8E91770}"/>
              </a:ext>
            </a:extLst>
          </p:cNvPr>
          <p:cNvSpPr/>
          <p:nvPr/>
        </p:nvSpPr>
        <p:spPr>
          <a:xfrm>
            <a:off x="945141" y="757519"/>
            <a:ext cx="4876800" cy="381888"/>
          </a:xfrm>
          <a:prstGeom prst="rect">
            <a:avLst/>
          </a:prstGeom>
        </p:spPr>
        <p:txBody>
          <a:bodyPr wrap="square">
            <a:spAutoFit/>
          </a:bodyPr>
          <a:lstStyle/>
          <a:p>
            <a:r>
              <a:rPr lang="en-US" dirty="0" err="1"/>
              <a:t>Adapun</a:t>
            </a:r>
            <a:r>
              <a:rPr lang="en-US" dirty="0"/>
              <a:t> </a:t>
            </a:r>
            <a:r>
              <a:rPr lang="en-US" dirty="0" err="1"/>
              <a:t>pokok</a:t>
            </a:r>
            <a:r>
              <a:rPr lang="en-US" dirty="0"/>
              <a:t> k</a:t>
            </a:r>
            <a:r>
              <a:rPr lang="id-ID" dirty="0"/>
              <a:t>esimpulan dari teks tersebut:</a:t>
            </a:r>
          </a:p>
        </p:txBody>
      </p:sp>
      <p:sp>
        <p:nvSpPr>
          <p:cNvPr id="12" name="Rectangle 11">
            <a:extLst>
              <a:ext uri="{FF2B5EF4-FFF2-40B4-BE49-F238E27FC236}">
                <a16:creationId xmlns:a16="http://schemas.microsoft.com/office/drawing/2014/main" xmlns="" id="{29A4A5DA-4DD5-40A9-9252-BF5AF3938943}"/>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8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par>
                          <p:cTn id="12" fill="hold">
                            <p:stCondLst>
                              <p:cond delay="4500"/>
                            </p:stCondLst>
                            <p:childTnLst>
                              <p:par>
                                <p:cTn id="13" presetID="22" presetClass="entr" presetSubtype="8"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250"/>
                                        <p:tgtEl>
                                          <p:spTgt spid="5"/>
                                        </p:tgtEl>
                                      </p:cBhvr>
                                    </p:animEffect>
                                  </p:childTnLst>
                                </p:cTn>
                              </p:par>
                            </p:childTnLst>
                          </p:cTn>
                        </p:par>
                        <p:par>
                          <p:cTn id="16" fill="hold">
                            <p:stCondLst>
                              <p:cond delay="8750"/>
                            </p:stCondLst>
                            <p:childTnLst>
                              <p:par>
                                <p:cTn id="17" presetID="22" presetClass="entr" presetSubtype="8" fill="hold" grpId="0" nodeType="afterEffect">
                                  <p:stCondLst>
                                    <p:cond delay="27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250"/>
                                        <p:tgtEl>
                                          <p:spTgt spid="11"/>
                                        </p:tgtEl>
                                      </p:cBhvr>
                                    </p:animEffect>
                                  </p:childTnLst>
                                </p:cTn>
                              </p:par>
                            </p:childTnLst>
                          </p:cTn>
                        </p:par>
                        <p:par>
                          <p:cTn id="20" fill="hold">
                            <p:stCondLst>
                              <p:cond delay="12750"/>
                            </p:stCondLst>
                            <p:childTnLst>
                              <p:par>
                                <p:cTn id="21" presetID="22" presetClass="entr" presetSubtype="4" fill="hold" grpId="0" nodeType="afterEffect" nodePh="1">
                                  <p:stCondLst>
                                    <p:cond delay="1500"/>
                                  </p:stCondLst>
                                  <p:endCondLst>
                                    <p:cond evt="begin" delay="0">
                                      <p:tn val="21"/>
                                    </p:cond>
                                  </p:end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622875"/>
            <a:ext cx="4851401" cy="461665"/>
          </a:xfrm>
          <a:prstGeom prst="rect">
            <a:avLst/>
          </a:prstGeom>
        </p:spPr>
        <p:txBody>
          <a:bodyPr wrap="square">
            <a:spAutoFit/>
          </a:bodyPr>
          <a:lstStyle/>
          <a:p>
            <a:r>
              <a:rPr lang="en-US" sz="2400" dirty="0" err="1"/>
              <a:t>Dengarkan</a:t>
            </a:r>
            <a:r>
              <a:rPr lang="en-US" sz="2400" dirty="0"/>
              <a:t> audio </a:t>
            </a:r>
            <a:r>
              <a:rPr lang="en-US" sz="2400" dirty="0" err="1"/>
              <a:t>berikut</a:t>
            </a:r>
            <a:r>
              <a:rPr lang="en-US" sz="2400" dirty="0"/>
              <a:t>!</a:t>
            </a:r>
          </a:p>
        </p:txBody>
      </p:sp>
      <p:pic>
        <p:nvPicPr>
          <p:cNvPr id="10" name="Picture 9" descr="E:\ELISA\PPT ESPS\2016\ESPS edisi kurnas\PERINTILAN ESPS KURNAS\pita label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1" y="0"/>
            <a:ext cx="2908301" cy="603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 y="18475"/>
            <a:ext cx="2438400" cy="584775"/>
          </a:xfrm>
          <a:prstGeom prst="rect">
            <a:avLst/>
          </a:prstGeom>
        </p:spPr>
        <p:txBody>
          <a:bodyPr wrap="square">
            <a:spAutoFit/>
          </a:bodyPr>
          <a:lstStyle/>
          <a:p>
            <a:r>
              <a:rPr lang="en-US" sz="3200" dirty="0" err="1">
                <a:solidFill>
                  <a:srgbClr val="FFFF00"/>
                </a:solidFill>
                <a:latin typeface="Arial Rounded MT Bold" pitchFamily="34" charset="0"/>
              </a:rPr>
              <a:t>Latihan</a:t>
            </a:r>
            <a:r>
              <a:rPr lang="en-US" sz="3200" dirty="0">
                <a:solidFill>
                  <a:srgbClr val="FFFF00"/>
                </a:solidFill>
                <a:latin typeface="Arial Rounded MT Bold" pitchFamily="34" charset="0"/>
              </a:rPr>
              <a:t> 2</a:t>
            </a:r>
          </a:p>
        </p:txBody>
      </p:sp>
      <p:pic>
        <p:nvPicPr>
          <p:cNvPr id="12" name="Picture 3" descr="D:\T1-ST2-2.50 Telinga sedang Mendengarkan Musi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614" y="1352550"/>
            <a:ext cx="3909263" cy="359973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0"/>
          <p:cNvSpPr txBox="1">
            <a:spLocks/>
          </p:cNvSpPr>
          <p:nvPr/>
        </p:nvSpPr>
        <p:spPr>
          <a:xfrm>
            <a:off x="4305300" y="3734621"/>
            <a:ext cx="2133600" cy="30480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defRPr/>
            </a:pPr>
            <a:r>
              <a:rPr lang="id-ID" altLang="id-ID" sz="1600" b="1" dirty="0">
                <a:latin typeface="+mn-lt"/>
              </a:rPr>
              <a:t>KLIK simbol di atas</a:t>
            </a:r>
            <a:endParaRPr lang="en-US" altLang="id-ID" sz="1600" b="1" dirty="0">
              <a:latin typeface="+mn-lt"/>
            </a:endParaRPr>
          </a:p>
        </p:txBody>
      </p:sp>
      <p:grpSp>
        <p:nvGrpSpPr>
          <p:cNvPr id="14" name="Group 13"/>
          <p:cNvGrpSpPr/>
          <p:nvPr/>
        </p:nvGrpSpPr>
        <p:grpSpPr>
          <a:xfrm>
            <a:off x="6553200" y="742950"/>
            <a:ext cx="2111829" cy="2889141"/>
            <a:chOff x="6553200" y="742950"/>
            <a:chExt cx="2111829" cy="2889141"/>
          </a:xfrm>
        </p:grpSpPr>
        <p:sp>
          <p:nvSpPr>
            <p:cNvPr id="15" name="Rounded Rectangular Callout 14"/>
            <p:cNvSpPr/>
            <p:nvPr/>
          </p:nvSpPr>
          <p:spPr>
            <a:xfrm>
              <a:off x="6553200" y="742950"/>
              <a:ext cx="2111829" cy="2889141"/>
            </a:xfrm>
            <a:prstGeom prst="wedgeRoundRectCallout">
              <a:avLst>
                <a:gd name="adj1" fmla="val -64643"/>
                <a:gd name="adj2" fmla="val -205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05600" y="895210"/>
              <a:ext cx="1905000" cy="2554545"/>
            </a:xfrm>
            <a:prstGeom prst="rect">
              <a:avLst/>
            </a:prstGeom>
            <a:noFill/>
          </p:spPr>
          <p:txBody>
            <a:bodyPr wrap="square">
              <a:spAutoFit/>
            </a:bodyPr>
            <a:lstStyle/>
            <a:p>
              <a:r>
                <a:rPr lang="en-US" sz="2000" dirty="0" err="1">
                  <a:latin typeface="Arial Rounded MT Bold" pitchFamily="34" charset="0"/>
                  <a:ea typeface="Cambria Math" pitchFamily="18" charset="0"/>
                </a:rPr>
                <a:t>Pertanyaan</a:t>
              </a:r>
              <a:r>
                <a:rPr lang="en-US" sz="2000" dirty="0">
                  <a:latin typeface="Arial Rounded MT Bold" pitchFamily="34" charset="0"/>
                  <a:ea typeface="Cambria Math" pitchFamily="18" charset="0"/>
                </a:rPr>
                <a:t> </a:t>
              </a:r>
              <a:r>
                <a:rPr lang="en-US" sz="2000" dirty="0" err="1">
                  <a:latin typeface="Arial Rounded MT Bold" pitchFamily="34" charset="0"/>
                  <a:ea typeface="Cambria Math" pitchFamily="18" charset="0"/>
                </a:rPr>
                <a:t>lihat</a:t>
              </a:r>
              <a:r>
                <a:rPr lang="en-US" sz="2000" dirty="0">
                  <a:latin typeface="Arial Rounded MT Bold" pitchFamily="34" charset="0"/>
                  <a:ea typeface="Cambria Math" pitchFamily="18" charset="0"/>
                </a:rPr>
                <a:t> di </a:t>
              </a:r>
              <a:r>
                <a:rPr lang="en-US" sz="2000" dirty="0" err="1">
                  <a:latin typeface="Arial Rounded MT Bold" pitchFamily="34" charset="0"/>
                  <a:ea typeface="Cambria Math" pitchFamily="18" charset="0"/>
                </a:rPr>
                <a:t>Buku</a:t>
              </a:r>
              <a:r>
                <a:rPr lang="en-US" sz="2000" dirty="0">
                  <a:latin typeface="Arial Rounded MT Bold" pitchFamily="34" charset="0"/>
                  <a:ea typeface="Cambria Math" pitchFamily="18" charset="0"/>
                </a:rPr>
                <a:t> </a:t>
              </a:r>
              <a:r>
                <a:rPr lang="en-US" sz="2000" dirty="0" err="1">
                  <a:latin typeface="Arial Rounded MT Bold" pitchFamily="34" charset="0"/>
                  <a:ea typeface="Cambria Math" pitchFamily="18" charset="0"/>
                </a:rPr>
                <a:t>Pendamping</a:t>
              </a:r>
              <a:r>
                <a:rPr lang="en-US" sz="2000" dirty="0">
                  <a:latin typeface="Arial Rounded MT Bold" pitchFamily="34" charset="0"/>
                  <a:ea typeface="Cambria Math" pitchFamily="18" charset="0"/>
                </a:rPr>
                <a:t> TEMATIK TERPADU </a:t>
              </a:r>
              <a:r>
                <a:rPr lang="en-US" sz="2000" dirty="0">
                  <a:solidFill>
                    <a:schemeClr val="accent2">
                      <a:lumMod val="75000"/>
                    </a:schemeClr>
                  </a:solidFill>
                  <a:latin typeface="Arial Rounded MT Bold" pitchFamily="34" charset="0"/>
                  <a:ea typeface="Cambria Math" pitchFamily="18" charset="0"/>
                </a:rPr>
                <a:t>Bahasa Indonesia hlm.165</a:t>
              </a:r>
            </a:p>
          </p:txBody>
        </p:sp>
      </p:grpSp>
      <p:pic>
        <p:nvPicPr>
          <p:cNvPr id="17" name="Picture 16" descr="E:\ELISA\ERLANGGA LISA\2017\TEMPLATE PPT\SD Buping Tematik Terpadu K13N\SD Buping Tematik Terpadu K13N bann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pic>
        <p:nvPicPr>
          <p:cNvPr id="2" name="TEMA 7 02060231.0165.01.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31326" y="2266949"/>
            <a:ext cx="1365141" cy="1365141"/>
          </a:xfrm>
          <a:prstGeom prst="rect">
            <a:avLst/>
          </a:prstGeom>
        </p:spPr>
      </p:pic>
    </p:spTree>
    <p:extLst>
      <p:ext uri="{BB962C8B-B14F-4D97-AF65-F5344CB8AC3E}">
        <p14:creationId xmlns:p14="http://schemas.microsoft.com/office/powerpoint/2010/main" val="4044461770"/>
      </p:ext>
    </p:extLst>
  </p:cSld>
  <p:clrMapOvr>
    <a:masterClrMapping/>
  </p:clrMapOvr>
  <p:transition spd="slow" advClick="0" advTm="6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3226"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64CA5A7-59A5-4F07-88E9-76CF8CA5A1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63" y="1186151"/>
            <a:ext cx="2226811" cy="3345151"/>
          </a:xfrm>
          <a:prstGeom prst="rect">
            <a:avLst/>
          </a:prstGeom>
        </p:spPr>
      </p:pic>
      <p:sp>
        <p:nvSpPr>
          <p:cNvPr id="20" name="Rectangle 19"/>
          <p:cNvSpPr/>
          <p:nvPr/>
        </p:nvSpPr>
        <p:spPr>
          <a:xfrm>
            <a:off x="2667324" y="1653683"/>
            <a:ext cx="6423188" cy="353943"/>
          </a:xfrm>
          <a:prstGeom prst="rect">
            <a:avLst/>
          </a:prstGeom>
          <a:solidFill>
            <a:schemeClr val="bg1"/>
          </a:solidFill>
          <a:ln>
            <a:noFill/>
          </a:ln>
        </p:spPr>
        <p:txBody>
          <a:bodyPr wrap="square">
            <a:spAutoFit/>
          </a:bodyPr>
          <a:lstStyle/>
          <a:p>
            <a:r>
              <a:rPr lang="id-ID" sz="1700" dirty="0"/>
              <a:t>S</a:t>
            </a:r>
            <a:r>
              <a:rPr lang="en-US" sz="1700" dirty="0" err="1"/>
              <a:t>urat</a:t>
            </a:r>
            <a:r>
              <a:rPr lang="en-US" sz="1700" dirty="0"/>
              <a:t> </a:t>
            </a:r>
            <a:r>
              <a:rPr lang="en-US" sz="1700" dirty="0" err="1"/>
              <a:t>undangan</a:t>
            </a:r>
            <a:r>
              <a:rPr lang="en-US" sz="1700" dirty="0"/>
              <a:t> </a:t>
            </a:r>
            <a:r>
              <a:rPr lang="en-US" sz="1700" dirty="0" err="1"/>
              <a:t>terbagi</a:t>
            </a:r>
            <a:r>
              <a:rPr lang="en-US" sz="1700" dirty="0"/>
              <a:t> </a:t>
            </a:r>
            <a:r>
              <a:rPr lang="en-US" sz="1700" dirty="0" err="1"/>
              <a:t>atas</a:t>
            </a:r>
            <a:r>
              <a:rPr lang="id-ID" sz="1700" dirty="0"/>
              <a:t>: </a:t>
            </a:r>
          </a:p>
        </p:txBody>
      </p:sp>
      <p:grpSp>
        <p:nvGrpSpPr>
          <p:cNvPr id="10" name="Group 9"/>
          <p:cNvGrpSpPr/>
          <p:nvPr/>
        </p:nvGrpSpPr>
        <p:grpSpPr>
          <a:xfrm>
            <a:off x="-1" y="0"/>
            <a:ext cx="5105401" cy="666750"/>
            <a:chOff x="-1" y="0"/>
            <a:chExt cx="5105401" cy="666750"/>
          </a:xfrm>
        </p:grpSpPr>
        <p:pic>
          <p:nvPicPr>
            <p:cNvPr id="11" name="Picture 10" descr="E:\ELISA\PPT ESPS\2016\ESPS edisi kurnas\PERINTILAN ESPS KURNAS\pita label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105401" cy="6667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 y="44904"/>
              <a:ext cx="4724400" cy="584775"/>
            </a:xfrm>
            <a:prstGeom prst="rect">
              <a:avLst/>
            </a:prstGeom>
          </p:spPr>
          <p:txBody>
            <a:bodyPr wrap="square">
              <a:spAutoFit/>
            </a:bodyPr>
            <a:lstStyle/>
            <a:p>
              <a:r>
                <a:rPr lang="en-US" sz="3200" dirty="0" err="1">
                  <a:solidFill>
                    <a:schemeClr val="bg1"/>
                  </a:solidFill>
                  <a:latin typeface="Arial Rounded MT Bold" pitchFamily="34" charset="0"/>
                </a:rPr>
                <a:t>Materi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Inti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Subtema</a:t>
              </a:r>
              <a:r>
                <a:rPr lang="en-US" sz="3200" dirty="0">
                  <a:solidFill>
                    <a:schemeClr val="bg1"/>
                  </a:solidFill>
                  <a:latin typeface="Arial Rounded MT Bold" pitchFamily="34" charset="0"/>
                </a:rPr>
                <a:t> 3</a:t>
              </a:r>
            </a:p>
          </p:txBody>
        </p:sp>
      </p:grpSp>
      <p:grpSp>
        <p:nvGrpSpPr>
          <p:cNvPr id="16" name="Group 15"/>
          <p:cNvGrpSpPr/>
          <p:nvPr/>
        </p:nvGrpSpPr>
        <p:grpSpPr>
          <a:xfrm>
            <a:off x="7779606" y="206636"/>
            <a:ext cx="1143000" cy="417731"/>
            <a:chOff x="7772400" y="57150"/>
            <a:chExt cx="1143000" cy="417731"/>
          </a:xfrm>
        </p:grpSpPr>
        <p:sp>
          <p:nvSpPr>
            <p:cNvPr id="17" name="Rounded Rectangle 16"/>
            <p:cNvSpPr/>
            <p:nvPr/>
          </p:nvSpPr>
          <p:spPr>
            <a:xfrm>
              <a:off x="7772400" y="57150"/>
              <a:ext cx="1143000" cy="41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852716" y="81864"/>
              <a:ext cx="996780" cy="369332"/>
            </a:xfrm>
            <a:prstGeom prst="rect">
              <a:avLst/>
            </a:prstGeom>
            <a:noFill/>
          </p:spPr>
          <p:txBody>
            <a:bodyPr wrap="square" rtlCol="0">
              <a:spAutoFit/>
            </a:bodyPr>
            <a:lstStyle/>
            <a:p>
              <a:pPr algn="ctr"/>
              <a:r>
                <a:rPr lang="en-US" b="1" dirty="0"/>
                <a:t>KD 3.9</a:t>
              </a:r>
            </a:p>
          </p:txBody>
        </p:sp>
      </p:grpSp>
      <p:pic>
        <p:nvPicPr>
          <p:cNvPr id="19" name="Picture 2" descr="E:\ELISA\ERLANGGA LISA\2017\TEMPLATE PPT\SD Buping Tematik Terpadu K13N\SD Buping Tematik Terpadu K13N 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0" y="689111"/>
            <a:ext cx="7391400" cy="461665"/>
          </a:xfrm>
          <a:prstGeom prst="rect">
            <a:avLst/>
          </a:prstGeom>
        </p:spPr>
        <p:txBody>
          <a:bodyPr wrap="square">
            <a:spAutoFit/>
          </a:bodyPr>
          <a:lstStyle/>
          <a:p>
            <a:r>
              <a:rPr lang="en-US" sz="2400" b="1" dirty="0" err="1"/>
              <a:t>Surat</a:t>
            </a:r>
            <a:r>
              <a:rPr lang="en-US" sz="2400" b="1" dirty="0"/>
              <a:t> </a:t>
            </a:r>
            <a:r>
              <a:rPr lang="en-US" sz="2400" b="1" dirty="0" err="1"/>
              <a:t>Undangan</a:t>
            </a:r>
            <a:r>
              <a:rPr lang="en-US" sz="2400" b="1" dirty="0"/>
              <a:t> </a:t>
            </a:r>
            <a:r>
              <a:rPr lang="en-US" sz="2400" b="1" dirty="0" err="1"/>
              <a:t>dan</a:t>
            </a:r>
            <a:r>
              <a:rPr lang="en-US" sz="2400" b="1" dirty="0"/>
              <a:t> </a:t>
            </a:r>
            <a:r>
              <a:rPr lang="en-US" sz="2400" b="1" dirty="0" err="1"/>
              <a:t>Jenisnya</a:t>
            </a:r>
            <a:endParaRPr lang="id-ID" sz="2400" dirty="0"/>
          </a:p>
        </p:txBody>
      </p:sp>
      <p:sp>
        <p:nvSpPr>
          <p:cNvPr id="13" name="Rectangle 12"/>
          <p:cNvSpPr/>
          <p:nvPr/>
        </p:nvSpPr>
        <p:spPr>
          <a:xfrm>
            <a:off x="2667324" y="1073607"/>
            <a:ext cx="6983641" cy="646331"/>
          </a:xfrm>
          <a:prstGeom prst="rect">
            <a:avLst/>
          </a:prstGeom>
          <a:ln>
            <a:noFill/>
          </a:ln>
        </p:spPr>
        <p:txBody>
          <a:bodyPr wrap="square">
            <a:spAutoFit/>
          </a:bodyPr>
          <a:lstStyle/>
          <a:p>
            <a:r>
              <a:rPr lang="id-ID" b="1" dirty="0">
                <a:solidFill>
                  <a:schemeClr val="accent2"/>
                </a:solidFill>
              </a:rPr>
              <a:t>Surat undangan </a:t>
            </a:r>
            <a:r>
              <a:rPr lang="id-ID" dirty="0"/>
              <a:t>merupakan surat yang mengajak atau mengundang sekelompok orang. </a:t>
            </a:r>
          </a:p>
        </p:txBody>
      </p:sp>
      <p:sp>
        <p:nvSpPr>
          <p:cNvPr id="2" name="Rectangle 1">
            <a:extLst>
              <a:ext uri="{FF2B5EF4-FFF2-40B4-BE49-F238E27FC236}">
                <a16:creationId xmlns:a16="http://schemas.microsoft.com/office/drawing/2014/main" xmlns="" id="{762A72C4-9750-4CAA-AF29-E8DE98D1ED70}"/>
              </a:ext>
            </a:extLst>
          </p:cNvPr>
          <p:cNvSpPr/>
          <p:nvPr/>
        </p:nvSpPr>
        <p:spPr>
          <a:xfrm>
            <a:off x="2585484" y="1943739"/>
            <a:ext cx="6401599" cy="1138773"/>
          </a:xfrm>
          <a:prstGeom prst="rect">
            <a:avLst/>
          </a:prstGeom>
        </p:spPr>
        <p:txBody>
          <a:bodyPr wrap="square">
            <a:spAutoFit/>
          </a:bodyPr>
          <a:lstStyle/>
          <a:p>
            <a:pPr marL="285750" indent="-285750">
              <a:buFont typeface="Wingdings" pitchFamily="2" charset="2"/>
              <a:buChar char="Ø"/>
            </a:pPr>
            <a:r>
              <a:rPr lang="id-ID" sz="1700" b="1" dirty="0">
                <a:solidFill>
                  <a:schemeClr val="accent2">
                    <a:lumMod val="50000"/>
                  </a:schemeClr>
                </a:solidFill>
              </a:rPr>
              <a:t>Surat undangan resmi</a:t>
            </a:r>
            <a:r>
              <a:rPr lang="id-ID" sz="1700" dirty="0">
                <a:solidFill>
                  <a:schemeClr val="accent2">
                    <a:lumMod val="50000"/>
                  </a:schemeClr>
                </a:solidFill>
              </a:rPr>
              <a:t> </a:t>
            </a:r>
            <a:r>
              <a:rPr lang="id-ID" sz="1700" dirty="0"/>
              <a:t>biasanya digunakan sebuah instansi yang digunakan untuk kepentingan kedinasan. </a:t>
            </a:r>
            <a:r>
              <a:rPr lang="en-US" sz="1700" dirty="0"/>
              <a:t>C</a:t>
            </a:r>
            <a:r>
              <a:rPr lang="id-ID" sz="1700" dirty="0"/>
              <a:t>ontoh: surat dinas, surat kegiatan sekolah</a:t>
            </a:r>
            <a:r>
              <a:rPr lang="en-US" sz="1700" dirty="0"/>
              <a:t>, dan </a:t>
            </a:r>
            <a:r>
              <a:rPr lang="en-US" sz="1700" dirty="0" err="1"/>
              <a:t>surat</a:t>
            </a:r>
            <a:r>
              <a:rPr lang="en-US" sz="1700" dirty="0"/>
              <a:t> </a:t>
            </a:r>
            <a:r>
              <a:rPr lang="en-US" sz="1700" dirty="0" err="1"/>
              <a:t>undangan</a:t>
            </a:r>
            <a:r>
              <a:rPr lang="en-US" sz="1700" dirty="0"/>
              <a:t> </a:t>
            </a:r>
            <a:r>
              <a:rPr lang="en-US" sz="1700" dirty="0" err="1"/>
              <a:t>rapat</a:t>
            </a:r>
            <a:r>
              <a:rPr lang="en-US" sz="1700" dirty="0"/>
              <a:t> </a:t>
            </a:r>
            <a:r>
              <a:rPr lang="en-US" sz="1700" dirty="0" err="1"/>
              <a:t>organisasi</a:t>
            </a:r>
            <a:r>
              <a:rPr lang="id-ID" sz="1700" dirty="0"/>
              <a:t>.</a:t>
            </a:r>
          </a:p>
        </p:txBody>
      </p:sp>
      <p:sp>
        <p:nvSpPr>
          <p:cNvPr id="3" name="Rectangle 2">
            <a:extLst>
              <a:ext uri="{FF2B5EF4-FFF2-40B4-BE49-F238E27FC236}">
                <a16:creationId xmlns:a16="http://schemas.microsoft.com/office/drawing/2014/main" xmlns="" id="{E855DBA3-68FE-4A74-8316-9C3D9DE6AAF5}"/>
              </a:ext>
            </a:extLst>
          </p:cNvPr>
          <p:cNvSpPr/>
          <p:nvPr/>
        </p:nvSpPr>
        <p:spPr>
          <a:xfrm>
            <a:off x="2198367" y="2998774"/>
            <a:ext cx="6423188" cy="877163"/>
          </a:xfrm>
          <a:prstGeom prst="rect">
            <a:avLst/>
          </a:prstGeom>
        </p:spPr>
        <p:txBody>
          <a:bodyPr wrap="square">
            <a:spAutoFit/>
          </a:bodyPr>
          <a:lstStyle/>
          <a:p>
            <a:pPr marL="285750" lvl="0" indent="-285750">
              <a:buFont typeface="Wingdings" pitchFamily="2" charset="2"/>
              <a:buChar char="Ø"/>
            </a:pPr>
            <a:r>
              <a:rPr lang="id-ID" sz="1700" b="1" dirty="0">
                <a:solidFill>
                  <a:schemeClr val="accent2">
                    <a:lumMod val="50000"/>
                  </a:schemeClr>
                </a:solidFill>
              </a:rPr>
              <a:t>Surat undangan setengah resmi</a:t>
            </a:r>
            <a:r>
              <a:rPr lang="id-ID" sz="1700" dirty="0"/>
              <a:t>, biasanya ditujukan dari perorangan untuk sebuah instansi atau lembaga. Contoh: surat undangan pengajian</a:t>
            </a:r>
            <a:r>
              <a:rPr lang="en-US" sz="1700" dirty="0"/>
              <a:t> dan</a:t>
            </a:r>
            <a:r>
              <a:rPr lang="id-ID" sz="1700" dirty="0"/>
              <a:t> surat undanga</a:t>
            </a:r>
            <a:r>
              <a:rPr lang="en-US" sz="1700" dirty="0"/>
              <a:t>n </a:t>
            </a:r>
            <a:r>
              <a:rPr lang="en-US" sz="1700" dirty="0" err="1"/>
              <a:t>pernikahan</a:t>
            </a:r>
            <a:r>
              <a:rPr lang="id-ID" sz="1700" dirty="0"/>
              <a:t>.</a:t>
            </a:r>
          </a:p>
        </p:txBody>
      </p:sp>
      <p:sp>
        <p:nvSpPr>
          <p:cNvPr id="4" name="Rectangle 3">
            <a:extLst>
              <a:ext uri="{FF2B5EF4-FFF2-40B4-BE49-F238E27FC236}">
                <a16:creationId xmlns:a16="http://schemas.microsoft.com/office/drawing/2014/main" xmlns="" id="{3DE0BAE0-881D-4B41-8F91-13C141042FC3}"/>
              </a:ext>
            </a:extLst>
          </p:cNvPr>
          <p:cNvSpPr/>
          <p:nvPr/>
        </p:nvSpPr>
        <p:spPr>
          <a:xfrm>
            <a:off x="1617272" y="3799207"/>
            <a:ext cx="6741040" cy="877163"/>
          </a:xfrm>
          <a:prstGeom prst="rect">
            <a:avLst/>
          </a:prstGeom>
        </p:spPr>
        <p:txBody>
          <a:bodyPr wrap="square">
            <a:spAutoFit/>
          </a:bodyPr>
          <a:lstStyle/>
          <a:p>
            <a:pPr marL="285750" lvl="0" indent="-285750">
              <a:buFont typeface="Wingdings" pitchFamily="2" charset="2"/>
              <a:buChar char="Ø"/>
            </a:pPr>
            <a:r>
              <a:rPr lang="id-ID" sz="1700" b="1" dirty="0">
                <a:solidFill>
                  <a:schemeClr val="accent2">
                    <a:lumMod val="50000"/>
                  </a:schemeClr>
                </a:solidFill>
              </a:rPr>
              <a:t>Surat undangan tidak resmi </a:t>
            </a:r>
            <a:r>
              <a:rPr lang="id-ID" sz="1700" dirty="0"/>
              <a:t>biasanya ditujukan kepada perorangan untuk kepentingan perorangan. </a:t>
            </a:r>
            <a:r>
              <a:rPr lang="en-US" sz="1700" dirty="0" err="1"/>
              <a:t>Contoh</a:t>
            </a:r>
            <a:r>
              <a:rPr lang="id-ID" sz="1700" dirty="0"/>
              <a:t> surat </a:t>
            </a:r>
            <a:r>
              <a:rPr lang="en-US" sz="1700" dirty="0" err="1"/>
              <a:t>undangan</a:t>
            </a:r>
            <a:r>
              <a:rPr lang="en-US" sz="1700" dirty="0"/>
              <a:t> </a:t>
            </a:r>
            <a:r>
              <a:rPr lang="en-US" sz="1700" dirty="0" err="1"/>
              <a:t>tidak</a:t>
            </a:r>
            <a:r>
              <a:rPr lang="en-US" sz="1700" dirty="0"/>
              <a:t> </a:t>
            </a:r>
            <a:r>
              <a:rPr lang="en-US" sz="1700" dirty="0" err="1"/>
              <a:t>resmi</a:t>
            </a:r>
            <a:r>
              <a:rPr lang="en-US" sz="1700" dirty="0"/>
              <a:t>, </a:t>
            </a:r>
            <a:r>
              <a:rPr lang="en-US" sz="1700" dirty="0" err="1"/>
              <a:t>yaitu</a:t>
            </a:r>
            <a:r>
              <a:rPr lang="en-US" sz="1700" dirty="0"/>
              <a:t> </a:t>
            </a:r>
            <a:r>
              <a:rPr lang="en-US" sz="1700" dirty="0" err="1"/>
              <a:t>surat</a:t>
            </a:r>
            <a:r>
              <a:rPr lang="en-US" sz="1700" dirty="0"/>
              <a:t> </a:t>
            </a:r>
            <a:r>
              <a:rPr lang="id-ID" sz="1700" dirty="0"/>
              <a:t>undangan ulang tahun</a:t>
            </a:r>
            <a:r>
              <a:rPr lang="en-US" sz="1700" dirty="0"/>
              <a:t>.</a:t>
            </a:r>
            <a:endParaRPr lang="id-ID" sz="1700" dirty="0"/>
          </a:p>
        </p:txBody>
      </p:sp>
      <p:sp>
        <p:nvSpPr>
          <p:cNvPr id="21" name="Rectangle 20">
            <a:extLst>
              <a:ext uri="{FF2B5EF4-FFF2-40B4-BE49-F238E27FC236}">
                <a16:creationId xmlns:a16="http://schemas.microsoft.com/office/drawing/2014/main" xmlns="" id="{16D2B39D-5FFC-4BE4-A315-0C5F754A46DF}"/>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337090"/>
      </p:ext>
    </p:extLst>
  </p:cSld>
  <p:clrMapOvr>
    <a:masterClrMapping/>
  </p:clrMapOvr>
  <p:transition spd="slow" advClick="0" advTm="1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250"/>
                                        <p:tgtEl>
                                          <p:spTgt spid="63"/>
                                        </p:tgtEl>
                                      </p:cBhvr>
                                    </p:animEffect>
                                  </p:childTnLst>
                                </p:cTn>
                              </p:par>
                            </p:childTnLst>
                          </p:cTn>
                        </p:par>
                        <p:par>
                          <p:cTn id="8" fill="hold">
                            <p:stCondLst>
                              <p:cond delay="1750"/>
                            </p:stCondLst>
                            <p:childTnLst>
                              <p:par>
                                <p:cTn id="9" presetID="22" presetClass="entr" presetSubtype="8" fill="hold" grpId="0" nodeType="after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4000"/>
                            </p:stCondLst>
                            <p:childTnLst>
                              <p:par>
                                <p:cTn id="13" presetID="22" presetClass="entr" presetSubtype="8" fill="hold" grpId="0" nodeType="afterEffect">
                                  <p:stCondLst>
                                    <p:cond delay="1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250"/>
                                        <p:tgtEl>
                                          <p:spTgt spid="20"/>
                                        </p:tgtEl>
                                      </p:cBhvr>
                                    </p:animEffect>
                                  </p:childTnLst>
                                </p:cTn>
                              </p:par>
                            </p:childTnLst>
                          </p:cTn>
                        </p:par>
                        <p:par>
                          <p:cTn id="16" fill="hold">
                            <p:stCondLst>
                              <p:cond delay="6750"/>
                            </p:stCondLst>
                            <p:childTnLst>
                              <p:par>
                                <p:cTn id="17" presetID="22" presetClass="entr" presetSubtype="8" fill="hold" grpId="0" nodeType="after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par>
                          <p:cTn id="20" fill="hold">
                            <p:stCondLst>
                              <p:cond delay="9500"/>
                            </p:stCondLst>
                            <p:childTnLst>
                              <p:par>
                                <p:cTn id="21" presetID="22" presetClass="entr" presetSubtype="8" fill="hold" grpId="0" nodeType="afterEffect">
                                  <p:stCondLst>
                                    <p:cond delay="375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0"/>
                                        <p:tgtEl>
                                          <p:spTgt spid="3"/>
                                        </p:tgtEl>
                                      </p:cBhvr>
                                    </p:animEffect>
                                  </p:childTnLst>
                                </p:cTn>
                              </p:par>
                            </p:childTnLst>
                          </p:cTn>
                        </p:par>
                        <p:par>
                          <p:cTn id="24" fill="hold">
                            <p:stCondLst>
                              <p:cond delay="15250"/>
                            </p:stCondLst>
                            <p:childTnLst>
                              <p:par>
                                <p:cTn id="25" presetID="22" presetClass="entr" presetSubtype="8" fill="hold" grpId="0" nodeType="afterEffect">
                                  <p:stCondLst>
                                    <p:cond delay="35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000"/>
                                        <p:tgtEl>
                                          <p:spTgt spid="4"/>
                                        </p:tgtEl>
                                      </p:cBhvr>
                                    </p:animEffect>
                                  </p:childTnLst>
                                </p:cTn>
                              </p:par>
                            </p:childTnLst>
                          </p:cTn>
                        </p:par>
                        <p:par>
                          <p:cTn id="28" fill="hold">
                            <p:stCondLst>
                              <p:cond delay="20750"/>
                            </p:stCondLst>
                            <p:childTnLst>
                              <p:par>
                                <p:cTn id="29" presetID="22" presetClass="entr" presetSubtype="4" fill="hold" grpId="0" nodeType="afterEffect" nodePh="1">
                                  <p:stCondLst>
                                    <p:cond delay="300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3" grpId="0"/>
      <p:bldP spid="13" grpId="0"/>
      <p:bldP spid="2" grpId="0"/>
      <p:bldP spid="3" grpId="0"/>
      <p:bldP spid="4"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1967444" y="641609"/>
            <a:ext cx="5334000" cy="4044108"/>
          </a:xfrm>
          <a:prstGeom prst="rect">
            <a:avLst/>
          </a:prstGeom>
          <a:solidFill>
            <a:srgbClr val="FFFFFF"/>
          </a:solidFill>
          <a:ln w="9525">
            <a:solidFill>
              <a:srgbClr val="8D0C00"/>
            </a:solidFill>
            <a:miter lim="800000"/>
            <a:headEnd/>
            <a:tailEnd/>
          </a:ln>
          <a:effectLst>
            <a:outerShdw dist="38100" dir="8100000" algn="tr"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a:ln>
                  <a:noFill/>
                </a:ln>
                <a:solidFill>
                  <a:schemeClr val="tx1"/>
                </a:solidFill>
                <a:effectLst/>
                <a:latin typeface="Calibri" pitchFamily="34" charset="0"/>
                <a:ea typeface="Arial" pitchFamily="34" charset="0"/>
                <a:cs typeface="Arial" pitchFamily="34" charset="0"/>
              </a:rPr>
              <a:t>Sekolah Dasar Pelita</a:t>
            </a:r>
            <a:endParaRPr kumimoji="0" lang="id-ID" sz="9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a:ln>
                  <a:noFill/>
                </a:ln>
                <a:solidFill>
                  <a:schemeClr val="tx1"/>
                </a:solidFill>
                <a:effectLst/>
                <a:latin typeface="Calibri" pitchFamily="34" charset="0"/>
                <a:ea typeface="Arial" pitchFamily="34" charset="0"/>
                <a:cs typeface="Arial" pitchFamily="34" charset="0"/>
              </a:rPr>
              <a:t>Jalan Salemba V, Jakarta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a:ln>
                  <a:noFill/>
                </a:ln>
                <a:solidFill>
                  <a:schemeClr val="tx1"/>
                </a:solidFill>
                <a:effectLst/>
                <a:latin typeface="Calibri" pitchFamily="34" charset="0"/>
                <a:ea typeface="Arial" pitchFamily="34" charset="0"/>
                <a:cs typeface="Arial" pitchFamily="34" charset="0"/>
              </a:rPr>
              <a:t>Telp. (021) 8796 3790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Nomor	: 12/SD/IV/2018</a:t>
            </a:r>
            <a:r>
              <a:rPr kumimoji="0" lang="id-ID" sz="900"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lang="id-ID" sz="900" dirty="0">
                <a:latin typeface="Arial" pitchFamily="34" charset="0"/>
                <a:ea typeface="Arial" pitchFamily="34" charset="0"/>
                <a:cs typeface="Arial" pitchFamily="34" charset="0"/>
              </a:rPr>
              <a:t>                                            </a:t>
            </a: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Jakarta, 30 Maret 2018</a:t>
            </a:r>
            <a:endParaRPr kumimoji="0" lang="id-ID" sz="9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Lampiran	: 1 Berkas</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Perihal	: Undangan Seminar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Yth. Seluruh siswa SD Pelita</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Di Jakarta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Dengan hormat,</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Melalui surat undangan ini, kepala sekolah SD Pelita mengundang seluruh siswa SD Pelita untuk hadir dalam acara “Seminar Hidup Hemat” yang akan diadakan pada:</a:t>
            </a:r>
            <a:endParaRPr kumimoji="0" lang="id-ID" sz="9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Hari dan tanggal	: Kamis, 26 April 2018</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Waktu	: 08.00 WIB-selesai</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Tempat	: Aula Utama SD Pelita</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Narasumber	: Priska Rahayu, S.E.</a:t>
            </a:r>
          </a:p>
          <a:p>
            <a:pPr marL="0" marR="0" lvl="0" indent="0" algn="l"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Siswa diharapkan dapat berpartisipasi dan tepat waktu. Atas perhatian seluruh siswa SD Pelita, kami mengucapkan terima kasih. </a:t>
            </a:r>
          </a:p>
          <a:p>
            <a:pPr marL="0" marR="0" lvl="0" indent="0" algn="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Hormat kami,</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a:ln>
                  <a:noFill/>
                </a:ln>
                <a:solidFill>
                  <a:schemeClr val="tx1"/>
                </a:solidFill>
                <a:effectLst/>
                <a:latin typeface="Calibri" pitchFamily="34" charset="0"/>
                <a:ea typeface="Arial" pitchFamily="34" charset="0"/>
                <a:cs typeface="Arial" pitchFamily="34" charset="0"/>
              </a:rPr>
              <a:t>Nandia Sri, M.Pd.</a:t>
            </a:r>
            <a:endParaRPr kumimoji="0" lang="id-ID" sz="900" b="0" i="0" u="none" strike="noStrike" cap="none" normalizeH="0" baseline="0" dirty="0">
              <a:ln>
                <a:noFill/>
              </a:ln>
              <a:solidFill>
                <a:schemeClr val="tx1"/>
              </a:solidFill>
              <a:effectLst/>
              <a:latin typeface="Arial" pitchFamily="34" charset="0"/>
              <a:ea typeface="Arial" pitchFamily="34" charset="0"/>
              <a:cs typeface="Arial" pitchFamily="34" charset="0"/>
            </a:endParaRPr>
          </a:p>
        </p:txBody>
      </p:sp>
      <p:sp>
        <p:nvSpPr>
          <p:cNvPr id="10" name="TextBox 9"/>
          <p:cNvSpPr txBox="1"/>
          <p:nvPr/>
        </p:nvSpPr>
        <p:spPr>
          <a:xfrm>
            <a:off x="132477" y="206996"/>
            <a:ext cx="5277723" cy="338554"/>
          </a:xfrm>
          <a:prstGeom prst="rect">
            <a:avLst/>
          </a:prstGeom>
          <a:noFill/>
          <a:ln>
            <a:solidFill>
              <a:schemeClr val="accent1"/>
            </a:solidFill>
          </a:ln>
        </p:spPr>
        <p:txBody>
          <a:bodyPr wrap="square" rtlCol="0">
            <a:spAutoFit/>
          </a:bodyPr>
          <a:lstStyle/>
          <a:p>
            <a:r>
              <a:rPr lang="en-US" sz="1600" dirty="0" err="1"/>
              <a:t>Perhatikan</a:t>
            </a:r>
            <a:r>
              <a:rPr lang="en-US" sz="1600" dirty="0"/>
              <a:t> </a:t>
            </a:r>
            <a:r>
              <a:rPr lang="en-US" sz="1600" dirty="0" err="1"/>
              <a:t>surat</a:t>
            </a:r>
            <a:r>
              <a:rPr lang="en-US" sz="1600" dirty="0"/>
              <a:t> </a:t>
            </a:r>
            <a:r>
              <a:rPr lang="en-US" sz="1600" dirty="0" err="1"/>
              <a:t>dan</a:t>
            </a:r>
            <a:r>
              <a:rPr lang="en-US" sz="1600" dirty="0"/>
              <a:t> </a:t>
            </a:r>
            <a:r>
              <a:rPr lang="id-ID" sz="1600" dirty="0"/>
              <a:t>bagian-bagian surat</a:t>
            </a:r>
            <a:r>
              <a:rPr lang="en-US" sz="1600" dirty="0"/>
              <a:t> </a:t>
            </a:r>
            <a:r>
              <a:rPr lang="en-US" sz="1600" dirty="0" err="1"/>
              <a:t>berikut</a:t>
            </a:r>
            <a:r>
              <a:rPr lang="en-US" sz="1600" dirty="0"/>
              <a:t>!</a:t>
            </a:r>
            <a:endParaRPr lang="id-ID" sz="1600" dirty="0"/>
          </a:p>
        </p:txBody>
      </p:sp>
      <p:sp>
        <p:nvSpPr>
          <p:cNvPr id="11" name="Rectangular Callout 10"/>
          <p:cNvSpPr/>
          <p:nvPr/>
        </p:nvSpPr>
        <p:spPr>
          <a:xfrm>
            <a:off x="735068" y="833581"/>
            <a:ext cx="864096" cy="576064"/>
          </a:xfrm>
          <a:prstGeom prst="wedgeRectCallout">
            <a:avLst>
              <a:gd name="adj1" fmla="val 295357"/>
              <a:gd name="adj2" fmla="val -31210"/>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600" dirty="0"/>
              <a:t>Kepala surat</a:t>
            </a:r>
          </a:p>
        </p:txBody>
      </p:sp>
      <p:sp>
        <p:nvSpPr>
          <p:cNvPr id="12" name="Rectangular Callout 11"/>
          <p:cNvSpPr/>
          <p:nvPr/>
        </p:nvSpPr>
        <p:spPr>
          <a:xfrm>
            <a:off x="94812" y="1697677"/>
            <a:ext cx="1072304" cy="758756"/>
          </a:xfrm>
          <a:prstGeom prst="wedgeRectCallout">
            <a:avLst>
              <a:gd name="adj1" fmla="val 135158"/>
              <a:gd name="adj2" fmla="val -62128"/>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t>Nomor, lampiran, dan perihal</a:t>
            </a:r>
          </a:p>
        </p:txBody>
      </p:sp>
      <p:sp>
        <p:nvSpPr>
          <p:cNvPr id="13" name="Rectangular Callout 12"/>
          <p:cNvSpPr/>
          <p:nvPr/>
        </p:nvSpPr>
        <p:spPr>
          <a:xfrm>
            <a:off x="87481" y="2605082"/>
            <a:ext cx="1048890" cy="576064"/>
          </a:xfrm>
          <a:prstGeom prst="wedgeRectCallout">
            <a:avLst>
              <a:gd name="adj1" fmla="val 141226"/>
              <a:gd name="adj2" fmla="val -103883"/>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t>Salam pembuka</a:t>
            </a:r>
          </a:p>
        </p:txBody>
      </p:sp>
      <p:sp>
        <p:nvSpPr>
          <p:cNvPr id="14" name="Rectangular Callout 13"/>
          <p:cNvSpPr/>
          <p:nvPr/>
        </p:nvSpPr>
        <p:spPr>
          <a:xfrm>
            <a:off x="7467600" y="3219822"/>
            <a:ext cx="864096" cy="576064"/>
          </a:xfrm>
          <a:prstGeom prst="wedgeRectCallout">
            <a:avLst>
              <a:gd name="adj1" fmla="val -102430"/>
              <a:gd name="adj2" fmla="val -35035"/>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t>Salam penutup</a:t>
            </a:r>
          </a:p>
        </p:txBody>
      </p:sp>
      <p:sp>
        <p:nvSpPr>
          <p:cNvPr id="15" name="Rectangular Callout 14"/>
          <p:cNvSpPr/>
          <p:nvPr/>
        </p:nvSpPr>
        <p:spPr>
          <a:xfrm>
            <a:off x="7467600" y="2478088"/>
            <a:ext cx="864096" cy="576064"/>
          </a:xfrm>
          <a:prstGeom prst="wedgeRectCallout">
            <a:avLst>
              <a:gd name="adj1" fmla="val -222276"/>
              <a:gd name="adj2" fmla="val 12776"/>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600" dirty="0"/>
              <a:t>Isi surat</a:t>
            </a:r>
          </a:p>
        </p:txBody>
      </p:sp>
      <p:sp>
        <p:nvSpPr>
          <p:cNvPr id="16" name="Rectangular Callout 15"/>
          <p:cNvSpPr/>
          <p:nvPr/>
        </p:nvSpPr>
        <p:spPr>
          <a:xfrm>
            <a:off x="3352800" y="3549485"/>
            <a:ext cx="1027289" cy="576064"/>
          </a:xfrm>
          <a:prstGeom prst="wedgeRectCallout">
            <a:avLst>
              <a:gd name="adj1" fmla="val 244341"/>
              <a:gd name="adj2" fmla="val 323"/>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600" dirty="0"/>
              <a:t>Nama pengirim</a:t>
            </a:r>
          </a:p>
        </p:txBody>
      </p:sp>
      <p:sp>
        <p:nvSpPr>
          <p:cNvPr id="17" name="Rectangle 16">
            <a:extLst>
              <a:ext uri="{FF2B5EF4-FFF2-40B4-BE49-F238E27FC236}">
                <a16:creationId xmlns:a16="http://schemas.microsoft.com/office/drawing/2014/main" xmlns="" id="{B538A5DC-3CCA-478F-A2F4-3DC6D2CE1247}"/>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750"/>
                                        <p:tgtEl>
                                          <p:spTgt spid="9"/>
                                        </p:tgtEl>
                                      </p:cBhvr>
                                    </p:animEffect>
                                  </p:childTnLst>
                                </p:cTn>
                              </p:par>
                            </p:childTnLst>
                          </p:cTn>
                        </p:par>
                        <p:par>
                          <p:cTn id="12" fill="hold">
                            <p:stCondLst>
                              <p:cond delay="5750"/>
                            </p:stCondLst>
                            <p:childTnLst>
                              <p:par>
                                <p:cTn id="13" presetID="22" presetClass="entr" presetSubtype="4" fill="hold" grpId="0" nodeType="afterEffect" nodePh="1">
                                  <p:stCondLst>
                                    <p:cond delay="625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6250"/>
                                        <p:tgtEl>
                                          <p:spTgt spid="17"/>
                                        </p:tgtEl>
                                      </p:cBhvr>
                                    </p:animEffect>
                                  </p:childTnLst>
                                </p:cTn>
                              </p:par>
                            </p:childTnLst>
                          </p:cTn>
                        </p:par>
                        <p:par>
                          <p:cTn id="16" fill="hold">
                            <p:stCondLst>
                              <p:cond delay="18250"/>
                            </p:stCondLst>
                            <p:childTnLst>
                              <p:par>
                                <p:cTn id="17" presetID="22" presetClass="entr" presetSubtype="8" fill="hold" grpId="0" nodeType="after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250"/>
                                        <p:tgtEl>
                                          <p:spTgt spid="11"/>
                                        </p:tgtEl>
                                      </p:cBhvr>
                                    </p:animEffect>
                                  </p:childTnLst>
                                </p:cTn>
                              </p:par>
                            </p:childTnLst>
                          </p:cTn>
                        </p:par>
                        <p:par>
                          <p:cTn id="20" fill="hold">
                            <p:stCondLst>
                              <p:cond delay="20250"/>
                            </p:stCondLst>
                            <p:childTnLst>
                              <p:par>
                                <p:cTn id="21" presetID="22" presetClass="entr" presetSubtype="4" fill="hold" grpId="0" nodeType="afterEffect">
                                  <p:stCondLst>
                                    <p:cond delay="75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1250"/>
                                        <p:tgtEl>
                                          <p:spTgt spid="12"/>
                                        </p:tgtEl>
                                      </p:cBhvr>
                                    </p:animEffect>
                                  </p:childTnLst>
                                </p:cTn>
                              </p:par>
                            </p:childTnLst>
                          </p:cTn>
                        </p:par>
                        <p:par>
                          <p:cTn id="24" fill="hold">
                            <p:stCondLst>
                              <p:cond delay="22250"/>
                            </p:stCondLst>
                            <p:childTnLst>
                              <p:par>
                                <p:cTn id="25" presetID="22" presetClass="entr" presetSubtype="4" fill="hold" grpId="0" nodeType="after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250"/>
                                        <p:tgtEl>
                                          <p:spTgt spid="13"/>
                                        </p:tgtEl>
                                      </p:cBhvr>
                                    </p:animEffect>
                                  </p:childTnLst>
                                </p:cTn>
                              </p:par>
                            </p:childTnLst>
                          </p:cTn>
                        </p:par>
                        <p:par>
                          <p:cTn id="28" fill="hold">
                            <p:stCondLst>
                              <p:cond delay="24250"/>
                            </p:stCondLst>
                            <p:childTnLst>
                              <p:par>
                                <p:cTn id="29" presetID="22" presetClass="entr" presetSubtype="8" fill="hold" grpId="0" nodeType="afterEffect">
                                  <p:stCondLst>
                                    <p:cond delay="75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250"/>
                                        <p:tgtEl>
                                          <p:spTgt spid="15"/>
                                        </p:tgtEl>
                                      </p:cBhvr>
                                    </p:animEffect>
                                  </p:childTnLst>
                                </p:cTn>
                              </p:par>
                            </p:childTnLst>
                          </p:cTn>
                        </p:par>
                        <p:par>
                          <p:cTn id="32" fill="hold">
                            <p:stCondLst>
                              <p:cond delay="26250"/>
                            </p:stCondLst>
                            <p:childTnLst>
                              <p:par>
                                <p:cTn id="33" presetID="22" presetClass="entr" presetSubtype="8" fill="hold" grpId="0" nodeType="afterEffect">
                                  <p:stCondLst>
                                    <p:cond delay="75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250"/>
                                        <p:tgtEl>
                                          <p:spTgt spid="14"/>
                                        </p:tgtEl>
                                      </p:cBhvr>
                                    </p:animEffect>
                                  </p:childTnLst>
                                </p:cTn>
                              </p:par>
                            </p:childTnLst>
                          </p:cTn>
                        </p:par>
                        <p:par>
                          <p:cTn id="36" fill="hold">
                            <p:stCondLst>
                              <p:cond delay="28250"/>
                            </p:stCondLst>
                            <p:childTnLst>
                              <p:par>
                                <p:cTn id="37" presetID="22" presetClass="entr" presetSubtype="8" fill="hold" grpId="0" nodeType="afterEffect">
                                  <p:stCondLst>
                                    <p:cond delay="75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1639" y="987574"/>
            <a:ext cx="4572000" cy="923330"/>
          </a:xfrm>
          <a:prstGeom prst="rect">
            <a:avLst/>
          </a:prstGeom>
          <a:solidFill>
            <a:schemeClr val="accent5">
              <a:lumMod val="20000"/>
              <a:lumOff val="80000"/>
            </a:schemeClr>
          </a:solidFill>
          <a:ln>
            <a:noFill/>
          </a:ln>
        </p:spPr>
        <p:txBody>
          <a:bodyPr>
            <a:spAutoFit/>
          </a:bodyPr>
          <a:lstStyle/>
          <a:p>
            <a:r>
              <a:rPr lang="en-US" dirty="0" err="1"/>
              <a:t>Ringkasan</a:t>
            </a:r>
            <a:r>
              <a:rPr lang="en-US" dirty="0"/>
              <a:t> </a:t>
            </a:r>
            <a:r>
              <a:rPr lang="en-US" dirty="0" err="1"/>
              <a:t>berarti</a:t>
            </a:r>
            <a:r>
              <a:rPr lang="en-US" dirty="0"/>
              <a:t> </a:t>
            </a:r>
            <a:r>
              <a:rPr lang="en-US" dirty="0" err="1"/>
              <a:t>mengemas</a:t>
            </a:r>
            <a:r>
              <a:rPr lang="en-US" dirty="0"/>
              <a:t> </a:t>
            </a:r>
            <a:r>
              <a:rPr lang="en-US" dirty="0" err="1"/>
              <a:t>bacaan</a:t>
            </a:r>
            <a:r>
              <a:rPr lang="en-US" dirty="0"/>
              <a:t> </a:t>
            </a:r>
            <a:r>
              <a:rPr lang="en-US" dirty="0" err="1"/>
              <a:t>secara</a:t>
            </a:r>
            <a:r>
              <a:rPr lang="en-US" dirty="0"/>
              <a:t> </a:t>
            </a:r>
            <a:r>
              <a:rPr lang="en-US" dirty="0" err="1"/>
              <a:t>lebih</a:t>
            </a:r>
            <a:r>
              <a:rPr lang="en-US" dirty="0"/>
              <a:t> </a:t>
            </a:r>
            <a:r>
              <a:rPr lang="en-US" dirty="0" err="1"/>
              <a:t>padat</a:t>
            </a:r>
            <a:r>
              <a:rPr lang="en-US" dirty="0"/>
              <a:t> </a:t>
            </a:r>
            <a:r>
              <a:rPr lang="en-US" dirty="0" err="1"/>
              <a:t>dan</a:t>
            </a:r>
            <a:r>
              <a:rPr lang="en-US" dirty="0"/>
              <a:t> </a:t>
            </a:r>
            <a:r>
              <a:rPr lang="en-US" dirty="0" err="1"/>
              <a:t>singkat</a:t>
            </a:r>
            <a:r>
              <a:rPr lang="en-US" dirty="0"/>
              <a:t> </a:t>
            </a:r>
            <a:r>
              <a:rPr lang="en-US" dirty="0" err="1"/>
              <a:t>tanpa</a:t>
            </a:r>
            <a:r>
              <a:rPr lang="en-US" dirty="0"/>
              <a:t> </a:t>
            </a:r>
            <a:r>
              <a:rPr lang="en-US" dirty="0" err="1"/>
              <a:t>mengurangi</a:t>
            </a:r>
            <a:r>
              <a:rPr lang="en-US" dirty="0"/>
              <a:t> </a:t>
            </a:r>
            <a:r>
              <a:rPr lang="en-US" dirty="0" err="1"/>
              <a:t>isi</a:t>
            </a:r>
            <a:r>
              <a:rPr lang="en-US" dirty="0"/>
              <a:t> </a:t>
            </a:r>
            <a:r>
              <a:rPr lang="en-US" dirty="0" err="1"/>
              <a:t>bacaan</a:t>
            </a:r>
            <a:r>
              <a:rPr lang="en-US" dirty="0"/>
              <a:t> </a:t>
            </a:r>
            <a:r>
              <a:rPr lang="en-US" dirty="0" err="1"/>
              <a:t>serta</a:t>
            </a:r>
            <a:r>
              <a:rPr lang="en-US" dirty="0"/>
              <a:t> </a:t>
            </a:r>
            <a:r>
              <a:rPr lang="en-US" dirty="0" err="1"/>
              <a:t>urutan</a:t>
            </a:r>
            <a:r>
              <a:rPr lang="en-US" dirty="0"/>
              <a:t> </a:t>
            </a:r>
            <a:r>
              <a:rPr lang="en-US" dirty="0" err="1"/>
              <a:t>teks</a:t>
            </a:r>
            <a:r>
              <a:rPr lang="en-US" dirty="0"/>
              <a:t>.</a:t>
            </a:r>
            <a:endParaRPr lang="id-ID" dirty="0"/>
          </a:p>
        </p:txBody>
      </p:sp>
      <p:sp>
        <p:nvSpPr>
          <p:cNvPr id="10" name="Rectangle 9"/>
          <p:cNvSpPr/>
          <p:nvPr/>
        </p:nvSpPr>
        <p:spPr>
          <a:xfrm>
            <a:off x="321639" y="1950179"/>
            <a:ext cx="4572000" cy="2308324"/>
          </a:xfrm>
          <a:prstGeom prst="rect">
            <a:avLst/>
          </a:prstGeom>
          <a:solidFill>
            <a:schemeClr val="accent3">
              <a:lumMod val="20000"/>
              <a:lumOff val="80000"/>
            </a:schemeClr>
          </a:solidFill>
          <a:ln>
            <a:noFill/>
          </a:ln>
        </p:spPr>
        <p:txBody>
          <a:bodyPr>
            <a:spAutoFit/>
          </a:bodyPr>
          <a:lstStyle/>
          <a:p>
            <a:r>
              <a:rPr lang="id-ID" dirty="0"/>
              <a:t>L</a:t>
            </a:r>
            <a:r>
              <a:rPr lang="en-US" dirty="0" err="1"/>
              <a:t>angkah-langkah</a:t>
            </a:r>
            <a:r>
              <a:rPr lang="en-US" dirty="0"/>
              <a:t> </a:t>
            </a:r>
            <a:r>
              <a:rPr lang="en-US" dirty="0" err="1"/>
              <a:t>membuat</a:t>
            </a:r>
            <a:r>
              <a:rPr lang="en-US" dirty="0"/>
              <a:t> </a:t>
            </a:r>
            <a:r>
              <a:rPr lang="en-US" dirty="0" err="1"/>
              <a:t>ringkasan</a:t>
            </a:r>
            <a:r>
              <a:rPr lang="id-ID" dirty="0"/>
              <a:t>:</a:t>
            </a:r>
          </a:p>
          <a:p>
            <a:pPr marL="285750" lvl="0" indent="-285750">
              <a:buFont typeface="Arial" pitchFamily="34" charset="0"/>
              <a:buChar char="•"/>
            </a:pPr>
            <a:r>
              <a:rPr lang="en-US" dirty="0" err="1"/>
              <a:t>Membaca</a:t>
            </a:r>
            <a:r>
              <a:rPr lang="en-US" dirty="0"/>
              <a:t> </a:t>
            </a:r>
            <a:r>
              <a:rPr lang="en-US" dirty="0" err="1"/>
              <a:t>bacaan</a:t>
            </a:r>
            <a:r>
              <a:rPr lang="en-US" dirty="0"/>
              <a:t> </a:t>
            </a:r>
            <a:r>
              <a:rPr lang="en-US" dirty="0" err="1"/>
              <a:t>atau</a:t>
            </a:r>
            <a:r>
              <a:rPr lang="en-US" dirty="0"/>
              <a:t> </a:t>
            </a:r>
            <a:r>
              <a:rPr lang="en-US" dirty="0" err="1"/>
              <a:t>karangan</a:t>
            </a:r>
            <a:r>
              <a:rPr lang="en-US" dirty="0"/>
              <a:t> </a:t>
            </a:r>
            <a:r>
              <a:rPr lang="en-US" dirty="0" err="1"/>
              <a:t>asli</a:t>
            </a:r>
            <a:r>
              <a:rPr lang="en-US" dirty="0"/>
              <a:t> </a:t>
            </a:r>
            <a:r>
              <a:rPr lang="en-US" dirty="0" err="1"/>
              <a:t>untuk</a:t>
            </a:r>
            <a:r>
              <a:rPr lang="en-US" dirty="0"/>
              <a:t> </a:t>
            </a:r>
            <a:r>
              <a:rPr lang="en-US" dirty="0" err="1"/>
              <a:t>mengetahui</a:t>
            </a:r>
            <a:r>
              <a:rPr lang="en-US" dirty="0"/>
              <a:t> </a:t>
            </a:r>
            <a:r>
              <a:rPr lang="en-US" dirty="0" err="1"/>
              <a:t>kesan</a:t>
            </a:r>
            <a:r>
              <a:rPr lang="en-US" dirty="0"/>
              <a:t> </a:t>
            </a:r>
            <a:r>
              <a:rPr lang="en-US" dirty="0" err="1"/>
              <a:t>umu</a:t>
            </a:r>
            <a:r>
              <a:rPr lang="id-ID" dirty="0"/>
              <a:t>m.</a:t>
            </a:r>
          </a:p>
          <a:p>
            <a:pPr marL="285750" lvl="0" indent="-285750">
              <a:buFont typeface="Arial" pitchFamily="34" charset="0"/>
              <a:buChar char="•"/>
            </a:pPr>
            <a:r>
              <a:rPr lang="en-US" dirty="0" err="1"/>
              <a:t>Mencatat</a:t>
            </a:r>
            <a:r>
              <a:rPr lang="en-US" dirty="0"/>
              <a:t> </a:t>
            </a:r>
            <a:r>
              <a:rPr lang="en-US" dirty="0" err="1"/>
              <a:t>gagasan</a:t>
            </a:r>
            <a:r>
              <a:rPr lang="en-US" dirty="0"/>
              <a:t> </a:t>
            </a:r>
            <a:r>
              <a:rPr lang="en-US" dirty="0" err="1"/>
              <a:t>utama</a:t>
            </a:r>
            <a:r>
              <a:rPr lang="en-US" dirty="0"/>
              <a:t> </a:t>
            </a:r>
            <a:r>
              <a:rPr lang="en-US" dirty="0" err="1"/>
              <a:t>atau</a:t>
            </a:r>
            <a:r>
              <a:rPr lang="en-US" dirty="0"/>
              <a:t> </a:t>
            </a:r>
            <a:r>
              <a:rPr lang="en-US" dirty="0" err="1"/>
              <a:t>pokok</a:t>
            </a:r>
            <a:r>
              <a:rPr lang="en-US" dirty="0"/>
              <a:t> </a:t>
            </a:r>
            <a:r>
              <a:rPr lang="en-US" dirty="0" err="1"/>
              <a:t>pikiran</a:t>
            </a:r>
            <a:r>
              <a:rPr lang="en-US" dirty="0"/>
              <a:t> </a:t>
            </a:r>
            <a:r>
              <a:rPr lang="en-US" dirty="0" err="1"/>
              <a:t>dalam</a:t>
            </a:r>
            <a:r>
              <a:rPr lang="en-US" dirty="0"/>
              <a:t> </a:t>
            </a:r>
            <a:r>
              <a:rPr lang="en-US" dirty="0" err="1"/>
              <a:t>tiap</a:t>
            </a:r>
            <a:r>
              <a:rPr lang="en-US" dirty="0"/>
              <a:t> </a:t>
            </a:r>
            <a:r>
              <a:rPr lang="en-US" dirty="0" err="1"/>
              <a:t>paragraf</a:t>
            </a:r>
            <a:r>
              <a:rPr lang="id-ID" dirty="0"/>
              <a:t>.</a:t>
            </a:r>
          </a:p>
          <a:p>
            <a:pPr marL="285750" lvl="0" indent="-285750">
              <a:buFont typeface="Arial" pitchFamily="34" charset="0"/>
              <a:buChar char="•"/>
            </a:pPr>
            <a:r>
              <a:rPr lang="en-US" dirty="0" err="1"/>
              <a:t>Menyusun</a:t>
            </a:r>
            <a:r>
              <a:rPr lang="en-US" dirty="0"/>
              <a:t> </a:t>
            </a:r>
            <a:r>
              <a:rPr lang="en-US" dirty="0" err="1"/>
              <a:t>pokok</a:t>
            </a:r>
            <a:r>
              <a:rPr lang="en-US" dirty="0"/>
              <a:t> </a:t>
            </a:r>
            <a:r>
              <a:rPr lang="en-US" dirty="0" err="1"/>
              <a:t>pikiran</a:t>
            </a:r>
            <a:r>
              <a:rPr lang="en-US" dirty="0"/>
              <a:t> </a:t>
            </a:r>
            <a:r>
              <a:rPr lang="en-US" dirty="0" err="1"/>
              <a:t>atau</a:t>
            </a:r>
            <a:r>
              <a:rPr lang="en-US" dirty="0"/>
              <a:t> </a:t>
            </a:r>
            <a:r>
              <a:rPr lang="en-US" dirty="0" err="1"/>
              <a:t>gagasan</a:t>
            </a:r>
            <a:r>
              <a:rPr lang="en-US" dirty="0"/>
              <a:t> </a:t>
            </a:r>
            <a:r>
              <a:rPr lang="en-US" dirty="0" err="1"/>
              <a:t>pokok</a:t>
            </a:r>
            <a:r>
              <a:rPr lang="en-US" dirty="0"/>
              <a:t> </a:t>
            </a:r>
            <a:r>
              <a:rPr lang="en-US" dirty="0" err="1"/>
              <a:t>bacaan</a:t>
            </a:r>
            <a:r>
              <a:rPr lang="en-US" dirty="0"/>
              <a:t> </a:t>
            </a:r>
            <a:r>
              <a:rPr lang="en-US" dirty="0" err="1"/>
              <a:t>menjadi</a:t>
            </a:r>
            <a:r>
              <a:rPr lang="en-US" dirty="0"/>
              <a:t> </a:t>
            </a:r>
            <a:r>
              <a:rPr lang="en-US" dirty="0" err="1"/>
              <a:t>suatu</a:t>
            </a:r>
            <a:r>
              <a:rPr lang="en-US" dirty="0"/>
              <a:t> </a:t>
            </a:r>
            <a:r>
              <a:rPr lang="en-US" dirty="0" err="1"/>
              <a:t>paragraf</a:t>
            </a:r>
            <a:r>
              <a:rPr lang="en-US" dirty="0"/>
              <a:t> </a:t>
            </a:r>
            <a:r>
              <a:rPr lang="en-US" dirty="0" err="1"/>
              <a:t>atau</a:t>
            </a:r>
            <a:r>
              <a:rPr lang="en-US" dirty="0"/>
              <a:t> </a:t>
            </a:r>
            <a:r>
              <a:rPr lang="en-US" dirty="0" err="1"/>
              <a:t>lebih</a:t>
            </a:r>
            <a:r>
              <a:rPr lang="id-ID" dirty="0"/>
              <a:t>.</a:t>
            </a:r>
          </a:p>
        </p:txBody>
      </p:sp>
      <p:pic>
        <p:nvPicPr>
          <p:cNvPr id="11" name="Picture 2" descr="Z:\ILUSTRASI\TRANSIT JOB GAMBAR\Tematik 2H\subtema 1\1.23 nina berceri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854154"/>
            <a:ext cx="1905000" cy="368279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779606" y="303563"/>
            <a:ext cx="1143000" cy="417731"/>
            <a:chOff x="7772400" y="57150"/>
            <a:chExt cx="1143000" cy="417731"/>
          </a:xfrm>
        </p:grpSpPr>
        <p:sp>
          <p:nvSpPr>
            <p:cNvPr id="13" name="Rounded Rectangle 12"/>
            <p:cNvSpPr/>
            <p:nvPr/>
          </p:nvSpPr>
          <p:spPr>
            <a:xfrm>
              <a:off x="7772400" y="57150"/>
              <a:ext cx="1143000" cy="41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852716" y="81864"/>
              <a:ext cx="996780" cy="369332"/>
            </a:xfrm>
            <a:prstGeom prst="rect">
              <a:avLst/>
            </a:prstGeom>
            <a:noFill/>
          </p:spPr>
          <p:txBody>
            <a:bodyPr wrap="square" rtlCol="0">
              <a:spAutoFit/>
            </a:bodyPr>
            <a:lstStyle/>
            <a:p>
              <a:pPr algn="ctr"/>
              <a:r>
                <a:rPr lang="en-US" b="1" dirty="0"/>
                <a:t>KD 3.5</a:t>
              </a:r>
            </a:p>
          </p:txBody>
        </p:sp>
      </p:grpSp>
      <p:sp>
        <p:nvSpPr>
          <p:cNvPr id="15" name="Rectangle 14"/>
          <p:cNvSpPr/>
          <p:nvPr/>
        </p:nvSpPr>
        <p:spPr>
          <a:xfrm>
            <a:off x="76200" y="311321"/>
            <a:ext cx="7391400" cy="461665"/>
          </a:xfrm>
          <a:prstGeom prst="rect">
            <a:avLst/>
          </a:prstGeom>
        </p:spPr>
        <p:txBody>
          <a:bodyPr wrap="square">
            <a:spAutoFit/>
          </a:bodyPr>
          <a:lstStyle/>
          <a:p>
            <a:r>
              <a:rPr lang="en-US" sz="2400" b="1" dirty="0" err="1"/>
              <a:t>Surat</a:t>
            </a:r>
            <a:r>
              <a:rPr lang="en-US" sz="2400" b="1" dirty="0"/>
              <a:t> </a:t>
            </a:r>
            <a:r>
              <a:rPr lang="en-US" sz="2400" b="1" dirty="0" err="1"/>
              <a:t>Undangan</a:t>
            </a:r>
            <a:r>
              <a:rPr lang="en-US" sz="2400" b="1" dirty="0"/>
              <a:t> </a:t>
            </a:r>
            <a:r>
              <a:rPr lang="en-US" sz="2400" b="1" dirty="0" err="1"/>
              <a:t>dan</a:t>
            </a:r>
            <a:r>
              <a:rPr lang="en-US" sz="2400" b="1" dirty="0"/>
              <a:t> </a:t>
            </a:r>
            <a:r>
              <a:rPr lang="en-US" sz="2400" b="1" dirty="0" err="1"/>
              <a:t>Jenisnya</a:t>
            </a:r>
            <a:endParaRPr lang="id-ID" sz="2400" dirty="0"/>
          </a:p>
        </p:txBody>
      </p:sp>
      <p:sp>
        <p:nvSpPr>
          <p:cNvPr id="16" name="Rectangle 15">
            <a:extLst>
              <a:ext uri="{FF2B5EF4-FFF2-40B4-BE49-F238E27FC236}">
                <a16:creationId xmlns:a16="http://schemas.microsoft.com/office/drawing/2014/main" xmlns="" id="{77799E0D-4F25-46F8-8583-65CDB59953D8}"/>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7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250"/>
                                        <p:tgtEl>
                                          <p:spTgt spid="15"/>
                                        </p:tgtEl>
                                      </p:cBhvr>
                                    </p:animEffect>
                                  </p:childTnLst>
                                </p:cTn>
                              </p:par>
                            </p:childTnLst>
                          </p:cTn>
                        </p:par>
                        <p:par>
                          <p:cTn id="8" fill="hold">
                            <p:stCondLst>
                              <p:cond delay="1750"/>
                            </p:stCondLst>
                            <p:childTnLst>
                              <p:par>
                                <p:cTn id="9" presetID="22" presetClass="entr" presetSubtype="8"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par>
                          <p:cTn id="12" fill="hold">
                            <p:stCondLst>
                              <p:cond delay="4500"/>
                            </p:stCondLst>
                            <p:childTnLst>
                              <p:par>
                                <p:cTn id="13" presetID="22" presetClass="entr" presetSubtype="8" fill="hold" grpId="0" nodeType="afterEffect">
                                  <p:stCondLst>
                                    <p:cond delay="2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250"/>
                                        <p:tgtEl>
                                          <p:spTgt spid="10"/>
                                        </p:tgtEl>
                                      </p:cBhvr>
                                    </p:animEffect>
                                  </p:childTnLst>
                                </p:cTn>
                              </p:par>
                            </p:childTnLst>
                          </p:cTn>
                        </p:par>
                        <p:par>
                          <p:cTn id="16" fill="hold">
                            <p:stCondLst>
                              <p:cond delay="9000"/>
                            </p:stCondLst>
                            <p:childTnLst>
                              <p:par>
                                <p:cTn id="17" presetID="22" presetClass="entr" presetSubtype="4" fill="hold" grpId="0" nodeType="afterEffect" nodePh="1">
                                  <p:stCondLst>
                                    <p:cond delay="300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586591"/>
            <a:ext cx="7848600" cy="3970318"/>
          </a:xfrm>
          <a:prstGeom prst="rect">
            <a:avLst/>
          </a:prstGeom>
          <a:solidFill>
            <a:schemeClr val="accent1">
              <a:lumMod val="20000"/>
              <a:lumOff val="80000"/>
            </a:schemeClr>
          </a:solidFill>
          <a:ln>
            <a:noFill/>
          </a:ln>
        </p:spPr>
        <p:txBody>
          <a:bodyPr wrap="square">
            <a:spAutoFit/>
          </a:bodyPr>
          <a:lstStyle/>
          <a:p>
            <a:pPr>
              <a:tabLst>
                <a:tab pos="265113" algn="l"/>
              </a:tabLst>
            </a:pPr>
            <a:r>
              <a:rPr lang="id-ID" dirty="0"/>
              <a:t>	Muhammad Yamin lahir di Sawahlunto, Sumatra Barat, pada 24 Agustus 1903. Ia merupakan sastrawan, sejarawan, politikus, dan ahli hukum. Ia juga ikut dalam merumuskan isi dari Pancasila sebagai dasar negara Indonesia bersama Ir. Soekarno dan Supomo. Ia juga merupakan salah satu tokoh yang memprakarsai </a:t>
            </a:r>
            <a:r>
              <a:rPr lang="en-US" dirty="0" err="1"/>
              <a:t>peristiwa</a:t>
            </a:r>
            <a:r>
              <a:rPr lang="en-US" dirty="0"/>
              <a:t> S</a:t>
            </a:r>
            <a:r>
              <a:rPr lang="id-ID" dirty="0"/>
              <a:t>umpah </a:t>
            </a:r>
            <a:r>
              <a:rPr lang="en-US" dirty="0"/>
              <a:t>P</a:t>
            </a:r>
            <a:r>
              <a:rPr lang="id-ID" dirty="0"/>
              <a:t>emuda pada 28 Oktober 1928. </a:t>
            </a:r>
          </a:p>
          <a:p>
            <a:pPr>
              <a:tabLst>
                <a:tab pos="265113" algn="l"/>
              </a:tabLst>
            </a:pPr>
            <a:r>
              <a:rPr lang="id-ID" dirty="0"/>
              <a:t> 	Muhammad Yamin merupakan tokoh Indonesia yang berperan aktif dalam perjuangan Indonesia. Pada masa pendudukan Jepang, ia bergabung dengan Pusat Tenaga Rakyat (Putera) lalu menjadi salah satu anggota Badan Penyelidik Usaha Persiapan Kemerdekaan Indonesia (BPUPKI). </a:t>
            </a:r>
          </a:p>
          <a:p>
            <a:pPr>
              <a:tabLst>
                <a:tab pos="265113" algn="l"/>
              </a:tabLst>
            </a:pPr>
            <a:r>
              <a:rPr lang="id-ID" dirty="0"/>
              <a:t>	Setelah kemerdekaan, ia langsung diangkat menjadi salah satu menteri dalam pemerintahan Soekarno, dan mendapat jabatan-jabatan penting dalam pemerintahan. Ia wafat pada 17 Oktober 1962 di Jakarta. </a:t>
            </a:r>
          </a:p>
        </p:txBody>
      </p:sp>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217259"/>
            <a:ext cx="2420214" cy="369332"/>
          </a:xfrm>
          <a:prstGeom prst="rect">
            <a:avLst/>
          </a:prstGeom>
          <a:noFill/>
          <a:ln>
            <a:noFill/>
          </a:ln>
        </p:spPr>
        <p:txBody>
          <a:bodyPr wrap="none" rtlCol="0">
            <a:spAutoFit/>
          </a:bodyPr>
          <a:lstStyle/>
          <a:p>
            <a:r>
              <a:rPr lang="id-ID" dirty="0"/>
              <a:t>Perhatikan teks berikut!</a:t>
            </a:r>
          </a:p>
        </p:txBody>
      </p:sp>
      <p:sp>
        <p:nvSpPr>
          <p:cNvPr id="5" name="Rectangle 4">
            <a:extLst>
              <a:ext uri="{FF2B5EF4-FFF2-40B4-BE49-F238E27FC236}">
                <a16:creationId xmlns:a16="http://schemas.microsoft.com/office/drawing/2014/main" xmlns="" id="{3B9BC04A-9863-4A59-A2B6-C319105AFF00}"/>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DA1C5EE-D5C3-4B9B-8E54-8F690C57F50F}"/>
              </a:ext>
            </a:extLst>
          </p:cNvPr>
          <p:cNvSpPr/>
          <p:nvPr/>
        </p:nvSpPr>
        <p:spPr>
          <a:xfrm>
            <a:off x="437148" y="40779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9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par>
                          <p:cTn id="8" fill="hold">
                            <p:stCondLst>
                              <p:cond delay="1750"/>
                            </p:stCondLst>
                            <p:childTnLst>
                              <p:par>
                                <p:cTn id="9" presetID="22" presetClass="entr" presetSubtype="1"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4000"/>
                                        <p:tgtEl>
                                          <p:spTgt spid="9"/>
                                        </p:tgtEl>
                                      </p:cBhvr>
                                    </p:animEffect>
                                  </p:childTnLst>
                                </p:cTn>
                              </p:par>
                            </p:childTnLst>
                          </p:cTn>
                        </p:par>
                        <p:par>
                          <p:cTn id="12" fill="hold">
                            <p:stCondLst>
                              <p:cond delay="6500"/>
                            </p:stCondLst>
                            <p:childTnLst>
                              <p:par>
                                <p:cTn id="13" presetID="22" presetClass="entr" presetSubtype="4" fill="hold" grpId="0" nodeType="afterEffect" nodePh="1">
                                  <p:stCondLst>
                                    <p:cond delay="1550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5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843961"/>
            <a:ext cx="2886688" cy="369332"/>
          </a:xfrm>
          <a:prstGeom prst="rect">
            <a:avLst/>
          </a:prstGeom>
          <a:noFill/>
        </p:spPr>
        <p:txBody>
          <a:bodyPr wrap="none" rtlCol="0">
            <a:spAutoFit/>
          </a:bodyPr>
          <a:lstStyle/>
          <a:p>
            <a:r>
              <a:rPr lang="id-ID" dirty="0"/>
              <a:t>Ringkasan dari teks tersebut:</a:t>
            </a:r>
          </a:p>
        </p:txBody>
      </p:sp>
      <p:sp>
        <p:nvSpPr>
          <p:cNvPr id="10" name="Rectangle 9"/>
          <p:cNvSpPr/>
          <p:nvPr/>
        </p:nvSpPr>
        <p:spPr>
          <a:xfrm>
            <a:off x="476693" y="1428750"/>
            <a:ext cx="4870647" cy="205739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r>
              <a:rPr lang="id-ID" sz="1600" dirty="0"/>
              <a:t>Muhammad Yamin merupakan sastrawan, sejarawan, politikus, dan ahli hukum di Indonesia. Ia merupakan tokoh yang berpengaruh dalam sejarah kemerdekaan Indonesia.</a:t>
            </a:r>
            <a:r>
              <a:rPr lang="en-US" sz="1600" dirty="0"/>
              <a:t> </a:t>
            </a:r>
            <a:r>
              <a:rPr lang="id-ID" sz="1600" dirty="0"/>
              <a:t>Ia pernah bergabung dengan Pusat Tenaga Rakyat (Putera) lalu menjadi salah satu anggota Badan Penyelidik Usaha Persiapan Kemerdekaan Indonesia (BPUPKI). </a:t>
            </a:r>
          </a:p>
        </p:txBody>
      </p:sp>
      <p:pic>
        <p:nvPicPr>
          <p:cNvPr id="4" name="Picture 3">
            <a:extLst>
              <a:ext uri="{FF2B5EF4-FFF2-40B4-BE49-F238E27FC236}">
                <a16:creationId xmlns:a16="http://schemas.microsoft.com/office/drawing/2014/main" xmlns="" id="{9F0D1A87-F2CF-41A8-94C8-F288353B1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691276"/>
            <a:ext cx="4419600" cy="2225266"/>
          </a:xfrm>
          <a:prstGeom prst="rect">
            <a:avLst/>
          </a:prstGeom>
        </p:spPr>
      </p:pic>
      <p:sp>
        <p:nvSpPr>
          <p:cNvPr id="6" name="Rectangle 5">
            <a:extLst>
              <a:ext uri="{FF2B5EF4-FFF2-40B4-BE49-F238E27FC236}">
                <a16:creationId xmlns:a16="http://schemas.microsoft.com/office/drawing/2014/main" xmlns="" id="{3A526881-E751-4C98-A02D-1A8797A33CB2}"/>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250"/>
                                        <p:tgtEl>
                                          <p:spTgt spid="9">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250"/>
                                        <p:tgtEl>
                                          <p:spTgt spid="10"/>
                                        </p:tgtEl>
                                      </p:cBhvr>
                                    </p:animEffect>
                                  </p:childTnLst>
                                </p:cTn>
                              </p:par>
                            </p:childTnLst>
                          </p:cTn>
                        </p:par>
                        <p:par>
                          <p:cTn id="12" fill="hold">
                            <p:stCondLst>
                              <p:cond delay="4500"/>
                            </p:stCondLst>
                            <p:childTnLst>
                              <p:par>
                                <p:cTn id="13" presetID="22" presetClass="entr" presetSubtype="4" fill="hold" grpId="0" nodeType="afterEffect" nodePh="1">
                                  <p:stCondLst>
                                    <p:cond delay="450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4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ELISA\ERLANGGA LISA\2018\TEMPLATE PPT\SD BUPING 2 &amp; 5\Buping 5 gbr ope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417" y="674918"/>
            <a:ext cx="5172075" cy="45104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45224" y="328601"/>
            <a:ext cx="4945824" cy="4071949"/>
            <a:chOff x="3795402" y="133350"/>
            <a:chExt cx="5257800" cy="4328802"/>
          </a:xfrm>
        </p:grpSpPr>
        <p:sp>
          <p:nvSpPr>
            <p:cNvPr id="3" name="Oval 2"/>
            <p:cNvSpPr/>
            <p:nvPr/>
          </p:nvSpPr>
          <p:spPr>
            <a:xfrm>
              <a:off x="4191000" y="133350"/>
              <a:ext cx="4328802" cy="4328802"/>
            </a:xfrm>
            <a:prstGeom prst="ellipse">
              <a:avLst/>
            </a:prstGeom>
            <a:solidFill>
              <a:srgbClr val="DCF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95502" y="1616571"/>
              <a:ext cx="3657600" cy="2061301"/>
            </a:xfrm>
            <a:prstGeom prst="rect">
              <a:avLst/>
            </a:prstGeom>
          </p:spPr>
          <p:txBody>
            <a:bodyPr wrap="square">
              <a:spAutoFit/>
            </a:bodyPr>
            <a:lstStyle/>
            <a:p>
              <a:pPr algn="ctr"/>
              <a:r>
                <a:rPr lang="nl-NL" sz="4000" b="1" dirty="0">
                  <a:solidFill>
                    <a:srgbClr val="0070C0"/>
                  </a:solidFill>
                  <a:cs typeface="Calibri" pitchFamily="34" charset="0"/>
                </a:rPr>
                <a:t>Peristiwa dalam Kehidupan</a:t>
              </a:r>
              <a:endParaRPr lang="en-US" sz="4000" b="1" dirty="0">
                <a:solidFill>
                  <a:srgbClr val="0070C0"/>
                </a:solidFill>
                <a:cs typeface="Calibri" pitchFamily="34" charset="0"/>
              </a:endParaRPr>
            </a:p>
          </p:txBody>
        </p:sp>
        <p:sp>
          <p:nvSpPr>
            <p:cNvPr id="12" name="Rectangle 11"/>
            <p:cNvSpPr/>
            <p:nvPr/>
          </p:nvSpPr>
          <p:spPr>
            <a:xfrm>
              <a:off x="3795402" y="978869"/>
              <a:ext cx="5257800" cy="752538"/>
            </a:xfrm>
            <a:prstGeom prst="rect">
              <a:avLst/>
            </a:prstGeom>
          </p:spPr>
          <p:txBody>
            <a:bodyPr wrap="square">
              <a:spAutoFit/>
            </a:bodyPr>
            <a:lstStyle/>
            <a:p>
              <a:pPr algn="ctr"/>
              <a:r>
                <a:rPr lang="en-US" sz="4000" dirty="0" err="1">
                  <a:solidFill>
                    <a:schemeClr val="accent1">
                      <a:lumMod val="50000"/>
                    </a:schemeClr>
                  </a:solidFill>
                  <a:latin typeface="Arial Rounded MT Bold" pitchFamily="34" charset="0"/>
                </a:rPr>
                <a:t>Tema</a:t>
              </a:r>
              <a:r>
                <a:rPr lang="en-US" sz="4000" dirty="0">
                  <a:solidFill>
                    <a:schemeClr val="accent1">
                      <a:lumMod val="50000"/>
                    </a:schemeClr>
                  </a:solidFill>
                  <a:latin typeface="Arial Rounded MT Bold" pitchFamily="34" charset="0"/>
                </a:rPr>
                <a:t> 7</a:t>
              </a:r>
            </a:p>
          </p:txBody>
        </p:sp>
      </p:grpSp>
      <p:pic>
        <p:nvPicPr>
          <p:cNvPr id="5" name="Picture 2"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4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5105401" cy="666750"/>
            <a:chOff x="-1" y="0"/>
            <a:chExt cx="5105401" cy="666750"/>
          </a:xfrm>
        </p:grpSpPr>
        <p:pic>
          <p:nvPicPr>
            <p:cNvPr id="14" name="Picture 13" descr="E:\ELISA\PPT ESPS\2016\ESPS edisi kurnas\PERINTILAN ESPS KURNAS\pita label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05401"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4904"/>
              <a:ext cx="4724400" cy="584775"/>
            </a:xfrm>
            <a:prstGeom prst="rect">
              <a:avLst/>
            </a:prstGeom>
          </p:spPr>
          <p:txBody>
            <a:bodyPr wrap="square">
              <a:spAutoFit/>
            </a:bodyPr>
            <a:lstStyle/>
            <a:p>
              <a:r>
                <a:rPr lang="en-US" sz="3200" dirty="0" err="1">
                  <a:solidFill>
                    <a:schemeClr val="bg1"/>
                  </a:solidFill>
                  <a:latin typeface="Arial Rounded MT Bold" pitchFamily="34" charset="0"/>
                </a:rPr>
                <a:t>Materi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Inti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Subtema</a:t>
              </a:r>
              <a:r>
                <a:rPr lang="en-US" sz="3200" dirty="0">
                  <a:solidFill>
                    <a:schemeClr val="bg1"/>
                  </a:solidFill>
                  <a:latin typeface="Arial Rounded MT Bold" pitchFamily="34" charset="0"/>
                </a:rPr>
                <a:t> 1</a:t>
              </a:r>
            </a:p>
          </p:txBody>
        </p:sp>
      </p:grpSp>
      <p:grpSp>
        <p:nvGrpSpPr>
          <p:cNvPr id="17" name="Group 16"/>
          <p:cNvGrpSpPr/>
          <p:nvPr/>
        </p:nvGrpSpPr>
        <p:grpSpPr>
          <a:xfrm>
            <a:off x="7779606" y="206636"/>
            <a:ext cx="1143000" cy="417731"/>
            <a:chOff x="7772400" y="57150"/>
            <a:chExt cx="1143000" cy="417731"/>
          </a:xfrm>
        </p:grpSpPr>
        <p:sp>
          <p:nvSpPr>
            <p:cNvPr id="15" name="Rounded Rectangle 14"/>
            <p:cNvSpPr/>
            <p:nvPr/>
          </p:nvSpPr>
          <p:spPr>
            <a:xfrm>
              <a:off x="7772400" y="57150"/>
              <a:ext cx="1143000" cy="41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2716" y="81864"/>
              <a:ext cx="996780" cy="369332"/>
            </a:xfrm>
            <a:prstGeom prst="rect">
              <a:avLst/>
            </a:prstGeom>
            <a:noFill/>
          </p:spPr>
          <p:txBody>
            <a:bodyPr wrap="square" rtlCol="0">
              <a:spAutoFit/>
            </a:bodyPr>
            <a:lstStyle/>
            <a:p>
              <a:pPr algn="ctr"/>
              <a:r>
                <a:rPr lang="en-US" b="1" dirty="0"/>
                <a:t>KD 3.5</a:t>
              </a:r>
            </a:p>
          </p:txBody>
        </p:sp>
      </p:grpSp>
      <p:sp>
        <p:nvSpPr>
          <p:cNvPr id="22" name="Rectangle 21"/>
          <p:cNvSpPr/>
          <p:nvPr/>
        </p:nvSpPr>
        <p:spPr>
          <a:xfrm>
            <a:off x="76200" y="738485"/>
            <a:ext cx="6477000" cy="461665"/>
          </a:xfrm>
          <a:prstGeom prst="rect">
            <a:avLst/>
          </a:prstGeom>
        </p:spPr>
        <p:txBody>
          <a:bodyPr wrap="square">
            <a:spAutoFit/>
          </a:bodyPr>
          <a:lstStyle/>
          <a:p>
            <a:r>
              <a:rPr lang="en-US" sz="2400" b="1" dirty="0" err="1"/>
              <a:t>Informasi</a:t>
            </a:r>
            <a:r>
              <a:rPr lang="en-US" sz="2400" b="1" dirty="0"/>
              <a:t> </a:t>
            </a:r>
            <a:r>
              <a:rPr lang="en-US" sz="2400" b="1" dirty="0" err="1"/>
              <a:t>dalam</a:t>
            </a:r>
            <a:r>
              <a:rPr lang="en-US" sz="2400" b="1" dirty="0"/>
              <a:t> </a:t>
            </a:r>
            <a:r>
              <a:rPr lang="en-US" sz="2400" b="1" dirty="0" err="1"/>
              <a:t>Teks</a:t>
            </a:r>
            <a:r>
              <a:rPr lang="en-US" sz="2400" b="1" dirty="0"/>
              <a:t> </a:t>
            </a:r>
            <a:r>
              <a:rPr lang="en-US" sz="2400" b="1" dirty="0" err="1"/>
              <a:t>Narasi</a:t>
            </a:r>
            <a:r>
              <a:rPr lang="en-US" sz="2400" b="1" dirty="0"/>
              <a:t> </a:t>
            </a:r>
            <a:r>
              <a:rPr lang="en-US" sz="2400" b="1" dirty="0" err="1"/>
              <a:t>Sejarah</a:t>
            </a:r>
            <a:endParaRPr lang="id-ID" sz="4000" b="1" dirty="0"/>
          </a:p>
        </p:txBody>
      </p:sp>
      <p:pic>
        <p:nvPicPr>
          <p:cNvPr id="21" name="Picture 2" descr="E:\ELISA\ERLANGGA LISA\2017\TEMPLATE PPT\SD Buping Tematik Terpadu K13N\SD Buping Tematik Terpadu K13N banner.png">
            <a:extLst>
              <a:ext uri="{FF2B5EF4-FFF2-40B4-BE49-F238E27FC236}">
                <a16:creationId xmlns:a16="http://schemas.microsoft.com/office/drawing/2014/main" xmlns="" id="{C735175E-7C08-4D24-98CD-AB3995B40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3748"/>
            <a:ext cx="9144000" cy="8097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PROJECT 2017\TEMATIK\TEMATIK PENILAIAN COY\TEMATIK 4C\TAMBAHAN SUBTEMA 2 4C\49a made menjelask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5911" y="1321707"/>
            <a:ext cx="1804175" cy="32560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979207" y="1563638"/>
            <a:ext cx="4572000" cy="923330"/>
          </a:xfrm>
          <a:prstGeom prst="rect">
            <a:avLst/>
          </a:prstGeom>
          <a:ln>
            <a:noFill/>
          </a:ln>
        </p:spPr>
        <p:txBody>
          <a:bodyPr>
            <a:spAutoFit/>
          </a:bodyPr>
          <a:lstStyle/>
          <a:p>
            <a:pPr marL="285750" indent="-285750">
              <a:buFont typeface="Arial" panose="020B0604020202020204" pitchFamily="34" charset="0"/>
              <a:buChar char="•"/>
            </a:pPr>
            <a:r>
              <a:rPr lang="id-ID" b="1" dirty="0">
                <a:solidFill>
                  <a:schemeClr val="accent2"/>
                </a:solidFill>
              </a:rPr>
              <a:t>Teks narasi sejarah </a:t>
            </a:r>
            <a:r>
              <a:rPr lang="id-ID" dirty="0"/>
              <a:t>adalah teks yang berisi peristiwa sejarah dan disampaikan dalam bentuk narasi (urutan cerita).</a:t>
            </a:r>
          </a:p>
        </p:txBody>
      </p:sp>
      <p:sp>
        <p:nvSpPr>
          <p:cNvPr id="23" name="Rectangle 22"/>
          <p:cNvSpPr/>
          <p:nvPr/>
        </p:nvSpPr>
        <p:spPr>
          <a:xfrm>
            <a:off x="979207" y="2715766"/>
            <a:ext cx="4572000"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a:spAutoFit/>
          </a:bodyPr>
          <a:lstStyle/>
          <a:p>
            <a:pPr marL="285750" indent="-285750">
              <a:buFont typeface="Arial" panose="020B0604020202020204" pitchFamily="34" charset="0"/>
              <a:buChar char="•"/>
            </a:pPr>
            <a:r>
              <a:rPr lang="en-US" dirty="0" err="1"/>
              <a:t>Teks</a:t>
            </a:r>
            <a:r>
              <a:rPr lang="en-US" dirty="0"/>
              <a:t> </a:t>
            </a:r>
            <a:r>
              <a:rPr lang="en-US" dirty="0" err="1"/>
              <a:t>narasi</a:t>
            </a:r>
            <a:r>
              <a:rPr lang="en-US" dirty="0"/>
              <a:t> </a:t>
            </a:r>
            <a:r>
              <a:rPr lang="en-US" dirty="0" err="1"/>
              <a:t>sejarah</a:t>
            </a:r>
            <a:r>
              <a:rPr lang="en-US" dirty="0"/>
              <a:t> </a:t>
            </a:r>
            <a:r>
              <a:rPr lang="en-US" b="1" dirty="0" err="1">
                <a:solidFill>
                  <a:schemeClr val="accent2"/>
                </a:solidFill>
              </a:rPr>
              <a:t>memiliki</a:t>
            </a:r>
            <a:r>
              <a:rPr lang="en-US" b="1" dirty="0">
                <a:solidFill>
                  <a:schemeClr val="accent2"/>
                </a:solidFill>
              </a:rPr>
              <a:t> </a:t>
            </a:r>
            <a:r>
              <a:rPr lang="en-US" b="1" dirty="0" err="1">
                <a:solidFill>
                  <a:schemeClr val="accent2"/>
                </a:solidFill>
              </a:rPr>
              <a:t>informasi</a:t>
            </a:r>
            <a:r>
              <a:rPr lang="en-US" b="1" dirty="0">
                <a:solidFill>
                  <a:schemeClr val="accent2"/>
                </a:solidFill>
              </a:rPr>
              <a:t> </a:t>
            </a:r>
            <a:r>
              <a:rPr lang="en-US" b="1" dirty="0" err="1">
                <a:solidFill>
                  <a:schemeClr val="accent2"/>
                </a:solidFill>
              </a:rPr>
              <a:t>penting</a:t>
            </a:r>
            <a:r>
              <a:rPr lang="en-US" b="1" dirty="0">
                <a:solidFill>
                  <a:schemeClr val="accent2"/>
                </a:solidFill>
              </a:rPr>
              <a:t> </a:t>
            </a:r>
            <a:r>
              <a:rPr lang="en-US" dirty="0"/>
              <a:t>di </a:t>
            </a:r>
            <a:r>
              <a:rPr lang="en-US" dirty="0" err="1"/>
              <a:t>dalamnya</a:t>
            </a:r>
            <a:r>
              <a:rPr lang="en-US" dirty="0"/>
              <a:t>.</a:t>
            </a:r>
            <a:endParaRPr lang="id-ID" dirty="0"/>
          </a:p>
        </p:txBody>
      </p:sp>
      <p:sp>
        <p:nvSpPr>
          <p:cNvPr id="18" name="Rectangle 17">
            <a:extLst>
              <a:ext uri="{FF2B5EF4-FFF2-40B4-BE49-F238E27FC236}">
                <a16:creationId xmlns:a16="http://schemas.microsoft.com/office/drawing/2014/main" xmlns="" id="{E5D23298-5E95-4363-A15E-2758E400FDFE}"/>
              </a:ext>
            </a:extLst>
          </p:cNvPr>
          <p:cNvSpPr/>
          <p:nvPr/>
        </p:nvSpPr>
        <p:spPr>
          <a:xfrm>
            <a:off x="76200" y="3636864"/>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067504"/>
      </p:ext>
    </p:extLst>
  </p:cSld>
  <p:clrMapOvr>
    <a:masterClrMapping/>
  </p:clrMapOvr>
  <p:transition spd="slow" advClick="0"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500"/>
                                        <p:tgtEl>
                                          <p:spTgt spid="22"/>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750"/>
                                        <p:tgtEl>
                                          <p:spTgt spid="19"/>
                                        </p:tgtEl>
                                      </p:cBhvr>
                                    </p:animEffect>
                                  </p:childTnLst>
                                </p:cTn>
                              </p:par>
                            </p:childTnLst>
                          </p:cTn>
                        </p:par>
                        <p:par>
                          <p:cTn id="12" fill="hold">
                            <p:stCondLst>
                              <p:cond delay="4250"/>
                            </p:stCondLst>
                            <p:childTnLst>
                              <p:par>
                                <p:cTn id="13" presetID="22" presetClass="entr" presetSubtype="8" fill="hold" grpId="0" nodeType="afterEffect">
                                  <p:stCondLst>
                                    <p:cond delay="150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1500"/>
                                        <p:tgtEl>
                                          <p:spTgt spid="23"/>
                                        </p:tgtEl>
                                      </p:cBhvr>
                                    </p:animEffect>
                                  </p:childTnLst>
                                </p:cTn>
                              </p:par>
                            </p:childTnLst>
                          </p:cTn>
                        </p:par>
                        <p:par>
                          <p:cTn id="16" fill="hold">
                            <p:stCondLst>
                              <p:cond delay="7250"/>
                            </p:stCondLst>
                            <p:childTnLst>
                              <p:par>
                                <p:cTn id="17" presetID="22" presetClass="entr" presetSubtype="4" fill="hold" grpId="0" nodeType="afterEffect" nodePh="1">
                                  <p:stCondLst>
                                    <p:cond delay="75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3"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474" y="590550"/>
            <a:ext cx="4572000" cy="2585323"/>
          </a:xfrm>
          <a:prstGeom prst="rect">
            <a:avLst/>
          </a:prstGeom>
          <a:solidFill>
            <a:schemeClr val="accent1">
              <a:lumMod val="20000"/>
              <a:lumOff val="80000"/>
            </a:schemeClr>
          </a:solidFill>
          <a:ln>
            <a:noFill/>
          </a:ln>
        </p:spPr>
        <p:txBody>
          <a:bodyPr>
            <a:spAutoFit/>
          </a:bodyPr>
          <a:lstStyle/>
          <a:p>
            <a:r>
              <a:rPr lang="id-ID" dirty="0"/>
              <a:t>Cara menggali informasi sejarah dari teks narasi sejarah, yaitu:</a:t>
            </a:r>
          </a:p>
          <a:p>
            <a:pPr marL="285750" lvl="0" indent="-285750">
              <a:buFont typeface="Arial" panose="020B0604020202020204" pitchFamily="34" charset="0"/>
              <a:buChar char="•"/>
            </a:pPr>
            <a:r>
              <a:rPr lang="id-ID" dirty="0"/>
              <a:t>Membaca teks dengan cermat.</a:t>
            </a:r>
          </a:p>
          <a:p>
            <a:pPr marL="285750" lvl="0" indent="-285750">
              <a:buFont typeface="Arial" panose="020B0604020202020204" pitchFamily="34" charset="0"/>
              <a:buChar char="•"/>
            </a:pPr>
            <a:r>
              <a:rPr lang="id-ID" dirty="0"/>
              <a:t>Menggaris</a:t>
            </a:r>
            <a:r>
              <a:rPr lang="en-US" dirty="0"/>
              <a:t> </a:t>
            </a:r>
            <a:r>
              <a:rPr lang="id-ID" dirty="0"/>
              <a:t>bawahi gagasan pokok setiap paragraf. </a:t>
            </a:r>
          </a:p>
          <a:p>
            <a:pPr marL="285750" lvl="0" indent="-285750">
              <a:buFont typeface="Arial" panose="020B0604020202020204" pitchFamily="34" charset="0"/>
              <a:buChar char="•"/>
            </a:pPr>
            <a:r>
              <a:rPr lang="id-ID" dirty="0"/>
              <a:t>Mengelompokkan informasi menggunakan tanda tanya.</a:t>
            </a:r>
          </a:p>
          <a:p>
            <a:pPr marL="285750" lvl="0" indent="-285750">
              <a:buFont typeface="Arial" panose="020B0604020202020204" pitchFamily="34" charset="0"/>
              <a:buChar char="•"/>
            </a:pPr>
            <a:r>
              <a:rPr lang="id-ID" dirty="0"/>
              <a:t>Menjawab pertanyaan yang diberikan menggunakan jawaban yang diajukan.</a:t>
            </a:r>
          </a:p>
        </p:txBody>
      </p:sp>
      <p:pic>
        <p:nvPicPr>
          <p:cNvPr id="7" name="Picture 2" descr="D:\PROJECT 2017\TEMATIK\TEMATIK PENILAIAN COY\TEMATIK 4D\SUBTEMA 3\2L nina diskusi bersama te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926" y="438150"/>
            <a:ext cx="4038600" cy="30986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5879567D-9559-4292-9843-1C36CF5DB545}"/>
              </a:ext>
            </a:extLst>
          </p:cNvPr>
          <p:cNvSpPr/>
          <p:nvPr/>
        </p:nvSpPr>
        <p:spPr>
          <a:xfrm>
            <a:off x="137304" y="3389509"/>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359848"/>
      </p:ext>
    </p:extLst>
  </p:cSld>
  <p:clrMapOvr>
    <a:masterClrMapping/>
  </p:clrMapOvr>
  <p:transition spd="slow" advClick="0"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250"/>
                                        <p:tgtEl>
                                          <p:spTgt spid="5"/>
                                        </p:tgtEl>
                                      </p:cBhvr>
                                    </p:animEffect>
                                  </p:childTnLst>
                                </p:cTn>
                              </p:par>
                            </p:childTnLst>
                          </p:cTn>
                        </p:par>
                        <p:par>
                          <p:cTn id="8" fill="hold">
                            <p:stCondLst>
                              <p:cond delay="2750"/>
                            </p:stCondLst>
                            <p:childTnLst>
                              <p:par>
                                <p:cTn id="9" presetID="22" presetClass="entr" presetSubtype="4" fill="hold" grpId="0" nodeType="afterEffect" nodePh="1">
                                  <p:stCondLst>
                                    <p:cond delay="400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C8BC847-2C4E-4835-B0B8-91CF03CC8AE5}"/>
              </a:ext>
            </a:extLst>
          </p:cNvPr>
          <p:cNvSpPr/>
          <p:nvPr/>
        </p:nvSpPr>
        <p:spPr>
          <a:xfrm>
            <a:off x="4360235" y="930265"/>
            <a:ext cx="3124200" cy="3139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4215809" y="666750"/>
            <a:ext cx="3048000" cy="313932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61460701-5189-4610-B95D-CB5ED7962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5750"/>
            <a:ext cx="2827922" cy="4248150"/>
          </a:xfrm>
          <a:prstGeom prst="rect">
            <a:avLst/>
          </a:prstGeom>
        </p:spPr>
      </p:pic>
      <p:sp>
        <p:nvSpPr>
          <p:cNvPr id="6" name="Rectangle 5">
            <a:extLst>
              <a:ext uri="{FF2B5EF4-FFF2-40B4-BE49-F238E27FC236}">
                <a16:creationId xmlns:a16="http://schemas.microsoft.com/office/drawing/2014/main" xmlns="" id="{9A27912B-BE01-4A97-AE95-30DAC92927C5}"/>
              </a:ext>
            </a:extLst>
          </p:cNvPr>
          <p:cNvSpPr/>
          <p:nvPr/>
        </p:nvSpPr>
        <p:spPr>
          <a:xfrm>
            <a:off x="4215809" y="757753"/>
            <a:ext cx="2705100" cy="1477328"/>
          </a:xfrm>
          <a:prstGeom prst="rect">
            <a:avLst/>
          </a:prstGeom>
        </p:spPr>
        <p:txBody>
          <a:bodyPr wrap="square">
            <a:spAutoFit/>
          </a:bodyPr>
          <a:lstStyle/>
          <a:p>
            <a:r>
              <a:rPr lang="id-ID" dirty="0"/>
              <a:t>Kata </a:t>
            </a:r>
            <a:r>
              <a:rPr lang="en-US" dirty="0" err="1"/>
              <a:t>tanya</a:t>
            </a:r>
            <a:r>
              <a:rPr lang="en-US" dirty="0"/>
              <a:t> yang </a:t>
            </a:r>
            <a:r>
              <a:rPr lang="en-US" dirty="0" err="1"/>
              <a:t>biasanya</a:t>
            </a:r>
            <a:r>
              <a:rPr lang="en-US" dirty="0"/>
              <a:t> </a:t>
            </a:r>
            <a:r>
              <a:rPr lang="en-US" dirty="0" err="1"/>
              <a:t>diajukan</a:t>
            </a:r>
            <a:r>
              <a:rPr lang="en-US" dirty="0"/>
              <a:t> </a:t>
            </a:r>
            <a:r>
              <a:rPr lang="en-US" dirty="0" err="1"/>
              <a:t>dalam</a:t>
            </a:r>
            <a:r>
              <a:rPr lang="en-US" dirty="0"/>
              <a:t> </a:t>
            </a:r>
            <a:r>
              <a:rPr lang="en-US" dirty="0" err="1"/>
              <a:t>teks</a:t>
            </a:r>
            <a:r>
              <a:rPr lang="en-US" dirty="0"/>
              <a:t> </a:t>
            </a:r>
            <a:r>
              <a:rPr lang="en-US" dirty="0" err="1"/>
              <a:t>disebut</a:t>
            </a:r>
            <a:r>
              <a:rPr lang="en-US" dirty="0"/>
              <a:t> </a:t>
            </a:r>
            <a:r>
              <a:rPr lang="en-US" dirty="0" err="1">
                <a:solidFill>
                  <a:schemeClr val="accent3">
                    <a:lumMod val="50000"/>
                  </a:schemeClr>
                </a:solidFill>
              </a:rPr>
              <a:t>Adiksimba</a:t>
            </a:r>
            <a:r>
              <a:rPr lang="en-US" dirty="0"/>
              <a:t>.</a:t>
            </a:r>
          </a:p>
          <a:p>
            <a:r>
              <a:rPr lang="en-US" dirty="0"/>
              <a:t> </a:t>
            </a:r>
          </a:p>
          <a:p>
            <a:endParaRPr lang="id-ID" dirty="0"/>
          </a:p>
        </p:txBody>
      </p:sp>
      <p:sp>
        <p:nvSpPr>
          <p:cNvPr id="8" name="Rectangle 7">
            <a:extLst>
              <a:ext uri="{FF2B5EF4-FFF2-40B4-BE49-F238E27FC236}">
                <a16:creationId xmlns:a16="http://schemas.microsoft.com/office/drawing/2014/main" xmlns="" id="{DDC74211-BBDD-4B55-8923-11EC30F0EEFC}"/>
              </a:ext>
            </a:extLst>
          </p:cNvPr>
          <p:cNvSpPr/>
          <p:nvPr/>
        </p:nvSpPr>
        <p:spPr>
          <a:xfrm>
            <a:off x="4228214" y="1885950"/>
            <a:ext cx="1676400" cy="1754326"/>
          </a:xfrm>
          <a:prstGeom prst="rect">
            <a:avLst/>
          </a:prstGeom>
        </p:spPr>
        <p:txBody>
          <a:bodyPr wrap="square">
            <a:spAutoFit/>
          </a:bodyPr>
          <a:lstStyle/>
          <a:p>
            <a:pPr marL="285750" indent="-285750">
              <a:buFont typeface="Wingdings" pitchFamily="2" charset="2"/>
              <a:buChar char="ü"/>
            </a:pPr>
            <a:r>
              <a:rPr lang="id-ID" dirty="0"/>
              <a:t>Apa</a:t>
            </a:r>
          </a:p>
          <a:p>
            <a:pPr marL="285750" indent="-285750">
              <a:buFont typeface="Wingdings" pitchFamily="2" charset="2"/>
              <a:buChar char="ü"/>
            </a:pPr>
            <a:r>
              <a:rPr lang="id-ID" dirty="0"/>
              <a:t>Di mana</a:t>
            </a:r>
          </a:p>
          <a:p>
            <a:pPr marL="285750" indent="-285750">
              <a:buFont typeface="Wingdings" pitchFamily="2" charset="2"/>
              <a:buChar char="ü"/>
            </a:pPr>
            <a:r>
              <a:rPr lang="id-ID" dirty="0"/>
              <a:t>Kapan</a:t>
            </a:r>
          </a:p>
          <a:p>
            <a:pPr marL="285750" indent="-285750">
              <a:buFont typeface="Wingdings" pitchFamily="2" charset="2"/>
              <a:buChar char="ü"/>
            </a:pPr>
            <a:r>
              <a:rPr lang="id-ID" dirty="0"/>
              <a:t>Siapa</a:t>
            </a:r>
          </a:p>
          <a:p>
            <a:pPr marL="285750" indent="-285750">
              <a:buFont typeface="Wingdings" pitchFamily="2" charset="2"/>
              <a:buChar char="ü"/>
            </a:pPr>
            <a:r>
              <a:rPr lang="id-ID" dirty="0"/>
              <a:t>Mengapa</a:t>
            </a:r>
          </a:p>
          <a:p>
            <a:pPr marL="285750" indent="-285750">
              <a:buFont typeface="Wingdings" pitchFamily="2" charset="2"/>
              <a:buChar char="ü"/>
            </a:pPr>
            <a:r>
              <a:rPr lang="id-ID" dirty="0"/>
              <a:t>Bagaimana </a:t>
            </a:r>
            <a:endParaRPr lang="en-US" dirty="0"/>
          </a:p>
        </p:txBody>
      </p:sp>
      <p:sp>
        <p:nvSpPr>
          <p:cNvPr id="7" name="Rectangle 6">
            <a:extLst>
              <a:ext uri="{FF2B5EF4-FFF2-40B4-BE49-F238E27FC236}">
                <a16:creationId xmlns:a16="http://schemas.microsoft.com/office/drawing/2014/main" xmlns="" id="{634AE0A0-5BEC-467E-ADFC-30D996DB9A09}"/>
              </a:ext>
            </a:extLst>
          </p:cNvPr>
          <p:cNvSpPr/>
          <p:nvPr/>
        </p:nvSpPr>
        <p:spPr>
          <a:xfrm>
            <a:off x="160200" y="272956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422036"/>
      </p:ext>
    </p:extLst>
  </p:cSld>
  <p:clrMapOvr>
    <a:masterClrMapping/>
  </p:clrMapOvr>
  <p:transition spd="slow" advClick="0"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1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750"/>
                                        <p:tgtEl>
                                          <p:spTgt spid="8"/>
                                        </p:tgtEl>
                                      </p:cBhvr>
                                    </p:animEffect>
                                  </p:childTnLst>
                                </p:cTn>
                              </p:par>
                            </p:childTnLst>
                          </p:cTn>
                        </p:par>
                        <p:par>
                          <p:cTn id="12" fill="hold">
                            <p:stCondLst>
                              <p:cond delay="5000"/>
                            </p:stCondLst>
                            <p:childTnLst>
                              <p:par>
                                <p:cTn id="13" presetID="22" presetClass="entr" presetSubtype="4" fill="hold" grpId="0" nodeType="afterEffect" nodePh="1">
                                  <p:stCondLst>
                                    <p:cond delay="10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ChangeArrowheads="1"/>
          </p:cNvSpPr>
          <p:nvPr/>
        </p:nvSpPr>
        <p:spPr bwMode="auto">
          <a:xfrm>
            <a:off x="2514599" y="897342"/>
            <a:ext cx="4175881" cy="3323987"/>
          </a:xfrm>
          <a:prstGeom prst="rect">
            <a:avLst/>
          </a:prstGeom>
          <a:solidFill>
            <a:schemeClr val="accent3">
              <a:lumMod val="20000"/>
              <a:lumOff val="80000"/>
            </a:schemeClr>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500" b="0" i="0" strike="noStrike" cap="none" normalizeH="0" baseline="0" dirty="0" err="1">
                <a:ln>
                  <a:noFill/>
                </a:ln>
                <a:solidFill>
                  <a:schemeClr val="tx1"/>
                </a:solidFill>
                <a:latin typeface="Myriad Pro" charset="0"/>
                <a:ea typeface="Batang" pitchFamily="18" charset="-127"/>
                <a:cs typeface="Arial" pitchFamily="34" charset="0"/>
              </a:rPr>
              <a:t>Pada</a:t>
            </a:r>
            <a:r>
              <a:rPr kumimoji="0" lang="en-US" sz="1500" b="0" i="0" strike="noStrike" cap="none" normalizeH="0" baseline="0" dirty="0">
                <a:ln>
                  <a:noFill/>
                </a:ln>
                <a:solidFill>
                  <a:schemeClr val="tx1"/>
                </a:solidFill>
                <a:latin typeface="Myriad Pro" charset="0"/>
                <a:ea typeface="Batang" pitchFamily="18" charset="-127"/>
                <a:cs typeface="Arial" pitchFamily="34" charset="0"/>
              </a:rPr>
              <a:t> </a:t>
            </a:r>
            <a:r>
              <a:rPr kumimoji="0" lang="en-US" sz="1500" b="0" i="0" strike="noStrike" cap="none" normalizeH="0" baseline="0" dirty="0" err="1">
                <a:ln>
                  <a:noFill/>
                </a:ln>
                <a:solidFill>
                  <a:schemeClr val="tx1"/>
                </a:solidFill>
                <a:latin typeface="Myriad Pro" charset="0"/>
                <a:ea typeface="Batang" pitchFamily="18" charset="-127"/>
                <a:cs typeface="Arial" pitchFamily="34" charset="0"/>
              </a:rPr>
              <a:t>tahun</a:t>
            </a:r>
            <a:r>
              <a:rPr kumimoji="0" lang="en-US" sz="1500" b="0" i="0" strike="noStrike" cap="none" normalizeH="0" baseline="0" dirty="0">
                <a:ln>
                  <a:noFill/>
                </a:ln>
                <a:solidFill>
                  <a:schemeClr val="tx1"/>
                </a:solidFill>
                <a:latin typeface="Myriad Pro" charset="0"/>
                <a:ea typeface="Batang" pitchFamily="18" charset="-127"/>
                <a:cs typeface="Arial" pitchFamily="34" charset="0"/>
              </a:rPr>
              <a:t> 1596</a:t>
            </a:r>
            <a:r>
              <a:rPr kumimoji="0" lang="en-US" sz="1500" b="0" i="0" strike="noStrike" cap="none" normalizeH="0" baseline="0" dirty="0">
                <a:ln>
                  <a:noFill/>
                </a:ln>
                <a:solidFill>
                  <a:schemeClr val="tx1"/>
                </a:solidFill>
                <a:effectLst/>
                <a:latin typeface="Myriad Pro" charset="0"/>
                <a:ea typeface="Batang" pitchFamily="18" charset="-127"/>
                <a:cs typeface="Arial" pitchFamily="34" charset="0"/>
              </a:rPr>
              <a:t>,</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Belanda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datang</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ke</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Indonesia.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Kedatangan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Belanda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dipimpin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oleh</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Cornelis</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de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Houtman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Mereka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mendarat</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di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Jawa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Barat,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tepatnya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di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Pelabuhan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Banten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Belanda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datang</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dengan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niat</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yang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kurang</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baik</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Mereka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i</a:t>
            </a:r>
            <a:r>
              <a:rPr kumimoji="0" lang="id-ID" sz="1500" b="0" i="0" u="none" strike="noStrike" cap="none" normalizeH="0" baseline="0" dirty="0">
                <a:ln>
                  <a:noFill/>
                </a:ln>
                <a:solidFill>
                  <a:schemeClr val="tx1"/>
                </a:solidFill>
                <a:effectLst/>
                <a:latin typeface="Myriad Pro" charset="0"/>
                <a:ea typeface="Batang" pitchFamily="18" charset="-127"/>
                <a:cs typeface="Arial" pitchFamily="34" charset="0"/>
              </a:rPr>
              <a:t>ngin</a:t>
            </a:r>
            <a:r>
              <a:rPr kumimoji="0" lang="id-ID" sz="1500" b="0" i="0" u="none" strike="noStrike" cap="none" normalizeH="0" dirty="0">
                <a:ln>
                  <a:noFill/>
                </a:ln>
                <a:solidFill>
                  <a:schemeClr val="tx1"/>
                </a:solidFill>
                <a:effectLst/>
                <a:latin typeface="Myriad Pro" charset="0"/>
                <a:ea typeface="Batang" pitchFamily="18" charset="-127"/>
                <a:cs typeface="Arial" pitchFamily="34" charset="0"/>
              </a:rPr>
              <a:t> menguasai Indonesia.</a:t>
            </a:r>
            <a:endParaRPr kumimoji="0" lang="id-ID" sz="15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Belanda</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pun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mendirikan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VOC</a:t>
            </a:r>
            <a:r>
              <a:rPr kumimoji="0" lang="id-ID"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id-ID" sz="1500" b="0" i="1" u="none" strike="noStrike" cap="none" normalizeH="0" baseline="0" dirty="0">
                <a:ln>
                  <a:noFill/>
                </a:ln>
                <a:solidFill>
                  <a:schemeClr val="tx1"/>
                </a:solidFill>
                <a:effectLst/>
                <a:latin typeface="Myriad Pro" charset="0"/>
                <a:ea typeface="Batang" pitchFamily="18" charset="-127"/>
                <a:cs typeface="Arial" pitchFamily="34" charset="0"/>
              </a:rPr>
              <a:t>Vereenigde Oostindische Compagnie</a:t>
            </a:r>
            <a:r>
              <a:rPr kumimoji="0" lang="id-ID" sz="1500" b="0" i="0" u="none" strike="noStrike" cap="none" normalizeH="0" baseline="0" dirty="0">
                <a:ln>
                  <a:noFill/>
                </a:ln>
                <a:solidFill>
                  <a:schemeClr val="tx1"/>
                </a:solidFill>
                <a:effectLst/>
                <a:latin typeface="Myriad Pro" charset="0"/>
                <a:ea typeface="Batang" pitchFamily="18" charset="-127"/>
                <a:cs typeface="Arial" pitchFamily="34" charset="0"/>
              </a:rPr>
              <a:t>) atau kongsi dagang</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id-ID" sz="1500" b="0" i="0" u="none" strike="noStrike" cap="none" normalizeH="0" baseline="0" dirty="0">
                <a:ln>
                  <a:noFill/>
                </a:ln>
                <a:solidFill>
                  <a:schemeClr val="tx1"/>
                </a:solidFill>
                <a:effectLst/>
                <a:latin typeface="Myriad Pro" charset="0"/>
                <a:ea typeface="Batang" pitchFamily="18" charset="-127"/>
                <a:cs typeface="Arial" pitchFamily="34" charset="0"/>
              </a:rPr>
              <a:t>pada tanggal 20 Maret 1602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dengan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alasan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untuk</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kepentingan</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en-US" sz="1500" b="0" i="0" u="none" strike="noStrike" cap="none" normalizeH="0" baseline="0" dirty="0" err="1">
                <a:ln>
                  <a:noFill/>
                </a:ln>
                <a:solidFill>
                  <a:schemeClr val="tx1"/>
                </a:solidFill>
                <a:effectLst/>
                <a:latin typeface="Myriad Pro" charset="0"/>
                <a:ea typeface="Batang" pitchFamily="18" charset="-127"/>
                <a:cs typeface="Arial" pitchFamily="34" charset="0"/>
              </a:rPr>
              <a:t>dagang</a:t>
            </a:r>
            <a:r>
              <a:rPr kumimoji="0" lang="en-US" sz="1500" b="0" i="0" u="none" strike="noStrike" cap="none" normalizeH="0" baseline="0" dirty="0">
                <a:ln>
                  <a:noFill/>
                </a:ln>
                <a:solidFill>
                  <a:schemeClr val="tx1"/>
                </a:solidFill>
                <a:effectLst/>
                <a:latin typeface="Myriad Pro" charset="0"/>
                <a:ea typeface="Batang" pitchFamily="18" charset="-127"/>
                <a:cs typeface="Arial" pitchFamily="34" charset="0"/>
              </a:rPr>
              <a:t>. </a:t>
            </a:r>
            <a:r>
              <a:rPr kumimoji="0" lang="id-ID" sz="1500" b="0" i="0" u="none" strike="noStrike" cap="none" normalizeH="0" baseline="0" dirty="0">
                <a:ln>
                  <a:noFill/>
                </a:ln>
                <a:solidFill>
                  <a:schemeClr val="tx1"/>
                </a:solidFill>
                <a:effectLst/>
                <a:latin typeface="Myriad Pro" charset="0"/>
                <a:ea typeface="Batang" pitchFamily="18" charset="-127"/>
                <a:cs typeface="Arial" pitchFamily="34" charset="0"/>
              </a:rPr>
              <a:t>Namun, tidak hanya untuk berdagang, VOC ternyata bertujuan untuk menguasai pelabuhan-pelabuhan penting dan menguasai kerajaan-kerajaan di Indonesia.</a:t>
            </a:r>
            <a:endParaRPr kumimoji="0" lang="id-ID" sz="15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ular Callout 20"/>
          <p:cNvSpPr/>
          <p:nvPr/>
        </p:nvSpPr>
        <p:spPr>
          <a:xfrm>
            <a:off x="7556815" y="3507854"/>
            <a:ext cx="1177130" cy="839054"/>
          </a:xfrm>
          <a:prstGeom prst="wedgeRectCallout">
            <a:avLst>
              <a:gd name="adj1" fmla="val -129902"/>
              <a:gd name="adj2" fmla="val -370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a:t>Apa tujuan utama dari VOC?</a:t>
            </a:r>
          </a:p>
        </p:txBody>
      </p:sp>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4442" y="457079"/>
            <a:ext cx="5487298" cy="338554"/>
          </a:xfrm>
          <a:prstGeom prst="rect">
            <a:avLst/>
          </a:prstGeom>
          <a:noFill/>
          <a:ln>
            <a:noFill/>
          </a:ln>
        </p:spPr>
        <p:txBody>
          <a:bodyPr wrap="square" rtlCol="0">
            <a:spAutoFit/>
          </a:bodyPr>
          <a:lstStyle/>
          <a:p>
            <a:r>
              <a:rPr lang="id-ID" sz="1600" dirty="0"/>
              <a:t>Perhatikan teks </a:t>
            </a:r>
            <a:r>
              <a:rPr lang="id-ID" sz="1600" dirty="0" smtClean="0"/>
              <a:t>berikut</a:t>
            </a:r>
            <a:r>
              <a:rPr lang="en-US" sz="1600" dirty="0" smtClean="0"/>
              <a:t> </a:t>
            </a:r>
            <a:r>
              <a:rPr lang="en-US" sz="1600" dirty="0" err="1" smtClean="0"/>
              <a:t>dan</a:t>
            </a:r>
            <a:r>
              <a:rPr lang="en-US" sz="1600" dirty="0" smtClean="0"/>
              <a:t> </a:t>
            </a:r>
            <a:r>
              <a:rPr lang="en-US" sz="1600" dirty="0" err="1" smtClean="0"/>
              <a:t>penggunaan</a:t>
            </a:r>
            <a:r>
              <a:rPr lang="en-US" sz="1600" dirty="0" smtClean="0"/>
              <a:t> </a:t>
            </a:r>
            <a:r>
              <a:rPr lang="en-US" sz="1600" dirty="0" err="1" smtClean="0"/>
              <a:t>kalimat</a:t>
            </a:r>
            <a:r>
              <a:rPr lang="en-US" sz="1600" dirty="0" smtClean="0"/>
              <a:t> </a:t>
            </a:r>
            <a:r>
              <a:rPr lang="en-US" sz="1600" dirty="0" err="1" smtClean="0"/>
              <a:t>tanya</a:t>
            </a:r>
            <a:r>
              <a:rPr lang="id-ID" sz="1600" dirty="0" smtClean="0"/>
              <a:t>!</a:t>
            </a:r>
            <a:endParaRPr lang="id-ID" sz="1600" dirty="0"/>
          </a:p>
        </p:txBody>
      </p:sp>
      <p:sp>
        <p:nvSpPr>
          <p:cNvPr id="17" name="Rectangular Callout 16"/>
          <p:cNvSpPr/>
          <p:nvPr/>
        </p:nvSpPr>
        <p:spPr>
          <a:xfrm>
            <a:off x="351818" y="1168426"/>
            <a:ext cx="1170491" cy="875364"/>
          </a:xfrm>
          <a:prstGeom prst="wedgeRectCallout">
            <a:avLst>
              <a:gd name="adj1" fmla="val 169066"/>
              <a:gd name="adj2" fmla="val -5965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t>Kapan Belanda datang ke Indonesia? </a:t>
            </a:r>
          </a:p>
        </p:txBody>
      </p:sp>
      <p:sp>
        <p:nvSpPr>
          <p:cNvPr id="18" name="Rectangular Callout 17"/>
          <p:cNvSpPr/>
          <p:nvPr/>
        </p:nvSpPr>
        <p:spPr>
          <a:xfrm>
            <a:off x="345179" y="2260657"/>
            <a:ext cx="1177130" cy="839054"/>
          </a:xfrm>
          <a:prstGeom prst="wedgeRectCallout">
            <a:avLst>
              <a:gd name="adj1" fmla="val 133981"/>
              <a:gd name="adj2" fmla="val -10901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a:t>Siapa yang memimpin pasukan Belanda? </a:t>
            </a:r>
          </a:p>
        </p:txBody>
      </p:sp>
      <p:sp>
        <p:nvSpPr>
          <p:cNvPr id="19" name="Rectangular Callout 18"/>
          <p:cNvSpPr/>
          <p:nvPr/>
        </p:nvSpPr>
        <p:spPr>
          <a:xfrm>
            <a:off x="351818" y="3400264"/>
            <a:ext cx="1177130" cy="839054"/>
          </a:xfrm>
          <a:prstGeom prst="wedgeRectCallout">
            <a:avLst>
              <a:gd name="adj1" fmla="val 140630"/>
              <a:gd name="adj2" fmla="val -15741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a:t>Apa yang dilakukan pasukan Belanda? </a:t>
            </a:r>
          </a:p>
        </p:txBody>
      </p:sp>
      <p:sp>
        <p:nvSpPr>
          <p:cNvPr id="20" name="Rectangular Callout 19"/>
          <p:cNvSpPr/>
          <p:nvPr/>
        </p:nvSpPr>
        <p:spPr>
          <a:xfrm>
            <a:off x="6940956" y="1524077"/>
            <a:ext cx="1177130" cy="839054"/>
          </a:xfrm>
          <a:prstGeom prst="wedgeRectCallout">
            <a:avLst>
              <a:gd name="adj1" fmla="val -85283"/>
              <a:gd name="adj2" fmla="val 10731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a:t>Mengapa Belanda mendirikan VOC?</a:t>
            </a:r>
          </a:p>
        </p:txBody>
      </p:sp>
      <p:cxnSp>
        <p:nvCxnSpPr>
          <p:cNvPr id="4" name="Straight Connector 3">
            <a:extLst>
              <a:ext uri="{FF2B5EF4-FFF2-40B4-BE49-F238E27FC236}">
                <a16:creationId xmlns:a16="http://schemas.microsoft.com/office/drawing/2014/main" xmlns="" id="{D5D85D5C-A891-4EE8-B3EA-591364232E96}"/>
              </a:ext>
            </a:extLst>
          </p:cNvPr>
          <p:cNvCxnSpPr>
            <a:cxnSpLocks/>
          </p:cNvCxnSpPr>
          <p:nvPr/>
        </p:nvCxnSpPr>
        <p:spPr>
          <a:xfrm>
            <a:off x="3048000" y="1168426"/>
            <a:ext cx="1600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1EBE5D7-6C8D-4B1B-8808-7DDD3491B97F}"/>
              </a:ext>
            </a:extLst>
          </p:cNvPr>
          <p:cNvCxnSpPr>
            <a:cxnSpLocks/>
          </p:cNvCxnSpPr>
          <p:nvPr/>
        </p:nvCxnSpPr>
        <p:spPr>
          <a:xfrm>
            <a:off x="2590800" y="1657350"/>
            <a:ext cx="198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E30EAE6-B39E-4EAD-BD7D-12BADAE85D6A}"/>
              </a:ext>
            </a:extLst>
          </p:cNvPr>
          <p:cNvCxnSpPr>
            <a:cxnSpLocks/>
          </p:cNvCxnSpPr>
          <p:nvPr/>
        </p:nvCxnSpPr>
        <p:spPr>
          <a:xfrm>
            <a:off x="2590800" y="325755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D4BE1C6-EB15-405C-80BD-78A37AC79473}"/>
              </a:ext>
            </a:extLst>
          </p:cNvPr>
          <p:cNvCxnSpPr>
            <a:cxnSpLocks/>
          </p:cNvCxnSpPr>
          <p:nvPr/>
        </p:nvCxnSpPr>
        <p:spPr>
          <a:xfrm>
            <a:off x="2590800" y="3714750"/>
            <a:ext cx="396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6948C32-77C0-4639-BA05-89B9FF2EA09D}"/>
              </a:ext>
            </a:extLst>
          </p:cNvPr>
          <p:cNvCxnSpPr>
            <a:cxnSpLocks/>
          </p:cNvCxnSpPr>
          <p:nvPr/>
        </p:nvCxnSpPr>
        <p:spPr>
          <a:xfrm>
            <a:off x="2590800" y="3927381"/>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B48745C-3043-4AEB-8562-E508D6CE85B7}"/>
              </a:ext>
            </a:extLst>
          </p:cNvPr>
          <p:cNvCxnSpPr/>
          <p:nvPr/>
        </p:nvCxnSpPr>
        <p:spPr>
          <a:xfrm>
            <a:off x="2590800" y="4171950"/>
            <a:ext cx="1828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6F1CB01-67B6-44B7-A2F0-EC2904E4F8CA}"/>
              </a:ext>
            </a:extLst>
          </p:cNvPr>
          <p:cNvCxnSpPr/>
          <p:nvPr/>
        </p:nvCxnSpPr>
        <p:spPr>
          <a:xfrm>
            <a:off x="4953000" y="3024231"/>
            <a:ext cx="1737480" cy="4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1F0B22B-044E-4E5C-BF43-A300823056CD}"/>
              </a:ext>
            </a:extLst>
          </p:cNvPr>
          <p:cNvCxnSpPr/>
          <p:nvPr/>
        </p:nvCxnSpPr>
        <p:spPr>
          <a:xfrm>
            <a:off x="2590800" y="2333936"/>
            <a:ext cx="3048000" cy="0"/>
          </a:xfrm>
          <a:prstGeom prst="line">
            <a:avLst/>
          </a:prstGeom>
          <a:ln w="1270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xmlns="" id="{60185A56-1B6F-4656-8588-E6B697D56AE1}"/>
              </a:ext>
            </a:extLst>
          </p:cNvPr>
          <p:cNvSpPr/>
          <p:nvPr/>
        </p:nvSpPr>
        <p:spPr>
          <a:xfrm>
            <a:off x="160200" y="272956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6248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250"/>
                                        <p:tgtEl>
                                          <p:spTgt spid="16"/>
                                        </p:tgtEl>
                                      </p:cBhvr>
                                    </p:animEffect>
                                  </p:childTnLst>
                                </p:cTn>
                              </p:par>
                            </p:childTnLst>
                          </p:cTn>
                        </p:par>
                        <p:par>
                          <p:cTn id="8" fill="hold">
                            <p:stCondLst>
                              <p:cond delay="1750"/>
                            </p:stCondLst>
                            <p:childTnLst>
                              <p:par>
                                <p:cTn id="9" presetID="22" presetClass="entr" presetSubtype="1" fill="hold" grpId="0" nodeType="after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750"/>
                                        <p:tgtEl>
                                          <p:spTgt spid="13"/>
                                        </p:tgtEl>
                                      </p:cBhvr>
                                    </p:animEffect>
                                  </p:childTnLst>
                                </p:cTn>
                              </p:par>
                            </p:childTnLst>
                          </p:cTn>
                        </p:par>
                        <p:par>
                          <p:cTn id="12" fill="hold">
                            <p:stCondLst>
                              <p:cond delay="5250"/>
                            </p:stCondLst>
                            <p:childTnLst>
                              <p:par>
                                <p:cTn id="13" presetID="22" presetClass="entr" presetSubtype="4" fill="hold" grpId="0" nodeType="afterEffect" nodePh="1">
                                  <p:stCondLst>
                                    <p:cond delay="10000"/>
                                  </p:stCondLst>
                                  <p:endCondLst>
                                    <p:cond evt="begin" delay="0">
                                      <p:tn val="13"/>
                                    </p:cond>
                                  </p:end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10000"/>
                                        <p:tgtEl>
                                          <p:spTgt spid="22"/>
                                        </p:tgtEl>
                                      </p:cBhvr>
                                    </p:animEffect>
                                  </p:childTnLst>
                                </p:cTn>
                              </p:par>
                            </p:childTnLst>
                          </p:cTn>
                        </p:par>
                        <p:par>
                          <p:cTn id="16" fill="hold">
                            <p:stCondLst>
                              <p:cond delay="25250"/>
                            </p:stCondLst>
                            <p:childTnLst>
                              <p:par>
                                <p:cTn id="17" presetID="22" presetClass="entr" presetSubtype="2" fill="hold" grpId="0" nodeType="afterEffect">
                                  <p:stCondLst>
                                    <p:cond delay="75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250"/>
                                        <p:tgtEl>
                                          <p:spTgt spid="17"/>
                                        </p:tgtEl>
                                      </p:cBhvr>
                                    </p:animEffect>
                                  </p:childTnLst>
                                </p:cTn>
                              </p:par>
                            </p:childTnLst>
                          </p:cTn>
                        </p:par>
                        <p:par>
                          <p:cTn id="20" fill="hold">
                            <p:stCondLst>
                              <p:cond delay="27250"/>
                            </p:stCondLst>
                            <p:childTnLst>
                              <p:par>
                                <p:cTn id="21" presetID="22" presetClass="entr" presetSubtype="8"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29250"/>
                            </p:stCondLst>
                            <p:childTnLst>
                              <p:par>
                                <p:cTn id="25" presetID="22" presetClass="entr" presetSubtype="2" fill="hold" grpId="0" nodeType="afterEffect">
                                  <p:stCondLst>
                                    <p:cond delay="75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1250"/>
                                        <p:tgtEl>
                                          <p:spTgt spid="18"/>
                                        </p:tgtEl>
                                      </p:cBhvr>
                                    </p:animEffect>
                                  </p:childTnLst>
                                </p:cTn>
                              </p:par>
                            </p:childTnLst>
                          </p:cTn>
                        </p:par>
                        <p:par>
                          <p:cTn id="28" fill="hold">
                            <p:stCondLst>
                              <p:cond delay="31250"/>
                            </p:stCondLst>
                            <p:childTnLst>
                              <p:par>
                                <p:cTn id="29" presetID="22" presetClass="entr" presetSubtype="8" fill="hold"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par>
                          <p:cTn id="32" fill="hold">
                            <p:stCondLst>
                              <p:cond delay="33250"/>
                            </p:stCondLst>
                            <p:childTnLst>
                              <p:par>
                                <p:cTn id="33" presetID="22" presetClass="entr" presetSubtype="2" fill="hold" grpId="0" nodeType="afterEffect">
                                  <p:stCondLst>
                                    <p:cond delay="75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1250"/>
                                        <p:tgtEl>
                                          <p:spTgt spid="19"/>
                                        </p:tgtEl>
                                      </p:cBhvr>
                                    </p:animEffect>
                                  </p:childTnLst>
                                </p:cTn>
                              </p:par>
                            </p:childTnLst>
                          </p:cTn>
                        </p:par>
                        <p:par>
                          <p:cTn id="36" fill="hold">
                            <p:stCondLst>
                              <p:cond delay="35250"/>
                            </p:stCondLst>
                            <p:childTnLst>
                              <p:par>
                                <p:cTn id="37" presetID="22" presetClass="entr" presetSubtype="8" fill="hold" nodeType="afterEffect">
                                  <p:stCondLst>
                                    <p:cond delay="100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1000"/>
                                        <p:tgtEl>
                                          <p:spTgt spid="29"/>
                                        </p:tgtEl>
                                      </p:cBhvr>
                                    </p:animEffect>
                                  </p:childTnLst>
                                </p:cTn>
                              </p:par>
                            </p:childTnLst>
                          </p:cTn>
                        </p:par>
                        <p:par>
                          <p:cTn id="40" fill="hold">
                            <p:stCondLst>
                              <p:cond delay="37250"/>
                            </p:stCondLst>
                            <p:childTnLst>
                              <p:par>
                                <p:cTn id="41" presetID="22" presetClass="entr" presetSubtype="8" fill="hold" grpId="0" nodeType="afterEffect">
                                  <p:stCondLst>
                                    <p:cond delay="75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1250"/>
                                        <p:tgtEl>
                                          <p:spTgt spid="20"/>
                                        </p:tgtEl>
                                      </p:cBhvr>
                                    </p:animEffect>
                                  </p:childTnLst>
                                </p:cTn>
                              </p:par>
                            </p:childTnLst>
                          </p:cTn>
                        </p:par>
                        <p:par>
                          <p:cTn id="44" fill="hold">
                            <p:stCondLst>
                              <p:cond delay="39250"/>
                            </p:stCondLst>
                            <p:childTnLst>
                              <p:par>
                                <p:cTn id="45" presetID="22" presetClass="entr" presetSubtype="8" fill="hold" nodeType="afterEffect">
                                  <p:stCondLst>
                                    <p:cond delay="100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1000"/>
                                        <p:tgtEl>
                                          <p:spTgt spid="25"/>
                                        </p:tgtEl>
                                      </p:cBhvr>
                                    </p:animEffect>
                                  </p:childTnLst>
                                </p:cTn>
                              </p:par>
                            </p:childTnLst>
                          </p:cTn>
                        </p:par>
                        <p:par>
                          <p:cTn id="48" fill="hold">
                            <p:stCondLst>
                              <p:cond delay="41250"/>
                            </p:stCondLst>
                            <p:childTnLst>
                              <p:par>
                                <p:cTn id="49" presetID="22" presetClass="entr" presetSubtype="8" fill="hold" nodeType="afterEffect">
                                  <p:stCondLst>
                                    <p:cond delay="100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1000"/>
                                        <p:tgtEl>
                                          <p:spTgt spid="9"/>
                                        </p:tgtEl>
                                      </p:cBhvr>
                                    </p:animEffect>
                                  </p:childTnLst>
                                </p:cTn>
                              </p:par>
                            </p:childTnLst>
                          </p:cTn>
                        </p:par>
                        <p:par>
                          <p:cTn id="52" fill="hold">
                            <p:stCondLst>
                              <p:cond delay="43250"/>
                            </p:stCondLst>
                            <p:childTnLst>
                              <p:par>
                                <p:cTn id="53" presetID="22" presetClass="entr" presetSubtype="8" fill="hold" grpId="0" nodeType="afterEffect">
                                  <p:stCondLst>
                                    <p:cond delay="75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1250"/>
                                        <p:tgtEl>
                                          <p:spTgt spid="21"/>
                                        </p:tgtEl>
                                      </p:cBhvr>
                                    </p:animEffect>
                                  </p:childTnLst>
                                </p:cTn>
                              </p:par>
                            </p:childTnLst>
                          </p:cTn>
                        </p:par>
                        <p:par>
                          <p:cTn id="56" fill="hold">
                            <p:stCondLst>
                              <p:cond delay="45250"/>
                            </p:stCondLst>
                            <p:childTnLst>
                              <p:par>
                                <p:cTn id="57" presetID="22" presetClass="entr" presetSubtype="8" fill="hold" nodeType="after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1000"/>
                                        <p:tgtEl>
                                          <p:spTgt spid="11"/>
                                        </p:tgtEl>
                                      </p:cBhvr>
                                    </p:animEffect>
                                  </p:childTnLst>
                                </p:cTn>
                              </p:par>
                            </p:childTnLst>
                          </p:cTn>
                        </p:par>
                        <p:par>
                          <p:cTn id="60" fill="hold">
                            <p:stCondLst>
                              <p:cond delay="47250"/>
                            </p:stCondLst>
                            <p:childTnLst>
                              <p:par>
                                <p:cTn id="61" presetID="22" presetClass="entr" presetSubtype="8" fill="hold" nodeType="afterEffect">
                                  <p:stCondLst>
                                    <p:cond delay="100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1000"/>
                                        <p:tgtEl>
                                          <p:spTgt spid="14"/>
                                        </p:tgtEl>
                                      </p:cBhvr>
                                    </p:animEffect>
                                  </p:childTnLst>
                                </p:cTn>
                              </p:par>
                            </p:childTnLst>
                          </p:cTn>
                        </p:par>
                        <p:par>
                          <p:cTn id="64" fill="hold">
                            <p:stCondLst>
                              <p:cond delay="49250"/>
                            </p:stCondLst>
                            <p:childTnLst>
                              <p:par>
                                <p:cTn id="65" presetID="22" presetClass="entr" presetSubtype="8" fill="hold" nodeType="afterEffect">
                                  <p:stCondLst>
                                    <p:cond delay="100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16" grpId="0"/>
      <p:bldP spid="17" grpId="0" animBg="1"/>
      <p:bldP spid="18" grpId="0" animBg="1"/>
      <p:bldP spid="19" grpId="0" animBg="1"/>
      <p:bldP spid="20"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3348" y="780629"/>
            <a:ext cx="5354051" cy="923330"/>
          </a:xfrm>
          <a:prstGeom prst="rect">
            <a:avLst/>
          </a:prstGeom>
          <a:solidFill>
            <a:schemeClr val="accent1">
              <a:lumMod val="20000"/>
              <a:lumOff val="80000"/>
            </a:schemeClr>
          </a:solidFill>
          <a:ln>
            <a:noFill/>
          </a:ln>
        </p:spPr>
        <p:txBody>
          <a:bodyPr wrap="square">
            <a:spAutoFit/>
          </a:bodyPr>
          <a:lstStyle/>
          <a:p>
            <a:r>
              <a:rPr lang="id-ID" dirty="0"/>
              <a:t>Kalimat efektif dapat diartikan sebagai susunan kata yang mengikuti kaidah kebahasaan secara baik dan benar. </a:t>
            </a:r>
          </a:p>
        </p:txBody>
      </p:sp>
      <p:sp>
        <p:nvSpPr>
          <p:cNvPr id="9" name="Rectangle 8"/>
          <p:cNvSpPr/>
          <p:nvPr/>
        </p:nvSpPr>
        <p:spPr>
          <a:xfrm>
            <a:off x="513349" y="1738302"/>
            <a:ext cx="5481344" cy="1754326"/>
          </a:xfrm>
          <a:prstGeom prst="rect">
            <a:avLst/>
          </a:prstGeom>
          <a:solidFill>
            <a:schemeClr val="accent5">
              <a:lumMod val="20000"/>
              <a:lumOff val="80000"/>
            </a:schemeClr>
          </a:solidFill>
          <a:ln>
            <a:noFill/>
          </a:ln>
        </p:spPr>
        <p:txBody>
          <a:bodyPr wrap="square">
            <a:spAutoFit/>
          </a:bodyPr>
          <a:lstStyle/>
          <a:p>
            <a:r>
              <a:rPr lang="id-ID" dirty="0"/>
              <a:t>Contoh: </a:t>
            </a:r>
          </a:p>
          <a:p>
            <a:pPr marL="285750" indent="-285750">
              <a:buFont typeface="Arial" panose="020B0604020202020204" pitchFamily="34" charset="0"/>
              <a:buChar char="•"/>
            </a:pPr>
            <a:r>
              <a:rPr lang="en-US" dirty="0" err="1"/>
              <a:t>Doni</a:t>
            </a:r>
            <a:r>
              <a:rPr lang="en-US" dirty="0"/>
              <a:t> </a:t>
            </a:r>
            <a:r>
              <a:rPr lang="en-US" dirty="0" err="1"/>
              <a:t>sangat</a:t>
            </a:r>
            <a:r>
              <a:rPr lang="en-US" dirty="0"/>
              <a:t> </a:t>
            </a:r>
            <a:r>
              <a:rPr lang="en-US" dirty="0" err="1"/>
              <a:t>amat</a:t>
            </a:r>
            <a:r>
              <a:rPr lang="en-US" dirty="0"/>
              <a:t> </a:t>
            </a:r>
            <a:r>
              <a:rPr lang="en-US" dirty="0" err="1"/>
              <a:t>berterima</a:t>
            </a:r>
            <a:r>
              <a:rPr lang="en-US" dirty="0"/>
              <a:t> </a:t>
            </a:r>
            <a:r>
              <a:rPr lang="en-US" dirty="0" err="1"/>
              <a:t>kasih</a:t>
            </a:r>
            <a:r>
              <a:rPr lang="en-US" dirty="0"/>
              <a:t> </a:t>
            </a:r>
            <a:r>
              <a:rPr lang="en-US" dirty="0" err="1"/>
              <a:t>kepada</a:t>
            </a:r>
            <a:r>
              <a:rPr lang="en-US" dirty="0"/>
              <a:t> </a:t>
            </a:r>
            <a:r>
              <a:rPr lang="en-US" dirty="0" err="1"/>
              <a:t>teman-teman</a:t>
            </a:r>
            <a:r>
              <a:rPr lang="en-US" dirty="0"/>
              <a:t> </a:t>
            </a:r>
            <a:r>
              <a:rPr lang="en-US" dirty="0" err="1"/>
              <a:t>karena</a:t>
            </a:r>
            <a:r>
              <a:rPr lang="en-US" dirty="0"/>
              <a:t> </a:t>
            </a:r>
            <a:r>
              <a:rPr lang="en-US" dirty="0" err="1"/>
              <a:t>bersedia</a:t>
            </a:r>
            <a:r>
              <a:rPr lang="en-US" dirty="0"/>
              <a:t> </a:t>
            </a:r>
            <a:r>
              <a:rPr lang="en-US" dirty="0" err="1"/>
              <a:t>membantunya</a:t>
            </a:r>
            <a:r>
              <a:rPr lang="en-US" dirty="0"/>
              <a:t> </a:t>
            </a:r>
            <a:r>
              <a:rPr lang="id-ID" b="1" dirty="0"/>
              <a:t>(</a:t>
            </a:r>
            <a:r>
              <a:rPr lang="en-US" b="1" dirty="0">
                <a:solidFill>
                  <a:schemeClr val="accent1">
                    <a:lumMod val="50000"/>
                  </a:schemeClr>
                </a:solidFill>
              </a:rPr>
              <a:t>t</a:t>
            </a:r>
            <a:r>
              <a:rPr lang="id-ID" b="1" dirty="0">
                <a:solidFill>
                  <a:schemeClr val="accent1">
                    <a:lumMod val="50000"/>
                  </a:schemeClr>
                </a:solidFill>
              </a:rPr>
              <a:t>idak efektif</a:t>
            </a:r>
            <a:r>
              <a:rPr lang="id-ID" b="1" dirty="0"/>
              <a:t>)</a:t>
            </a:r>
            <a:r>
              <a:rPr lang="en-US" b="1" dirty="0"/>
              <a:t>.</a:t>
            </a:r>
            <a:endParaRPr lang="id-ID" b="1" dirty="0"/>
          </a:p>
          <a:p>
            <a:pPr marL="285750" indent="-285750">
              <a:buFont typeface="Arial" panose="020B0604020202020204" pitchFamily="34" charset="0"/>
              <a:buChar char="•"/>
            </a:pPr>
            <a:r>
              <a:rPr lang="en-US" dirty="0" err="1"/>
              <a:t>Doni</a:t>
            </a:r>
            <a:r>
              <a:rPr lang="en-US" dirty="0"/>
              <a:t> </a:t>
            </a:r>
            <a:r>
              <a:rPr lang="en-US" dirty="0" err="1"/>
              <a:t>sangat</a:t>
            </a:r>
            <a:r>
              <a:rPr lang="en-US" dirty="0"/>
              <a:t> </a:t>
            </a:r>
            <a:r>
              <a:rPr lang="en-US" dirty="0" err="1"/>
              <a:t>berterima</a:t>
            </a:r>
            <a:r>
              <a:rPr lang="en-US" dirty="0"/>
              <a:t> </a:t>
            </a:r>
            <a:r>
              <a:rPr lang="en-US" dirty="0" err="1"/>
              <a:t>kasih</a:t>
            </a:r>
            <a:r>
              <a:rPr lang="en-US" dirty="0"/>
              <a:t> </a:t>
            </a:r>
            <a:r>
              <a:rPr lang="en-US" dirty="0" err="1"/>
              <a:t>kepada</a:t>
            </a:r>
            <a:r>
              <a:rPr lang="en-US" dirty="0"/>
              <a:t> </a:t>
            </a:r>
            <a:r>
              <a:rPr lang="en-US" dirty="0" err="1"/>
              <a:t>teman-teman</a:t>
            </a:r>
            <a:r>
              <a:rPr lang="en-US" dirty="0"/>
              <a:t> </a:t>
            </a:r>
            <a:r>
              <a:rPr lang="en-US" dirty="0" err="1"/>
              <a:t>karena</a:t>
            </a:r>
            <a:r>
              <a:rPr lang="en-US" dirty="0"/>
              <a:t> </a:t>
            </a:r>
            <a:r>
              <a:rPr lang="en-US" dirty="0" err="1"/>
              <a:t>bersedia</a:t>
            </a:r>
            <a:r>
              <a:rPr lang="en-US" dirty="0"/>
              <a:t> </a:t>
            </a:r>
            <a:r>
              <a:rPr lang="en-US" dirty="0" err="1"/>
              <a:t>membantunya</a:t>
            </a:r>
            <a:r>
              <a:rPr lang="id-ID" dirty="0"/>
              <a:t> (</a:t>
            </a:r>
            <a:r>
              <a:rPr lang="id-ID" b="1" dirty="0">
                <a:solidFill>
                  <a:schemeClr val="accent1">
                    <a:lumMod val="50000"/>
                  </a:schemeClr>
                </a:solidFill>
              </a:rPr>
              <a:t>efektif</a:t>
            </a:r>
            <a:r>
              <a:rPr lang="id-ID" dirty="0"/>
              <a:t>)</a:t>
            </a:r>
            <a:r>
              <a:rPr lang="en-US" dirty="0"/>
              <a:t>.</a:t>
            </a:r>
            <a:endParaRPr lang="id-ID" dirty="0"/>
          </a:p>
        </p:txBody>
      </p:sp>
      <p:pic>
        <p:nvPicPr>
          <p:cNvPr id="1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3"/>
            <a:ext cx="9144000" cy="915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490A5E5C-DFF8-4393-9193-5B8C67800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395" y="562267"/>
            <a:ext cx="1495375" cy="4018966"/>
          </a:xfrm>
          <a:prstGeom prst="rect">
            <a:avLst/>
          </a:prstGeom>
        </p:spPr>
      </p:pic>
      <p:sp>
        <p:nvSpPr>
          <p:cNvPr id="7" name="Rectangle 6">
            <a:extLst>
              <a:ext uri="{FF2B5EF4-FFF2-40B4-BE49-F238E27FC236}">
                <a16:creationId xmlns:a16="http://schemas.microsoft.com/office/drawing/2014/main" xmlns="" id="{5EDD2806-03E6-46EB-A47E-F4973E70A8BE}"/>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6197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500"/>
                                        <p:tgtEl>
                                          <p:spTgt spid="9"/>
                                        </p:tgtEl>
                                      </p:cBhvr>
                                    </p:animEffect>
                                  </p:childTnLst>
                                </p:cTn>
                              </p:par>
                            </p:childTnLst>
                          </p:cTn>
                        </p:par>
                        <p:par>
                          <p:cTn id="12" fill="hold">
                            <p:stCondLst>
                              <p:cond delay="7000"/>
                            </p:stCondLst>
                            <p:childTnLst>
                              <p:par>
                                <p:cTn id="13" presetID="22" presetClass="entr" presetSubtype="4" fill="hold" grpId="0" nodeType="afterEffect" nodePh="1">
                                  <p:stCondLst>
                                    <p:cond delay="325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33925" y="1209866"/>
            <a:ext cx="4572000" cy="923330"/>
          </a:xfrm>
          <a:prstGeom prst="rect">
            <a:avLst/>
          </a:prstGeom>
          <a:ln>
            <a:noFill/>
          </a:ln>
        </p:spPr>
        <p:txBody>
          <a:bodyPr>
            <a:spAutoFit/>
          </a:bodyPr>
          <a:lstStyle/>
          <a:p>
            <a:r>
              <a:rPr lang="id-ID" b="1" dirty="0">
                <a:solidFill>
                  <a:schemeClr val="accent2"/>
                </a:solidFill>
              </a:rPr>
              <a:t>Kata baku</a:t>
            </a:r>
            <a:r>
              <a:rPr lang="id-ID" dirty="0"/>
              <a:t> adalah kata yang penulisannya sudah sesuai dengan aturan dan ejaan yang sudah ditetapkan.</a:t>
            </a:r>
          </a:p>
        </p:txBody>
      </p:sp>
      <p:sp>
        <p:nvSpPr>
          <p:cNvPr id="10" name="Rectangle 9"/>
          <p:cNvSpPr/>
          <p:nvPr/>
        </p:nvSpPr>
        <p:spPr>
          <a:xfrm>
            <a:off x="2693206" y="2273452"/>
            <a:ext cx="4897821" cy="1200329"/>
          </a:xfrm>
          <a:prstGeom prst="rect">
            <a:avLst/>
          </a:prstGeom>
          <a:solidFill>
            <a:schemeClr val="bg1"/>
          </a:solidFill>
          <a:ln>
            <a:noFill/>
          </a:ln>
        </p:spPr>
        <p:txBody>
          <a:bodyPr wrap="square">
            <a:spAutoFit/>
          </a:bodyPr>
          <a:lstStyle/>
          <a:p>
            <a:r>
              <a:rPr lang="id-ID" dirty="0"/>
              <a:t>Contoh: 	  </a:t>
            </a:r>
            <a:endParaRPr lang="en-US" dirty="0"/>
          </a:p>
          <a:p>
            <a:r>
              <a:rPr lang="id-ID" dirty="0"/>
              <a:t> </a:t>
            </a:r>
            <a:r>
              <a:rPr lang="en-US" dirty="0" err="1"/>
              <a:t>Aktivitas</a:t>
            </a:r>
            <a:r>
              <a:rPr lang="id-ID" dirty="0"/>
              <a:t> (baku) – A</a:t>
            </a:r>
            <a:r>
              <a:rPr lang="en-US" dirty="0" err="1"/>
              <a:t>ktifitas</a:t>
            </a:r>
            <a:r>
              <a:rPr lang="id-ID" dirty="0"/>
              <a:t> (tidak baku)</a:t>
            </a:r>
          </a:p>
          <a:p>
            <a:r>
              <a:rPr lang="id-ID" dirty="0"/>
              <a:t> Analisis (Baku) – Analisa (tidak baku)</a:t>
            </a:r>
          </a:p>
          <a:p>
            <a:r>
              <a:rPr lang="id-ID" dirty="0"/>
              <a:t> Apotek ( baku) – Apotik (tidak baku)</a:t>
            </a:r>
          </a:p>
        </p:txBody>
      </p:sp>
      <p:sp>
        <p:nvSpPr>
          <p:cNvPr id="3" name="Flowchart: Punched Tape 2">
            <a:extLst>
              <a:ext uri="{FF2B5EF4-FFF2-40B4-BE49-F238E27FC236}">
                <a16:creationId xmlns:a16="http://schemas.microsoft.com/office/drawing/2014/main" xmlns="" id="{2595469A-73D8-4798-96B3-E83BBF6EFC19}"/>
              </a:ext>
            </a:extLst>
          </p:cNvPr>
          <p:cNvSpPr/>
          <p:nvPr/>
        </p:nvSpPr>
        <p:spPr>
          <a:xfrm>
            <a:off x="2693206" y="455713"/>
            <a:ext cx="4897821" cy="442555"/>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a:t>Informasi</a:t>
            </a:r>
            <a:r>
              <a:rPr lang="en-US" b="1" dirty="0"/>
              <a:t> </a:t>
            </a:r>
            <a:r>
              <a:rPr lang="en-US" b="1" dirty="0" err="1"/>
              <a:t>dalam</a:t>
            </a:r>
            <a:r>
              <a:rPr lang="en-US" b="1" dirty="0"/>
              <a:t> </a:t>
            </a:r>
            <a:r>
              <a:rPr lang="en-US" b="1" dirty="0" err="1"/>
              <a:t>Teks</a:t>
            </a:r>
            <a:r>
              <a:rPr lang="en-US" b="1" dirty="0"/>
              <a:t> </a:t>
            </a:r>
            <a:r>
              <a:rPr lang="en-US" b="1" dirty="0" err="1"/>
              <a:t>Narasi</a:t>
            </a:r>
            <a:r>
              <a:rPr lang="en-US" b="1" dirty="0"/>
              <a:t> Sejarah</a:t>
            </a:r>
            <a:endParaRPr lang="id-ID" dirty="0"/>
          </a:p>
        </p:txBody>
      </p:sp>
      <p:pic>
        <p:nvPicPr>
          <p:cNvPr id="5" name="Picture 4">
            <a:extLst>
              <a:ext uri="{FF2B5EF4-FFF2-40B4-BE49-F238E27FC236}">
                <a16:creationId xmlns:a16="http://schemas.microsoft.com/office/drawing/2014/main" xmlns="" id="{9FE5574E-1F22-4E63-8B86-A3B25BBDC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61484"/>
            <a:ext cx="2129975" cy="3714750"/>
          </a:xfrm>
          <a:prstGeom prst="rect">
            <a:avLst/>
          </a:prstGeom>
        </p:spPr>
      </p:pic>
      <p:sp>
        <p:nvSpPr>
          <p:cNvPr id="8" name="Rectangle 7">
            <a:extLst>
              <a:ext uri="{FF2B5EF4-FFF2-40B4-BE49-F238E27FC236}">
                <a16:creationId xmlns:a16="http://schemas.microsoft.com/office/drawing/2014/main" xmlns="" id="{D166DC14-2E30-4774-B31C-C82EE54868EA}"/>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3415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par>
                          <p:cTn id="12" fill="hold">
                            <p:stCondLst>
                              <p:cond delay="4250"/>
                            </p:stCondLst>
                            <p:childTnLst>
                              <p:par>
                                <p:cTn id="13" presetID="22" presetClass="entr" presetSubtype="8" fill="hold" grpId="0" nodeType="afterEffect">
                                  <p:stCondLst>
                                    <p:cond delay="25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cTn>
                              </p:par>
                            </p:childTnLst>
                          </p:cTn>
                        </p:par>
                        <p:par>
                          <p:cTn id="16" fill="hold">
                            <p:stCondLst>
                              <p:cond delay="8750"/>
                            </p:stCondLst>
                            <p:childTnLst>
                              <p:par>
                                <p:cTn id="17" presetID="22" presetClass="entr" presetSubtype="4" fill="hold" grpId="0" nodeType="afterEffect" nodePh="1">
                                  <p:stCondLst>
                                    <p:cond delay="225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5105401" cy="666750"/>
            <a:chOff x="-1" y="0"/>
            <a:chExt cx="5105401" cy="666750"/>
          </a:xfrm>
        </p:grpSpPr>
        <p:pic>
          <p:nvPicPr>
            <p:cNvPr id="14" name="Picture 13" descr="E:\ELISA\PPT ESPS\2016\ESPS edisi kurnas\PERINTILAN ESPS KURNAS\pita label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05401"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4904"/>
              <a:ext cx="4724400" cy="584775"/>
            </a:xfrm>
            <a:prstGeom prst="rect">
              <a:avLst/>
            </a:prstGeom>
          </p:spPr>
          <p:txBody>
            <a:bodyPr wrap="square">
              <a:spAutoFit/>
            </a:bodyPr>
            <a:lstStyle/>
            <a:p>
              <a:r>
                <a:rPr lang="en-US" sz="3200" dirty="0" err="1">
                  <a:solidFill>
                    <a:schemeClr val="bg1"/>
                  </a:solidFill>
                  <a:latin typeface="Arial Rounded MT Bold" pitchFamily="34" charset="0"/>
                </a:rPr>
                <a:t>Materi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Inti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Subtema</a:t>
              </a:r>
              <a:r>
                <a:rPr lang="en-US" sz="3200" dirty="0">
                  <a:solidFill>
                    <a:schemeClr val="bg1"/>
                  </a:solidFill>
                  <a:latin typeface="Arial Rounded MT Bold" pitchFamily="34" charset="0"/>
                </a:rPr>
                <a:t> 2</a:t>
              </a:r>
            </a:p>
          </p:txBody>
        </p:sp>
      </p:grpSp>
      <p:grpSp>
        <p:nvGrpSpPr>
          <p:cNvPr id="17" name="Group 16"/>
          <p:cNvGrpSpPr/>
          <p:nvPr/>
        </p:nvGrpSpPr>
        <p:grpSpPr>
          <a:xfrm>
            <a:off x="7779606" y="206636"/>
            <a:ext cx="1143000" cy="417731"/>
            <a:chOff x="7772400" y="57150"/>
            <a:chExt cx="1143000" cy="417731"/>
          </a:xfrm>
        </p:grpSpPr>
        <p:sp>
          <p:nvSpPr>
            <p:cNvPr id="15" name="Rounded Rectangle 14"/>
            <p:cNvSpPr/>
            <p:nvPr/>
          </p:nvSpPr>
          <p:spPr>
            <a:xfrm>
              <a:off x="7772400" y="57150"/>
              <a:ext cx="1143000" cy="41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2716" y="81864"/>
              <a:ext cx="996780" cy="369332"/>
            </a:xfrm>
            <a:prstGeom prst="rect">
              <a:avLst/>
            </a:prstGeom>
            <a:noFill/>
          </p:spPr>
          <p:txBody>
            <a:bodyPr wrap="square" rtlCol="0">
              <a:spAutoFit/>
            </a:bodyPr>
            <a:lstStyle/>
            <a:p>
              <a:pPr algn="ctr"/>
              <a:r>
                <a:rPr lang="en-US" b="1" dirty="0"/>
                <a:t>KD 3.6</a:t>
              </a:r>
            </a:p>
          </p:txBody>
        </p:sp>
      </p:grpSp>
      <p:sp>
        <p:nvSpPr>
          <p:cNvPr id="22" name="Rectangle 21"/>
          <p:cNvSpPr/>
          <p:nvPr/>
        </p:nvSpPr>
        <p:spPr>
          <a:xfrm>
            <a:off x="76200" y="738485"/>
            <a:ext cx="8744272" cy="769441"/>
          </a:xfrm>
          <a:prstGeom prst="rect">
            <a:avLst/>
          </a:prstGeom>
        </p:spPr>
        <p:txBody>
          <a:bodyPr wrap="square">
            <a:spAutoFit/>
          </a:bodyPr>
          <a:lstStyle/>
          <a:p>
            <a:r>
              <a:rPr lang="en-US" sz="2200" b="1" dirty="0" err="1"/>
              <a:t>Pengelompokan</a:t>
            </a:r>
            <a:r>
              <a:rPr lang="en-US" sz="2200" b="1" dirty="0"/>
              <a:t> </a:t>
            </a:r>
            <a:r>
              <a:rPr lang="en-US" sz="2200" b="1" dirty="0" err="1"/>
              <a:t>Aspek</a:t>
            </a:r>
            <a:r>
              <a:rPr lang="en-US" sz="2200" b="1" dirty="0"/>
              <a:t> </a:t>
            </a:r>
            <a:r>
              <a:rPr lang="en-US" sz="2200" b="1" dirty="0" err="1"/>
              <a:t>Informasi</a:t>
            </a:r>
            <a:r>
              <a:rPr lang="en-US" sz="2200" b="1" dirty="0"/>
              <a:t> </a:t>
            </a:r>
            <a:r>
              <a:rPr lang="en-US" sz="2200" b="1" dirty="0" err="1"/>
              <a:t>Berdasarkan</a:t>
            </a:r>
            <a:r>
              <a:rPr lang="en-US" sz="2200" b="1" dirty="0"/>
              <a:t> </a:t>
            </a:r>
            <a:r>
              <a:rPr lang="en-US" sz="2200" b="1" dirty="0" err="1"/>
              <a:t>Teks</a:t>
            </a:r>
            <a:r>
              <a:rPr lang="en-US" sz="2200" b="1" dirty="0"/>
              <a:t> </a:t>
            </a:r>
            <a:r>
              <a:rPr lang="en-US" sz="2200" b="1" dirty="0" err="1"/>
              <a:t>Narasi</a:t>
            </a:r>
            <a:r>
              <a:rPr lang="en-US" sz="2200" b="1" dirty="0"/>
              <a:t> </a:t>
            </a:r>
            <a:r>
              <a:rPr lang="en-US" sz="2200" b="1" dirty="0" err="1"/>
              <a:t>Sejarah</a:t>
            </a:r>
            <a:r>
              <a:rPr lang="en-US" sz="2200" b="1" dirty="0"/>
              <a:t> </a:t>
            </a:r>
            <a:endParaRPr lang="id-ID" sz="2200" dirty="0"/>
          </a:p>
        </p:txBody>
      </p:sp>
      <p:pic>
        <p:nvPicPr>
          <p:cNvPr id="21" name="Picture 2" descr="E:\ELISA\ERLANGGA LISA\2017\TEMPLATE PPT\SD Buping Tematik Terpadu K13N\SD Buping Tematik Terpadu K13N banner.png">
            <a:extLst>
              <a:ext uri="{FF2B5EF4-FFF2-40B4-BE49-F238E27FC236}">
                <a16:creationId xmlns:a16="http://schemas.microsoft.com/office/drawing/2014/main" xmlns="" id="{C735175E-7C08-4D24-98CD-AB3995B40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3748"/>
            <a:ext cx="9144000" cy="8097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ELISA\ERLANGGA LISA\2017\TEMPLATE PPT\SD Buping Tematik Terpadu K13N\papan canva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32"/>
          <a:stretch/>
        </p:blipFill>
        <p:spPr bwMode="auto">
          <a:xfrm>
            <a:off x="228600" y="1200150"/>
            <a:ext cx="5791200" cy="499166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3" descr="D:\PROJECT 2017\Untitled-2.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4293"/>
          <a:stretch/>
        </p:blipFill>
        <p:spPr bwMode="auto">
          <a:xfrm>
            <a:off x="6140663" y="1813776"/>
            <a:ext cx="2679809" cy="356958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88156" y="1629110"/>
            <a:ext cx="5328592" cy="369332"/>
          </a:xfrm>
          <a:prstGeom prst="rect">
            <a:avLst/>
          </a:prstGeom>
          <a:ln>
            <a:noFill/>
          </a:ln>
        </p:spPr>
        <p:txBody>
          <a:bodyPr wrap="square">
            <a:spAutoFit/>
          </a:bodyPr>
          <a:lstStyle/>
          <a:p>
            <a:r>
              <a:rPr lang="id-ID" b="1" dirty="0">
                <a:solidFill>
                  <a:schemeClr val="accent2"/>
                </a:solidFill>
              </a:rPr>
              <a:t>Teks narasi sejarah </a:t>
            </a:r>
            <a:r>
              <a:rPr lang="id-ID" dirty="0"/>
              <a:t>memiliki banyak informasi penting</a:t>
            </a:r>
            <a:r>
              <a:rPr lang="en-US" dirty="0"/>
              <a:t>.</a:t>
            </a:r>
            <a:endParaRPr lang="id-ID" dirty="0"/>
          </a:p>
        </p:txBody>
      </p:sp>
      <p:sp>
        <p:nvSpPr>
          <p:cNvPr id="26" name="Rectangle 25"/>
          <p:cNvSpPr/>
          <p:nvPr/>
        </p:nvSpPr>
        <p:spPr>
          <a:xfrm>
            <a:off x="388156" y="2232596"/>
            <a:ext cx="5328592" cy="2308324"/>
          </a:xfrm>
          <a:prstGeom prst="rect">
            <a:avLst/>
          </a:prstGeom>
          <a:ln>
            <a:noFill/>
          </a:ln>
        </p:spPr>
        <p:txBody>
          <a:bodyPr wrap="square">
            <a:spAutoFit/>
          </a:bodyPr>
          <a:lstStyle/>
          <a:p>
            <a:r>
              <a:rPr lang="id-ID" b="1" dirty="0">
                <a:solidFill>
                  <a:schemeClr val="accent2"/>
                </a:solidFill>
              </a:rPr>
              <a:t>Langkah-langkah menemukan informasi penting </a:t>
            </a:r>
            <a:r>
              <a:rPr lang="id-ID" dirty="0"/>
              <a:t>dalam teks narasi sejarah yaitu:</a:t>
            </a:r>
          </a:p>
          <a:p>
            <a:pPr marL="342900" lvl="0" indent="-342900">
              <a:buFont typeface="+mj-lt"/>
              <a:buAutoNum type="arabicPeriod"/>
            </a:pPr>
            <a:r>
              <a:rPr lang="id-ID" dirty="0"/>
              <a:t>Bacalah teks dengan saksama</a:t>
            </a:r>
            <a:r>
              <a:rPr lang="en-US" dirty="0"/>
              <a:t>.</a:t>
            </a:r>
            <a:endParaRPr lang="id-ID" dirty="0"/>
          </a:p>
          <a:p>
            <a:pPr marL="342900" lvl="0" indent="-342900">
              <a:buFont typeface="+mj-lt"/>
              <a:buAutoNum type="arabicPeriod"/>
            </a:pPr>
            <a:r>
              <a:rPr lang="id-ID" dirty="0"/>
              <a:t>Pahami setiap kalimat yang ada di dalam teks</a:t>
            </a:r>
            <a:r>
              <a:rPr lang="en-US" dirty="0"/>
              <a:t>.</a:t>
            </a:r>
            <a:endParaRPr lang="id-ID" dirty="0"/>
          </a:p>
          <a:p>
            <a:pPr marL="342900" lvl="0" indent="-342900">
              <a:buFont typeface="+mj-lt"/>
              <a:buAutoNum type="arabicPeriod"/>
            </a:pPr>
            <a:r>
              <a:rPr lang="id-ID" dirty="0"/>
              <a:t>Temuka</a:t>
            </a:r>
            <a:r>
              <a:rPr lang="en-US" dirty="0"/>
              <a:t>n</a:t>
            </a:r>
            <a:r>
              <a:rPr lang="id-ID" dirty="0"/>
              <a:t> unsur 5W dan 1H dalam teks</a:t>
            </a:r>
            <a:r>
              <a:rPr lang="en-US" dirty="0"/>
              <a:t>.</a:t>
            </a:r>
            <a:endParaRPr lang="id-ID" dirty="0"/>
          </a:p>
          <a:p>
            <a:pPr marL="342900" lvl="0" indent="-342900">
              <a:buFont typeface="+mj-lt"/>
              <a:buAutoNum type="arabicPeriod"/>
            </a:pPr>
            <a:r>
              <a:rPr lang="id-ID" dirty="0"/>
              <a:t>Tandailah informasi tersebut</a:t>
            </a:r>
            <a:r>
              <a:rPr lang="en-US" dirty="0"/>
              <a:t>.</a:t>
            </a:r>
            <a:endParaRPr lang="id-ID" dirty="0"/>
          </a:p>
          <a:p>
            <a:pPr marL="342900" lvl="0" indent="-342900">
              <a:buFont typeface="+mj-lt"/>
              <a:buAutoNum type="arabicPeriod"/>
            </a:pPr>
            <a:r>
              <a:rPr lang="id-ID" dirty="0"/>
              <a:t>Tuliskan kembali informasi tersebut dengan bahasamu sendiri.</a:t>
            </a:r>
          </a:p>
        </p:txBody>
      </p:sp>
      <p:pic>
        <p:nvPicPr>
          <p:cNvPr id="27" name="Picture 2"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AF5D4300-39C2-49FD-8E75-F6EF725864A0}"/>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45054"/>
      </p:ext>
    </p:extLst>
  </p:cSld>
  <p:clrMapOvr>
    <a:masterClrMapping/>
  </p:clrMapOvr>
  <p:transition spd="slow" advClick="0"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750"/>
                                        <p:tgtEl>
                                          <p:spTgt spid="22"/>
                                        </p:tgtEl>
                                      </p:cBhvr>
                                    </p:animEffect>
                                  </p:childTnLst>
                                </p:cTn>
                              </p:par>
                            </p:childTnLst>
                          </p:cTn>
                        </p:par>
                        <p:par>
                          <p:cTn id="8" fill="hold">
                            <p:stCondLst>
                              <p:cond delay="2250"/>
                            </p:stCondLst>
                            <p:childTnLst>
                              <p:par>
                                <p:cTn id="9" presetID="22" presetClass="entr" presetSubtype="8"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250"/>
                                        <p:tgtEl>
                                          <p:spTgt spid="25"/>
                                        </p:tgtEl>
                                      </p:cBhvr>
                                    </p:animEffect>
                                  </p:childTnLst>
                                </p:cTn>
                              </p:par>
                            </p:childTnLst>
                          </p:cTn>
                        </p:par>
                        <p:par>
                          <p:cTn id="12" fill="hold">
                            <p:stCondLst>
                              <p:cond delay="4250"/>
                            </p:stCondLst>
                            <p:childTnLst>
                              <p:par>
                                <p:cTn id="13" presetID="22" presetClass="entr" presetSubtype="8"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2750"/>
                                        <p:tgtEl>
                                          <p:spTgt spid="26"/>
                                        </p:tgtEl>
                                      </p:cBhvr>
                                    </p:animEffect>
                                  </p:childTnLst>
                                </p:cTn>
                              </p:par>
                            </p:childTnLst>
                          </p:cTn>
                        </p:par>
                        <p:par>
                          <p:cTn id="16" fill="hold">
                            <p:stCondLst>
                              <p:cond delay="8000"/>
                            </p:stCondLst>
                            <p:childTnLst>
                              <p:par>
                                <p:cTn id="17" presetID="22" presetClass="entr" presetSubtype="4" fill="hold" grpId="0" nodeType="afterEffect" nodePh="1">
                                  <p:stCondLst>
                                    <p:cond delay="350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3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18"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Berlin Sans FB"/>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752</Words>
  <Application>Microsoft Office PowerPoint</Application>
  <PresentationFormat>On-screen Show (16:9)</PresentationFormat>
  <Paragraphs>139</Paragraphs>
  <Slides>18</Slides>
  <Notes>1</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Putri Andini</dc:creator>
  <cp:lastModifiedBy>Regina Dian Novita</cp:lastModifiedBy>
  <cp:revision>184</cp:revision>
  <dcterms:created xsi:type="dcterms:W3CDTF">2016-06-25T05:09:46Z</dcterms:created>
  <dcterms:modified xsi:type="dcterms:W3CDTF">2018-05-17T02:16:14Z</dcterms:modified>
</cp:coreProperties>
</file>