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5" r:id="rId3"/>
    <p:sldId id="258" r:id="rId4"/>
    <p:sldId id="288" r:id="rId5"/>
    <p:sldId id="289" r:id="rId6"/>
    <p:sldId id="291" r:id="rId7"/>
    <p:sldId id="292" r:id="rId8"/>
    <p:sldId id="293" r:id="rId9"/>
    <p:sldId id="294" r:id="rId10"/>
    <p:sldId id="296" r:id="rId11"/>
    <p:sldId id="280" r:id="rId12"/>
    <p:sldId id="295" r:id="rId13"/>
    <p:sldId id="278" r:id="rId14"/>
    <p:sldId id="28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3E50C2-EC24-4900-A1DF-56C582DFE316}" type="datetimeFigureOut">
              <a:rPr lang="en-ID" smtClean="0"/>
              <a:t>02/11/2021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C6A020-A642-4BBB-ACD4-73FEF69B15DF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800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50C2-EC24-4900-A1DF-56C582DFE316}" type="datetimeFigureOut">
              <a:rPr lang="en-ID" smtClean="0"/>
              <a:t>02/11/2021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A020-A642-4BBB-ACD4-73FEF69B15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992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50C2-EC24-4900-A1DF-56C582DFE316}" type="datetimeFigureOut">
              <a:rPr lang="en-ID" smtClean="0"/>
              <a:t>02/11/2021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A020-A642-4BBB-ACD4-73FEF69B15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7955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9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50C2-EC24-4900-A1DF-56C582DFE316}" type="datetimeFigureOut">
              <a:rPr lang="en-ID" smtClean="0"/>
              <a:t>02/11/2021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A020-A642-4BBB-ACD4-73FEF69B15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8354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50C2-EC24-4900-A1DF-56C582DFE316}" type="datetimeFigureOut">
              <a:rPr lang="en-ID" smtClean="0"/>
              <a:t>02/11/2021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A020-A642-4BBB-ACD4-73FEF69B15DF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807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50C2-EC24-4900-A1DF-56C582DFE316}" type="datetimeFigureOut">
              <a:rPr lang="en-ID" smtClean="0"/>
              <a:t>02/11/2021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A020-A642-4BBB-ACD4-73FEF69B15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0237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50C2-EC24-4900-A1DF-56C582DFE316}" type="datetimeFigureOut">
              <a:rPr lang="en-ID" smtClean="0"/>
              <a:t>02/11/2021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A020-A642-4BBB-ACD4-73FEF69B15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8981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50C2-EC24-4900-A1DF-56C582DFE316}" type="datetimeFigureOut">
              <a:rPr lang="en-ID" smtClean="0"/>
              <a:t>02/11/2021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A020-A642-4BBB-ACD4-73FEF69B15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9777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50C2-EC24-4900-A1DF-56C582DFE316}" type="datetimeFigureOut">
              <a:rPr lang="en-ID" smtClean="0"/>
              <a:t>02/11/2021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A020-A642-4BBB-ACD4-73FEF69B15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29477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50C2-EC24-4900-A1DF-56C582DFE316}" type="datetimeFigureOut">
              <a:rPr lang="en-ID" smtClean="0"/>
              <a:t>02/11/2021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A020-A642-4BBB-ACD4-73FEF69B15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2901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50C2-EC24-4900-A1DF-56C582DFE316}" type="datetimeFigureOut">
              <a:rPr lang="en-ID" smtClean="0"/>
              <a:t>02/11/2021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A020-A642-4BBB-ACD4-73FEF69B15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85573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03E50C2-EC24-4900-A1DF-56C582DFE316}" type="datetimeFigureOut">
              <a:rPr lang="en-ID" smtClean="0"/>
              <a:t>02/11/2021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DC6A020-A642-4BBB-ACD4-73FEF69B15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5467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D90192-6484-4267-86B1-A038867F55B4}"/>
              </a:ext>
            </a:extLst>
          </p:cNvPr>
          <p:cNvSpPr/>
          <p:nvPr/>
        </p:nvSpPr>
        <p:spPr>
          <a:xfrm>
            <a:off x="5936974" y="1643270"/>
            <a:ext cx="5300869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Media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Mengajar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algn="ctr"/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Buku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Pendamping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TEMATIK TERPADU</a:t>
            </a:r>
          </a:p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IPA</a:t>
            </a:r>
          </a:p>
          <a:p>
            <a:pPr algn="ctr"/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untuk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SD/MI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Kelas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0AF0D5-D7AB-4702-9AED-738E9CE1B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" b="1650"/>
          <a:stretch/>
        </p:blipFill>
        <p:spPr>
          <a:xfrm>
            <a:off x="1313644" y="885614"/>
            <a:ext cx="4358285" cy="52607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805956-F76B-4621-A99A-C9F6062C7C45}"/>
              </a:ext>
            </a:extLst>
          </p:cNvPr>
          <p:cNvSpPr txBox="1"/>
          <p:nvPr/>
        </p:nvSpPr>
        <p:spPr>
          <a:xfrm>
            <a:off x="6016486" y="4956313"/>
            <a:ext cx="5420139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HENI </a:t>
            </a:r>
            <a:r>
              <a:rPr lang="en-US" sz="32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NURHAENI,M.Pd</a:t>
            </a:r>
            <a:endParaRPr lang="en-ID" sz="32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58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Bull, Cattle, Bovine, Animal, Mammal, Ruminan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AutoShape 4" descr="Bull, Cattle, Bovine, Animal, Mammal, Ruminan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AutoShape 6" descr="Bull, Cattle, Bovine, Animal, Mammal, Ruminan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21" name="Picture 2" descr="Y:\TRANSIT JOB GAMBAR\Tematik 4E\anak pakai seragam-D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2815547"/>
            <a:ext cx="2405147" cy="349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595318" y="548681"/>
            <a:ext cx="10477573" cy="21028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am-ET" sz="2933" b="1" dirty="0">
                <a:latin typeface="Calibri" pitchFamily="34" charset="0"/>
                <a:cs typeface="Calibri" pitchFamily="34" charset="0"/>
              </a:rPr>
              <a:t>Makhluk hidup mengalami daur hidup.</a:t>
            </a:r>
          </a:p>
          <a:p>
            <a:pPr>
              <a:spcAft>
                <a:spcPts val="1600"/>
              </a:spcAft>
            </a:pPr>
            <a:r>
              <a:rPr lang="am-ET" sz="2933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Daur hidup </a:t>
            </a:r>
            <a:r>
              <a:rPr lang="am-ET" sz="2933" b="1" dirty="0">
                <a:latin typeface="Calibri" pitchFamily="34" charset="0"/>
                <a:cs typeface="Calibri" pitchFamily="34" charset="0"/>
              </a:rPr>
              <a:t>adalah proses perkembangan 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yang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dialami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am-ET" sz="2933" b="1" dirty="0">
                <a:latin typeface="Calibri" pitchFamily="34" charset="0"/>
                <a:cs typeface="Calibri" pitchFamily="34" charset="0"/>
              </a:rPr>
              <a:t>makhluk hidup sejak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lahir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hingga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menghasilkan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keturunan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baru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am-ET" sz="2933" b="1" dirty="0">
                <a:latin typeface="Calibri" pitchFamily="34" charset="0"/>
                <a:cs typeface="Calibri" pitchFamily="34" charset="0"/>
              </a:rPr>
              <a:t>untuk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melestarikan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am-ET" sz="2933" b="1" dirty="0">
                <a:latin typeface="Calibri" pitchFamily="34" charset="0"/>
                <a:cs typeface="Calibri" pitchFamily="34" charset="0"/>
              </a:rPr>
              <a:t>jenisnya.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14419" y="3044958"/>
            <a:ext cx="6977155" cy="14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4058" indent="-364058">
              <a:spcAft>
                <a:spcPts val="1600"/>
              </a:spcAft>
              <a:buFont typeface="Wingdings" pitchFamily="2" charset="2"/>
              <a:buChar char="§"/>
            </a:pPr>
            <a:r>
              <a:rPr lang="en-US" sz="2933" b="1" dirty="0">
                <a:latin typeface="Calibri" pitchFamily="34" charset="0"/>
                <a:cs typeface="Calibri" pitchFamily="34" charset="0"/>
              </a:rPr>
              <a:t>Ada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hewan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mengalami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perubahan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bentuk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selama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daur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hidupnya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ada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juga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tidak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.</a:t>
            </a:r>
            <a:endParaRPr lang="sq-AL" sz="2933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2033" y="4522190"/>
            <a:ext cx="6977155" cy="14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4058" indent="-364058">
              <a:spcAft>
                <a:spcPts val="1600"/>
              </a:spcAft>
              <a:buFont typeface="Wingdings" pitchFamily="2" charset="2"/>
              <a:buChar char="§"/>
            </a:pPr>
            <a:r>
              <a:rPr lang="en-US" sz="2933" b="1" dirty="0" err="1">
                <a:latin typeface="Calibri" pitchFamily="34" charset="0"/>
                <a:cs typeface="Calibri" pitchFamily="34" charset="0"/>
              </a:rPr>
              <a:t>Perubahan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bentuk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tubuh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hewan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sangat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jelas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daur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hidupnya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disebut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metamorfosis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.</a:t>
            </a:r>
            <a:endParaRPr lang="sq-AL" sz="2933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99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381752" y="380979"/>
            <a:ext cx="5280000" cy="517725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40486" y="548680"/>
            <a:ext cx="4762533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err="1">
                <a:latin typeface="Calibri" pitchFamily="34" charset="0"/>
                <a:cs typeface="Calibri" pitchFamily="34" charset="0"/>
              </a:rPr>
              <a:t>Bentuk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tubuh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ayam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sejak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menetas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telur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hingga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dewasa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tidak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terlalu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berubah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67504" y="2084851"/>
            <a:ext cx="4762533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err="1">
                <a:latin typeface="Calibri" pitchFamily="34" charset="0"/>
                <a:cs typeface="Calibri" pitchFamily="34" charset="0"/>
              </a:rPr>
              <a:t>Contoh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hewan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lainnya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tidak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mengalami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metamorfosis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yaitu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kucing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kelinci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ikan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1371" y="250580"/>
            <a:ext cx="4896544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latin typeface="Calibri" pitchFamily="34" charset="0"/>
                <a:cs typeface="Calibri" pitchFamily="34" charset="0"/>
              </a:rPr>
              <a:t>Contoh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makhluk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hidup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tidak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mengalami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metamorfosis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adalah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ayam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7383" y="1736836"/>
            <a:ext cx="5856248" cy="4470139"/>
            <a:chOff x="395537" y="1302627"/>
            <a:chExt cx="4392186" cy="3352605"/>
          </a:xfrm>
        </p:grpSpPr>
        <p:pic>
          <p:nvPicPr>
            <p:cNvPr id="4099" name="Picture 3" descr="E:\ANAK SD\BUPING SD Kelas V\MEDIA MENGAJAR\gbr\daur hidup ayam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302627"/>
              <a:ext cx="3773438" cy="3252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907704" y="2579301"/>
              <a:ext cx="1008112" cy="561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3" b="1" dirty="0" err="1"/>
                <a:t>Ayam</a:t>
              </a:r>
              <a:r>
                <a:rPr lang="en-US" sz="2133" b="1" dirty="0"/>
                <a:t> </a:t>
              </a:r>
              <a:r>
                <a:rPr lang="en-US" sz="2133" b="1" dirty="0" err="1"/>
                <a:t>dewasa</a:t>
              </a:r>
              <a:endParaRPr lang="en-US" sz="2133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91880" y="3377485"/>
              <a:ext cx="1008112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3" b="1" dirty="0" err="1"/>
                <a:t>Telur</a:t>
              </a:r>
              <a:endParaRPr lang="en-US" sz="2133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59832" y="4285770"/>
              <a:ext cx="1727891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3" b="1" dirty="0" err="1"/>
                <a:t>Telur</a:t>
              </a:r>
              <a:r>
                <a:rPr lang="en-US" sz="2133" b="1" dirty="0"/>
                <a:t> </a:t>
              </a:r>
              <a:r>
                <a:rPr lang="en-US" sz="2133" b="1" dirty="0" err="1"/>
                <a:t>menetas</a:t>
              </a:r>
              <a:endParaRPr lang="en-US" sz="2133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5537" y="3690868"/>
              <a:ext cx="936103" cy="561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3" b="1" dirty="0" err="1"/>
                <a:t>Anak</a:t>
              </a:r>
              <a:r>
                <a:rPr lang="en-US" sz="2133" b="1" dirty="0"/>
                <a:t> </a:t>
              </a:r>
              <a:r>
                <a:rPr lang="en-US" sz="2133" b="1" dirty="0" err="1"/>
                <a:t>ayam</a:t>
              </a:r>
              <a:endParaRPr lang="en-US" sz="2133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9552" y="4432141"/>
              <a:ext cx="1543048" cy="22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33" dirty="0" err="1">
                  <a:latin typeface="Calibri" pitchFamily="34" charset="0"/>
                  <a:cs typeface="Calibri" pitchFamily="34" charset="0"/>
                </a:rPr>
                <a:t>Sumber</a:t>
              </a:r>
              <a:r>
                <a:rPr lang="en-US" sz="1333" dirty="0">
                  <a:latin typeface="Calibri" pitchFamily="34" charset="0"/>
                  <a:cs typeface="Calibri" pitchFamily="34" charset="0"/>
                </a:rPr>
                <a:t>: </a:t>
              </a:r>
              <a:r>
                <a:rPr lang="en-US" sz="1333" i="1" dirty="0">
                  <a:latin typeface="Calibri" pitchFamily="34" charset="0"/>
                  <a:cs typeface="Calibri" pitchFamily="34" charset="0"/>
                </a:rPr>
                <a:t>shutterstock.com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697028" y="3600502"/>
            <a:ext cx="4762533" cy="17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latin typeface="Calibri" pitchFamily="34" charset="0"/>
                <a:cs typeface="Calibri" pitchFamily="34" charset="0"/>
              </a:rPr>
              <a:t>Ada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hewan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mengawali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hidupnya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telur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ada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hewan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mengawali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hidupnya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anak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hewan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6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Bull, Cattle, Bovine, Animal, Mammal, Ruminan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AutoShape 4" descr="Bull, Cattle, Bovine, Animal, Mammal, Ruminan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AutoShape 6" descr="Bull, Cattle, Bovine, Animal, Mammal, Ruminan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3" name="Group 2"/>
          <p:cNvGrpSpPr/>
          <p:nvPr/>
        </p:nvGrpSpPr>
        <p:grpSpPr>
          <a:xfrm>
            <a:off x="613834" y="452670"/>
            <a:ext cx="7978444" cy="2119075"/>
            <a:chOff x="460375" y="339502"/>
            <a:chExt cx="5983833" cy="1589306"/>
          </a:xfrm>
        </p:grpSpPr>
        <p:sp>
          <p:nvSpPr>
            <p:cNvPr id="2" name="Rounded Rectangle 1"/>
            <p:cNvSpPr/>
            <p:nvPr/>
          </p:nvSpPr>
          <p:spPr>
            <a:xfrm>
              <a:off x="460375" y="339502"/>
              <a:ext cx="5983833" cy="158930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55576" y="571486"/>
              <a:ext cx="5366400" cy="11772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latin typeface="Calibri" pitchFamily="34" charset="0"/>
                  <a:cs typeface="Calibri" pitchFamily="34" charset="0"/>
                </a:rPr>
                <a:t>Metamorfosis</a:t>
              </a:r>
              <a:r>
                <a:rPr lang="en-US" sz="32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3200" b="1" dirty="0" err="1">
                  <a:latin typeface="Calibri" pitchFamily="34" charset="0"/>
                  <a:cs typeface="Calibri" pitchFamily="34" charset="0"/>
                </a:rPr>
                <a:t>hewan</a:t>
              </a:r>
              <a:r>
                <a:rPr lang="en-US" sz="32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3200" b="1" dirty="0" err="1">
                  <a:latin typeface="Calibri" pitchFamily="34" charset="0"/>
                  <a:cs typeface="Calibri" pitchFamily="34" charset="0"/>
                </a:rPr>
                <a:t>dapat</a:t>
              </a:r>
              <a:r>
                <a:rPr lang="en-US" sz="32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3200" b="1" dirty="0" err="1">
                  <a:latin typeface="Calibri" pitchFamily="34" charset="0"/>
                  <a:cs typeface="Calibri" pitchFamily="34" charset="0"/>
                </a:rPr>
                <a:t>dibedakan</a:t>
              </a:r>
              <a:r>
                <a:rPr lang="en-US" sz="32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3200" b="1" dirty="0" err="1">
                  <a:latin typeface="Calibri" pitchFamily="34" charset="0"/>
                  <a:cs typeface="Calibri" pitchFamily="34" charset="0"/>
                </a:rPr>
                <a:t>menjadi</a:t>
              </a:r>
              <a:r>
                <a:rPr lang="en-US" sz="32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sq-AL" sz="3200" b="1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metamorfosis sempurna</a:t>
              </a:r>
              <a:r>
                <a:rPr lang="sq-AL" sz="3200" b="1" dirty="0">
                  <a:latin typeface="Calibri" pitchFamily="34" charset="0"/>
                  <a:cs typeface="Calibri" pitchFamily="34" charset="0"/>
                </a:rPr>
                <a:t> dan </a:t>
              </a:r>
              <a:r>
                <a:rPr lang="sq-AL" sz="3200" b="1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metamorfosis tidak sempurna</a:t>
              </a:r>
              <a:r>
                <a:rPr lang="sq-AL" sz="3200" b="1" dirty="0"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</p:grpSp>
      <p:pic>
        <p:nvPicPr>
          <p:cNvPr id="29" name="Picture 2" descr="C:\Users\user\Documents\ENDAH\TEMATIK TERPADU 4A\Subtema 2\gambar\guru.tif"/>
          <p:cNvPicPr>
            <a:picLocks noChangeAspect="1" noChangeArrowheads="1"/>
          </p:cNvPicPr>
          <p:nvPr/>
        </p:nvPicPr>
        <p:blipFill rotWithShape="1">
          <a:blip r:embed="rId2"/>
          <a:srcRect t="7767" b="26707"/>
          <a:stretch/>
        </p:blipFill>
        <p:spPr bwMode="auto">
          <a:xfrm>
            <a:off x="8001013" y="1477414"/>
            <a:ext cx="3358723" cy="492791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774883" y="2724402"/>
            <a:ext cx="6953299" cy="173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4058" indent="-364058">
              <a:spcAft>
                <a:spcPts val="1600"/>
              </a:spcAft>
              <a:buFont typeface="Wingdings" pitchFamily="2" charset="2"/>
              <a:buChar char="§"/>
            </a:pPr>
            <a:r>
              <a:rPr lang="sq-AL" sz="2667" b="1" dirty="0">
                <a:latin typeface="Calibri" pitchFamily="34" charset="0"/>
                <a:cs typeface="Calibri" pitchFamily="34" charset="0"/>
              </a:rPr>
              <a:t>Hewan yang mengalami metamorfosis sempurna mengalami tahap </a:t>
            </a:r>
            <a:r>
              <a:rPr lang="sq-AL" sz="2667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pupa</a:t>
            </a:r>
            <a:r>
              <a:rPr lang="sq-AL" sz="2667" b="1" dirty="0">
                <a:latin typeface="Calibri" pitchFamily="34" charset="0"/>
                <a:cs typeface="Calibri" pitchFamily="34" charset="0"/>
              </a:rPr>
              <a:t> (kepompong). Contohnya kupu-kupu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ngengat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nyamuk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lalat</a:t>
            </a:r>
            <a:r>
              <a:rPr lang="sq-AL" sz="2667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74883" y="4550242"/>
            <a:ext cx="6953299" cy="132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4058" indent="-364058">
              <a:spcAft>
                <a:spcPts val="1600"/>
              </a:spcAft>
              <a:buFont typeface="Wingdings" pitchFamily="2" charset="2"/>
              <a:buChar char="§"/>
            </a:pPr>
            <a:r>
              <a:rPr lang="sq-AL" sz="2667" b="1" dirty="0">
                <a:latin typeface="Calibri" pitchFamily="34" charset="0"/>
                <a:cs typeface="Calibri" pitchFamily="34" charset="0"/>
              </a:rPr>
              <a:t>Hewan yang mengalami metamorfosis tidak sempurna mengalami tahap </a:t>
            </a:r>
            <a:r>
              <a:rPr lang="sq-AL" sz="2667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nimfa</a:t>
            </a:r>
            <a:r>
              <a:rPr lang="sq-AL" sz="2667" b="1" dirty="0">
                <a:latin typeface="Calibri" pitchFamily="34" charset="0"/>
                <a:cs typeface="Calibri" pitchFamily="34" charset="0"/>
              </a:rPr>
              <a:t>. Contohnya belalang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kecoak</a:t>
            </a:r>
            <a:r>
              <a:rPr lang="sq-AL" sz="2667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891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360" y="644692"/>
            <a:ext cx="4128459" cy="46166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m-ET" sz="2400" b="1" dirty="0"/>
              <a:t>Metamorfosis sempurna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52099" y="637252"/>
            <a:ext cx="5204469" cy="46166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m-ET" sz="2400" b="1" dirty="0"/>
              <a:t>Metamorfosis tidak sempurna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48683" y="1700809"/>
            <a:ext cx="5664629" cy="4385842"/>
            <a:chOff x="-36512" y="1275606"/>
            <a:chExt cx="4248472" cy="3289381"/>
          </a:xfrm>
        </p:grpSpPr>
        <p:pic>
          <p:nvPicPr>
            <p:cNvPr id="5124" name="Picture 4" descr="E:\ANAK SD\BUPING SD Kelas V\MEDIA MENGAJAR\gbr\daur hidup kupu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033" y="1275606"/>
              <a:ext cx="3673919" cy="273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619672" y="1995686"/>
              <a:ext cx="1224136" cy="715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67" b="1" dirty="0" err="1"/>
                <a:t>Kupu-kupu</a:t>
              </a:r>
              <a:r>
                <a:rPr lang="en-US" sz="1867" b="1" dirty="0"/>
                <a:t> </a:t>
              </a:r>
              <a:r>
                <a:rPr lang="en-US" sz="1867" b="1" dirty="0" err="1"/>
                <a:t>dewasa</a:t>
              </a:r>
              <a:r>
                <a:rPr lang="en-US" sz="1867" b="1" dirty="0"/>
                <a:t> (imago)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74345" y="3273246"/>
              <a:ext cx="93761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67" b="1" dirty="0" err="1"/>
                <a:t>Telur</a:t>
              </a:r>
              <a:endParaRPr lang="en-US" sz="1867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62177" y="4064754"/>
              <a:ext cx="937615" cy="500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67" b="1" dirty="0" err="1"/>
                <a:t>Ulat</a:t>
              </a:r>
              <a:r>
                <a:rPr lang="en-US" sz="1867" b="1" dirty="0"/>
                <a:t> (larva)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-36512" y="3319413"/>
              <a:ext cx="1224136" cy="500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67" b="1" dirty="0" err="1"/>
                <a:t>Kepompong</a:t>
              </a:r>
              <a:r>
                <a:rPr lang="en-US" sz="1867" b="1" dirty="0"/>
                <a:t> (pupa)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52100" y="1316766"/>
            <a:ext cx="5134481" cy="4886207"/>
            <a:chOff x="4539074" y="987574"/>
            <a:chExt cx="3850861" cy="3664655"/>
          </a:xfrm>
        </p:grpSpPr>
        <p:sp>
          <p:nvSpPr>
            <p:cNvPr id="30" name="TextBox 29"/>
            <p:cNvSpPr txBox="1"/>
            <p:nvPr/>
          </p:nvSpPr>
          <p:spPr>
            <a:xfrm>
              <a:off x="6286512" y="4429138"/>
              <a:ext cx="1828800" cy="22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33" dirty="0">
                  <a:latin typeface="Calibri" pitchFamily="34" charset="0"/>
                  <a:cs typeface="Calibri" pitchFamily="34" charset="0"/>
                </a:rPr>
                <a:t>Sumber: </a:t>
              </a:r>
              <a:r>
                <a:rPr lang="en-US" sz="1333" i="1" dirty="0">
                  <a:latin typeface="Calibri" pitchFamily="34" charset="0"/>
                  <a:cs typeface="Calibri" pitchFamily="34" charset="0"/>
                </a:rPr>
                <a:t>shutterstock.com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539074" y="987574"/>
              <a:ext cx="3850861" cy="3461887"/>
              <a:chOff x="4539074" y="987574"/>
              <a:chExt cx="3850861" cy="3461887"/>
            </a:xfrm>
          </p:grpSpPr>
          <p:pic>
            <p:nvPicPr>
              <p:cNvPr id="5123" name="Picture 3" descr="E:\ANAK SD\BUPING SD Kelas V\MEDIA MENGAJAR\gbr\daur hidup belalang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9074" y="987574"/>
                <a:ext cx="3584882" cy="34105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7452320" y="2335981"/>
                <a:ext cx="937615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67" b="1" dirty="0" err="1"/>
                  <a:t>Telur</a:t>
                </a:r>
                <a:endParaRPr lang="en-US" sz="1867" b="1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308304" y="3534856"/>
                <a:ext cx="937615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67" b="1" dirty="0" err="1"/>
                  <a:t>Nimfa</a:t>
                </a:r>
                <a:r>
                  <a:rPr lang="en-US" sz="1867" b="1" dirty="0"/>
                  <a:t> I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577070" y="4164719"/>
                <a:ext cx="937615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67" b="1" dirty="0" err="1"/>
                  <a:t>Nimfa</a:t>
                </a:r>
                <a:r>
                  <a:rPr lang="en-US" sz="1867" b="1" dirty="0"/>
                  <a:t> II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786513" y="2859782"/>
                <a:ext cx="937615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67" b="1" dirty="0" err="1"/>
                  <a:t>Nimfa</a:t>
                </a:r>
                <a:r>
                  <a:rPr lang="en-US" sz="1867" b="1" dirty="0"/>
                  <a:t> III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938641" y="1779662"/>
                <a:ext cx="937615" cy="500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67" b="1" dirty="0" err="1"/>
                  <a:t>Belalang</a:t>
                </a:r>
                <a:r>
                  <a:rPr lang="en-US" sz="1867" b="1" dirty="0"/>
                  <a:t> </a:t>
                </a:r>
                <a:r>
                  <a:rPr lang="en-US" sz="1867" b="1" dirty="0" err="1"/>
                  <a:t>dewasa</a:t>
                </a:r>
                <a:endParaRPr lang="en-US" sz="1867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ACCDBAB-5B51-4584-8D03-8A2EE034ACB4}"/>
              </a:ext>
            </a:extLst>
          </p:cNvPr>
          <p:cNvSpPr/>
          <p:nvPr/>
        </p:nvSpPr>
        <p:spPr>
          <a:xfrm>
            <a:off x="1378227" y="1643270"/>
            <a:ext cx="5446644" cy="272357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SELAMAT BELAJAR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DAN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TETAP SEMANGAT</a:t>
            </a:r>
            <a:endParaRPr lang="en-ID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EFCBAAA-C9CB-40FD-922F-BB23483A45A9}"/>
              </a:ext>
            </a:extLst>
          </p:cNvPr>
          <p:cNvSpPr/>
          <p:nvPr/>
        </p:nvSpPr>
        <p:spPr>
          <a:xfrm rot="10800000" flipV="1">
            <a:off x="2179344" y="4863106"/>
            <a:ext cx="5308132" cy="66080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HENI </a:t>
            </a:r>
            <a:r>
              <a:rPr lang="en-US" sz="32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NURHAENI,M.Pd</a:t>
            </a:r>
            <a:endParaRPr lang="en-ID" sz="3200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algn="ctr"/>
            <a:endParaRPr lang="en-ID" sz="2400" dirty="0"/>
          </a:p>
        </p:txBody>
      </p:sp>
      <p:pic>
        <p:nvPicPr>
          <p:cNvPr id="6" name="Picture 2" descr="C:\Users\user\Documents\ENDAH\TEMATIK TERPADU 4A\Subtema 2\gambar\guru.tif">
            <a:extLst>
              <a:ext uri="{FF2B5EF4-FFF2-40B4-BE49-F238E27FC236}">
                <a16:creationId xmlns:a16="http://schemas.microsoft.com/office/drawing/2014/main" id="{1E445A03-7E0F-4C37-87F6-84B656FF5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7767" b="26707"/>
          <a:stretch/>
        </p:blipFill>
        <p:spPr bwMode="auto">
          <a:xfrm>
            <a:off x="6824871" y="595991"/>
            <a:ext cx="3358723" cy="492791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96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26293" y="380979"/>
            <a:ext cx="7010400" cy="5771736"/>
            <a:chOff x="3866840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1000" y="133350"/>
              <a:ext cx="4328802" cy="4328802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581220" y="2215536"/>
              <a:ext cx="3657600" cy="684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333" b="1" dirty="0" err="1">
                  <a:solidFill>
                    <a:srgbClr val="008000"/>
                  </a:solidFill>
                  <a:cs typeface="Calibri" pitchFamily="34" charset="0"/>
                </a:rPr>
                <a:t>Ekosistem</a:t>
              </a:r>
              <a:endParaRPr lang="en-US" sz="5333" b="1" dirty="0">
                <a:solidFill>
                  <a:srgbClr val="00800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66840" y="1495456"/>
              <a:ext cx="5257800" cy="684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333" dirty="0" err="1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5333" dirty="0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</a:rPr>
                <a:t> 5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5004" r="6461"/>
          <a:stretch/>
        </p:blipFill>
        <p:spPr>
          <a:xfrm>
            <a:off x="516640" y="644691"/>
            <a:ext cx="5238413" cy="509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9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51791" y="291547"/>
            <a:ext cx="11940252" cy="748988"/>
            <a:chOff x="-1" y="0"/>
            <a:chExt cx="9144033" cy="835861"/>
          </a:xfrm>
        </p:grpSpPr>
        <p:grpSp>
          <p:nvGrpSpPr>
            <p:cNvPr id="9" name="Group 8"/>
            <p:cNvGrpSpPr/>
            <p:nvPr/>
          </p:nvGrpSpPr>
          <p:grpSpPr>
            <a:xfrm>
              <a:off x="-1" y="0"/>
              <a:ext cx="7643835" cy="835861"/>
              <a:chOff x="-1" y="0"/>
              <a:chExt cx="8696259" cy="835861"/>
            </a:xfrm>
          </p:grpSpPr>
          <p:pic>
            <p:nvPicPr>
              <p:cNvPr id="10" name="Picture 9" descr="E:\ELISA\PPT ESPS\2016\ESPS edisi kurnas\PERINTILAN ESPS KURNAS\pita label 5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" y="0"/>
                <a:ext cx="5887721" cy="666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195526" y="0"/>
                <a:ext cx="8500732" cy="835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267" b="1" dirty="0" err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Materi</a:t>
                </a:r>
                <a:r>
                  <a:rPr lang="en-US" sz="4267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4267" b="1" dirty="0" err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Inti</a:t>
                </a:r>
                <a:r>
                  <a:rPr lang="en-US" sz="4267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4267" b="1" dirty="0" err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Subtema</a:t>
                </a:r>
                <a:r>
                  <a:rPr lang="en-US" sz="4267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1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7848632" y="142858"/>
              <a:ext cx="1295400" cy="417731"/>
              <a:chOff x="7772400" y="57150"/>
              <a:chExt cx="1295400" cy="417731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7772400" y="57150"/>
                <a:ext cx="1143000" cy="417731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924800" y="71420"/>
                <a:ext cx="1143000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KD 3.5</a:t>
                </a: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476211" y="1142984"/>
            <a:ext cx="11144328" cy="1714512"/>
            <a:chOff x="357158" y="857238"/>
            <a:chExt cx="8358246" cy="1285884"/>
          </a:xfrm>
        </p:grpSpPr>
        <p:sp>
          <p:nvSpPr>
            <p:cNvPr id="21" name="Rectangle 20"/>
            <p:cNvSpPr/>
            <p:nvPr/>
          </p:nvSpPr>
          <p:spPr>
            <a:xfrm>
              <a:off x="357158" y="857238"/>
              <a:ext cx="8358246" cy="1285884"/>
            </a:xfrm>
            <a:prstGeom prst="rect">
              <a:avLst/>
            </a:prstGeom>
            <a:solidFill>
              <a:srgbClr val="E8F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0034" y="1000114"/>
              <a:ext cx="8072494" cy="992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Ekosistem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adalah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sekumpulan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makhluk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hidup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beserta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komponen-komponen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tak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hidup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yang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saling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berinteraksi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di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suatu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lingkungan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, yang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membentuk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sistem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ekologi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76211" y="3238499"/>
            <a:ext cx="4572032" cy="1937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667" b="1" dirty="0" err="1">
                <a:latin typeface="Calibri" pitchFamily="34" charset="0"/>
                <a:cs typeface="Calibri" pitchFamily="34" charset="0"/>
              </a:rPr>
              <a:t>Berdasarkan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cara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terbentuknya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ekosistem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dibedakan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menjadi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ekosistem</a:t>
            </a:r>
            <a:r>
              <a:rPr lang="en-US" sz="2667" b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alami</a:t>
            </a:r>
            <a:r>
              <a:rPr lang="en-US" sz="2667" b="1" dirty="0">
                <a:solidFill>
                  <a:srgbClr val="33CC3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ekositem</a:t>
            </a:r>
            <a:r>
              <a:rPr lang="en-US" sz="2667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buatan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572517" y="2952747"/>
            <a:ext cx="3238523" cy="2678721"/>
            <a:chOff x="5857884" y="2285998"/>
            <a:chExt cx="2428892" cy="2009041"/>
          </a:xfrm>
        </p:grpSpPr>
        <p:grpSp>
          <p:nvGrpSpPr>
            <p:cNvPr id="26" name="Group 25"/>
            <p:cNvGrpSpPr/>
            <p:nvPr/>
          </p:nvGrpSpPr>
          <p:grpSpPr>
            <a:xfrm>
              <a:off x="5857884" y="2285998"/>
              <a:ext cx="2428892" cy="1797190"/>
              <a:chOff x="5857884" y="2145968"/>
              <a:chExt cx="2428892" cy="1797190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80" t="6527" r="18762" b="20741"/>
              <a:stretch/>
            </p:blipFill>
            <p:spPr>
              <a:xfrm>
                <a:off x="6000083" y="2503158"/>
                <a:ext cx="2111111" cy="14400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5857884" y="2145968"/>
                <a:ext cx="2428892" cy="315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33" b="1" dirty="0" err="1">
                    <a:latin typeface="Calibri" pitchFamily="34" charset="0"/>
                    <a:cs typeface="Calibri" pitchFamily="34" charset="0"/>
                  </a:rPr>
                  <a:t>Ekosistem</a:t>
                </a:r>
                <a:r>
                  <a:rPr lang="en-US" sz="2133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133" b="1" dirty="0" err="1">
                    <a:latin typeface="Calibri" pitchFamily="34" charset="0"/>
                    <a:cs typeface="Calibri" pitchFamily="34" charset="0"/>
                  </a:rPr>
                  <a:t>buatan</a:t>
                </a:r>
                <a:endParaRPr lang="en-US" sz="2133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6743728" y="4071948"/>
              <a:ext cx="1543048" cy="22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33" dirty="0" err="1">
                  <a:latin typeface="Calibri" pitchFamily="34" charset="0"/>
                  <a:cs typeface="Calibri" pitchFamily="34" charset="0"/>
                </a:rPr>
                <a:t>Sumber</a:t>
              </a:r>
              <a:r>
                <a:rPr lang="en-US" sz="1333" dirty="0">
                  <a:latin typeface="Calibri" pitchFamily="34" charset="0"/>
                  <a:cs typeface="Calibri" pitchFamily="34" charset="0"/>
                </a:rPr>
                <a:t>: </a:t>
              </a:r>
              <a:r>
                <a:rPr lang="en-US" sz="1333" i="1" dirty="0">
                  <a:latin typeface="Calibri" pitchFamily="34" charset="0"/>
                  <a:cs typeface="Calibri" pitchFamily="34" charset="0"/>
                </a:rPr>
                <a:t>pixabay.com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238744" y="2952747"/>
            <a:ext cx="3238523" cy="2678721"/>
            <a:chOff x="3500430" y="2285998"/>
            <a:chExt cx="2428892" cy="2009041"/>
          </a:xfrm>
          <a:effectLst/>
        </p:grpSpPr>
        <p:sp>
          <p:nvSpPr>
            <p:cNvPr id="38" name="TextBox 37"/>
            <p:cNvSpPr txBox="1"/>
            <p:nvPr/>
          </p:nvSpPr>
          <p:spPr>
            <a:xfrm>
              <a:off x="3500430" y="2285998"/>
              <a:ext cx="2286016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3" b="1" dirty="0" err="1">
                  <a:latin typeface="Calibri" pitchFamily="34" charset="0"/>
                  <a:cs typeface="Calibri" pitchFamily="34" charset="0"/>
                </a:rPr>
                <a:t>Ekosistem</a:t>
              </a:r>
              <a:r>
                <a:rPr lang="en-US" sz="2133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133" b="1" dirty="0" err="1">
                  <a:latin typeface="Calibri" pitchFamily="34" charset="0"/>
                  <a:cs typeface="Calibri" pitchFamily="34" charset="0"/>
                </a:rPr>
                <a:t>alami</a:t>
              </a:r>
              <a:endParaRPr lang="en-US" sz="2133" b="1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39" name="Picture 2" descr="C:\Users\TYH\Downloads\africa-2011585_960_72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19675" y="2643188"/>
              <a:ext cx="2166771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40" name="TextBox 39"/>
            <p:cNvSpPr txBox="1"/>
            <p:nvPr/>
          </p:nvSpPr>
          <p:spPr>
            <a:xfrm>
              <a:off x="4386274" y="4071948"/>
              <a:ext cx="1543048" cy="22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33" dirty="0" err="1">
                  <a:latin typeface="Calibri" pitchFamily="34" charset="0"/>
                  <a:cs typeface="Calibri" pitchFamily="34" charset="0"/>
                </a:rPr>
                <a:t>Sumber</a:t>
              </a:r>
              <a:r>
                <a:rPr lang="en-US" sz="1333" dirty="0">
                  <a:latin typeface="Calibri" pitchFamily="34" charset="0"/>
                  <a:cs typeface="Calibri" pitchFamily="34" charset="0"/>
                </a:rPr>
                <a:t>: </a:t>
              </a:r>
              <a:r>
                <a:rPr lang="en-US" sz="1333" i="1" dirty="0">
                  <a:latin typeface="Calibri" pitchFamily="34" charset="0"/>
                  <a:cs typeface="Calibri" pitchFamily="34" charset="0"/>
                </a:rPr>
                <a:t>pixabay.com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165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Y:\TRANSIT JOB GAMBAR\Tematik 4E\Subtema 1\2.5 anak berpiki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5"/>
          <a:stretch/>
        </p:blipFill>
        <p:spPr bwMode="auto">
          <a:xfrm>
            <a:off x="830832" y="3788961"/>
            <a:ext cx="2635876" cy="252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36104" y="675861"/>
            <a:ext cx="3731704" cy="28491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q-AL" sz="2933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Ekosistem alami </a:t>
            </a:r>
            <a:r>
              <a:rPr lang="sq-AL" sz="2667" b="1" dirty="0">
                <a:latin typeface="Calibri" pitchFamily="34" charset="0"/>
                <a:cs typeface="Calibri" pitchFamily="34" charset="0"/>
              </a:rPr>
              <a:t>adalah ekosistem yang terbentuk secara alami. Misalnya hutan tropis, padang rumput, gurun pasir, laut, sungai, dan danau.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847862" y="503863"/>
            <a:ext cx="2879364" cy="2445084"/>
            <a:chOff x="3635896" y="377897"/>
            <a:chExt cx="2159523" cy="1833813"/>
          </a:xfrm>
        </p:grpSpPr>
        <p:pic>
          <p:nvPicPr>
            <p:cNvPr id="1026" name="Picture 2" descr="E:\ANAK SD\tematik dyah\tema 8\8.3 hutan tropis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17"/>
            <a:stretch/>
          </p:blipFill>
          <p:spPr bwMode="auto">
            <a:xfrm>
              <a:off x="3635896" y="377897"/>
              <a:ext cx="2159523" cy="156786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" name="Rounded Rectangle 1"/>
            <p:cNvSpPr/>
            <p:nvPr/>
          </p:nvSpPr>
          <p:spPr>
            <a:xfrm>
              <a:off x="3923928" y="1779662"/>
              <a:ext cx="1584176" cy="43204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q-AL" sz="2400" b="1" dirty="0"/>
                <a:t>Hutan tropis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112194" y="535885"/>
            <a:ext cx="2880351" cy="2413063"/>
            <a:chOff x="6084145" y="401913"/>
            <a:chExt cx="2160263" cy="1809797"/>
          </a:xfrm>
        </p:grpSpPr>
        <p:pic>
          <p:nvPicPr>
            <p:cNvPr id="1027" name="Picture 3" descr="E:\ANAK SD\SAKTI IPA KTSP\SAKTI IPA 2\SAKTI 2\bab 3 lama\Bab 3 - 15 juli 16\padang rumput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13"/>
            <a:stretch/>
          </p:blipFill>
          <p:spPr bwMode="auto">
            <a:xfrm>
              <a:off x="6084145" y="401913"/>
              <a:ext cx="2160263" cy="154384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Rounded Rectangle 10"/>
            <p:cNvSpPr/>
            <p:nvPr/>
          </p:nvSpPr>
          <p:spPr>
            <a:xfrm>
              <a:off x="6195904" y="1779662"/>
              <a:ext cx="1976496" cy="43204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f-ZA" sz="2400" b="1" dirty="0"/>
                <a:t>Padang rumput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87495" y="3389392"/>
            <a:ext cx="2939731" cy="2368752"/>
            <a:chOff x="3590621" y="2542044"/>
            <a:chExt cx="2204798" cy="1776564"/>
          </a:xfrm>
        </p:grpSpPr>
        <p:pic>
          <p:nvPicPr>
            <p:cNvPr id="1028" name="Picture 4" descr="E:\ANAK SD\BUPING SD Kelas V\SETT-2\Penilaian Akhir Semester\GBR PAS\27 perairan laut 288988_192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621" y="2542044"/>
              <a:ext cx="2204798" cy="146986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Rounded Rectangle 11"/>
            <p:cNvSpPr/>
            <p:nvPr/>
          </p:nvSpPr>
          <p:spPr>
            <a:xfrm>
              <a:off x="3923928" y="3886560"/>
              <a:ext cx="1584176" cy="43204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f-ZA" sz="2400" b="1" dirty="0"/>
                <a:t>Laut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088138" y="2084851"/>
            <a:ext cx="3273030" cy="3689858"/>
            <a:chOff x="6066102" y="1563637"/>
            <a:chExt cx="2454772" cy="2767393"/>
          </a:xfrm>
        </p:grpSpPr>
        <p:grpSp>
          <p:nvGrpSpPr>
            <p:cNvPr id="9" name="Group 8"/>
            <p:cNvGrpSpPr/>
            <p:nvPr/>
          </p:nvGrpSpPr>
          <p:grpSpPr>
            <a:xfrm>
              <a:off x="6066102" y="2522286"/>
              <a:ext cx="2138578" cy="1808744"/>
              <a:chOff x="6066102" y="2522286"/>
              <a:chExt cx="2138578" cy="1808744"/>
            </a:xfrm>
          </p:grpSpPr>
          <p:pic>
            <p:nvPicPr>
              <p:cNvPr id="1029" name="Picture 5" descr="E:\ANAK SD\Buping IPA Kelas 3 (Tema 1-4)\Setting 1\TEMA 8\Gambar Tema 8\8.18 danau - PB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127"/>
              <a:stretch/>
            </p:blipFill>
            <p:spPr bwMode="auto">
              <a:xfrm>
                <a:off x="6066102" y="2522286"/>
                <a:ext cx="2138578" cy="148962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13" name="Rounded Rectangle 12"/>
              <p:cNvSpPr/>
              <p:nvPr/>
            </p:nvSpPr>
            <p:spPr>
              <a:xfrm>
                <a:off x="6372188" y="3898982"/>
                <a:ext cx="1584176" cy="432048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err="1"/>
                  <a:t>Danau</a:t>
                </a:r>
                <a:endParaRPr lang="sq-AL" sz="2400" b="1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 rot="16200000">
              <a:off x="7637805" y="2223616"/>
              <a:ext cx="1543048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33" dirty="0" err="1">
                  <a:latin typeface="Calibri" pitchFamily="34" charset="0"/>
                  <a:cs typeface="Calibri" pitchFamily="34" charset="0"/>
                </a:rPr>
                <a:t>Sumber</a:t>
              </a:r>
              <a:r>
                <a:rPr lang="en-US" sz="1333" dirty="0">
                  <a:latin typeface="Calibri" pitchFamily="34" charset="0"/>
                  <a:cs typeface="Calibri" pitchFamily="34" charset="0"/>
                </a:rPr>
                <a:t>: </a:t>
              </a:r>
              <a:r>
                <a:rPr lang="en-US" sz="1333" i="1" dirty="0">
                  <a:latin typeface="Calibri" pitchFamily="34" charset="0"/>
                  <a:cs typeface="Calibri" pitchFamily="34" charset="0"/>
                </a:rPr>
                <a:t>pixabay.com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944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Y:\TRANSIT JOB GAMBAR\Tematik 4E\Subtema 1\2.5 anak berpiki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5"/>
          <a:stretch/>
        </p:blipFill>
        <p:spPr bwMode="auto">
          <a:xfrm>
            <a:off x="694557" y="3698724"/>
            <a:ext cx="2767145" cy="264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97068" y="397565"/>
            <a:ext cx="3874730" cy="312744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q-AL" sz="2933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Ekosistem </a:t>
            </a:r>
            <a:r>
              <a:rPr lang="en-US" sz="2933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buatan</a:t>
            </a:r>
            <a:r>
              <a:rPr lang="sq-AL" sz="2933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q-AL" sz="2667" b="1" dirty="0">
                <a:latin typeface="Calibri" pitchFamily="34" charset="0"/>
                <a:cs typeface="Calibri" pitchFamily="34" charset="0"/>
              </a:rPr>
              <a:t>adalah ekosistem yang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dibuat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campur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tangan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manusia</a:t>
            </a:r>
            <a:r>
              <a:rPr lang="sq-AL" sz="2667" b="1" dirty="0">
                <a:latin typeface="Calibri" pitchFamily="34" charset="0"/>
                <a:cs typeface="Calibri" pitchFamily="34" charset="0"/>
              </a:rPr>
              <a:t>. Misalnya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sawah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kolam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akuarium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taman</a:t>
            </a:r>
            <a:r>
              <a:rPr lang="sq-AL" sz="2667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0512" y="548680"/>
            <a:ext cx="3050976" cy="2496277"/>
            <a:chOff x="3427884" y="411510"/>
            <a:chExt cx="2288232" cy="1872208"/>
          </a:xfrm>
        </p:grpSpPr>
        <p:pic>
          <p:nvPicPr>
            <p:cNvPr id="2050" name="Picture 2" descr="E:\ANAK SD\Buping IPA Kelas 3 (Tema 1-4)\foto buping ipa 3 tema 8\sawah_2 C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884" y="411510"/>
              <a:ext cx="2288232" cy="152747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Rounded Rectangle 10"/>
            <p:cNvSpPr/>
            <p:nvPr/>
          </p:nvSpPr>
          <p:spPr>
            <a:xfrm>
              <a:off x="3707904" y="1851670"/>
              <a:ext cx="1584176" cy="43204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/>
                <a:t>Sawah</a:t>
              </a:r>
              <a:endParaRPr lang="sq-AL" sz="24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016214" y="548680"/>
            <a:ext cx="3072341" cy="2457157"/>
            <a:chOff x="6012160" y="411510"/>
            <a:chExt cx="2304256" cy="1842868"/>
          </a:xfrm>
        </p:grpSpPr>
        <p:pic>
          <p:nvPicPr>
            <p:cNvPr id="2051" name="Picture 3" descr="E:\ANAK SD\SAINS K13 NEW\Kelas 5\Pel 5\GBR PEL 5\5.11 kolam teratai 2654312_1920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0" r="6746"/>
            <a:stretch/>
          </p:blipFill>
          <p:spPr bwMode="auto">
            <a:xfrm>
              <a:off x="6012160" y="411510"/>
              <a:ext cx="2304256" cy="153473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Rounded Rectangle 11"/>
            <p:cNvSpPr/>
            <p:nvPr/>
          </p:nvSpPr>
          <p:spPr>
            <a:xfrm>
              <a:off x="6372200" y="1822330"/>
              <a:ext cx="1584176" cy="43204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/>
                <a:t>Kolam</a:t>
              </a:r>
              <a:endParaRPr lang="sq-AL" sz="2400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40949" y="3236979"/>
            <a:ext cx="3091223" cy="2521165"/>
            <a:chOff x="3405711" y="2427734"/>
            <a:chExt cx="2318417" cy="1890874"/>
          </a:xfrm>
        </p:grpSpPr>
        <p:pic>
          <p:nvPicPr>
            <p:cNvPr id="2052" name="Picture 4" descr="E:\ANAK SD\TEMATIK PENILAIAN\TEMATIK 4B\Sett-2\Sett-2 4B Sub 1 (edit)\GBR SUB 1\1.8D akuarium 17648566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5711" y="2427734"/>
              <a:ext cx="2318417" cy="154249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" name="Rounded Rectangle 12"/>
            <p:cNvSpPr/>
            <p:nvPr/>
          </p:nvSpPr>
          <p:spPr>
            <a:xfrm>
              <a:off x="3779912" y="3886560"/>
              <a:ext cx="1584176" cy="43204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/>
                <a:t>Akuarium</a:t>
              </a:r>
              <a:endParaRPr lang="sq-AL" sz="24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016215" y="1220757"/>
            <a:ext cx="3481228" cy="4498268"/>
            <a:chOff x="6012160" y="915567"/>
            <a:chExt cx="2610921" cy="3373701"/>
          </a:xfrm>
        </p:grpSpPr>
        <p:pic>
          <p:nvPicPr>
            <p:cNvPr id="2053" name="Picture 5" descr="E:\ANAK SD\BUPING SD Kelas V\MEDIA MENGAJAR\gbr\taman 3534479_192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2427734"/>
              <a:ext cx="2313110" cy="154249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4" name="Rounded Rectangle 13"/>
            <p:cNvSpPr/>
            <p:nvPr/>
          </p:nvSpPr>
          <p:spPr>
            <a:xfrm>
              <a:off x="6444208" y="3857220"/>
              <a:ext cx="1584176" cy="43204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Taman</a:t>
              </a:r>
              <a:endParaRPr lang="sq-AL" sz="24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7086196" y="2229361"/>
              <a:ext cx="2850679" cy="22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33" dirty="0" err="1">
                  <a:latin typeface="Calibri" pitchFamily="34" charset="0"/>
                  <a:cs typeface="Calibri" pitchFamily="34" charset="0"/>
                </a:rPr>
                <a:t>Sumber</a:t>
              </a:r>
              <a:r>
                <a:rPr lang="en-US" sz="1333" dirty="0">
                  <a:latin typeface="Calibri" pitchFamily="34" charset="0"/>
                  <a:cs typeface="Calibri" pitchFamily="34" charset="0"/>
                </a:rPr>
                <a:t>: </a:t>
              </a:r>
              <a:r>
                <a:rPr lang="en-US" sz="1333" i="1" dirty="0">
                  <a:latin typeface="Calibri" pitchFamily="34" charset="0"/>
                  <a:cs typeface="Calibri" pitchFamily="34" charset="0"/>
                </a:rPr>
                <a:t>pixabay.com, shutterstock.com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826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20"/>
          <a:stretch/>
        </p:blipFill>
        <p:spPr>
          <a:xfrm>
            <a:off x="414008" y="3167473"/>
            <a:ext cx="2459247" cy="3333257"/>
          </a:xfrm>
          <a:prstGeom prst="rect">
            <a:avLst/>
          </a:prstGeom>
        </p:spPr>
      </p:pic>
      <p:sp>
        <p:nvSpPr>
          <p:cNvPr id="19" name="Rounded Rectangular Callout 18"/>
          <p:cNvSpPr/>
          <p:nvPr/>
        </p:nvSpPr>
        <p:spPr>
          <a:xfrm>
            <a:off x="143339" y="753893"/>
            <a:ext cx="3360373" cy="2195055"/>
          </a:xfrm>
          <a:prstGeom prst="wedgeRoundRectCallout">
            <a:avLst>
              <a:gd name="adj1" fmla="val -18346"/>
              <a:gd name="adj2" fmla="val 71636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sw-FR" sz="2933" b="1" dirty="0">
                <a:latin typeface="Calibri" pitchFamily="34" charset="0"/>
                <a:cs typeface="Calibri" pitchFamily="34" charset="0"/>
              </a:rPr>
              <a:t>Ekosistem terdiri atas komponen biotik dan komponen abiotik.</a:t>
            </a:r>
            <a:endParaRPr lang="en-US" sz="2933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35600" y="452669"/>
            <a:ext cx="6912768" cy="57661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Rectangle 19"/>
          <p:cNvSpPr/>
          <p:nvPr/>
        </p:nvSpPr>
        <p:spPr>
          <a:xfrm>
            <a:off x="3983765" y="624939"/>
            <a:ext cx="6432715" cy="18976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spcAft>
                <a:spcPts val="1600"/>
              </a:spcAft>
            </a:pPr>
            <a:r>
              <a:rPr lang="am-ET" sz="2933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  <a:sym typeface="Wingdings"/>
              </a:rPr>
              <a:t></a:t>
            </a:r>
            <a:r>
              <a:rPr lang="en-US" sz="2933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am-ET" sz="2933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Komponen biotik</a:t>
            </a:r>
            <a:r>
              <a:rPr lang="am-ET" sz="2933" b="1" dirty="0">
                <a:latin typeface="Calibri" pitchFamily="34" charset="0"/>
                <a:cs typeface="Calibri" pitchFamily="34" charset="0"/>
              </a:rPr>
              <a:t> adalah semua makhluk hidup dalam ekosistem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Misalnya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tumbuhan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hewan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bakteri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manusia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. </a:t>
            </a:r>
            <a:endParaRPr lang="am-ET" sz="2933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83765" y="2468894"/>
            <a:ext cx="6432715" cy="18976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spcAft>
                <a:spcPts val="1600"/>
              </a:spcAft>
            </a:pPr>
            <a:r>
              <a:rPr lang="en-US" sz="2933" b="1" dirty="0" err="1">
                <a:latin typeface="Calibri" pitchFamily="34" charset="0"/>
                <a:cs typeface="Calibri" pitchFamily="34" charset="0"/>
              </a:rPr>
              <a:t>Komponen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biotik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am-ET" sz="2933" b="1" dirty="0">
                <a:latin typeface="Calibri" pitchFamily="34" charset="0"/>
                <a:cs typeface="Calibri" pitchFamily="34" charset="0"/>
              </a:rPr>
              <a:t> dibedakan menjadi </a:t>
            </a:r>
            <a:r>
              <a:rPr lang="am-ET" sz="2933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individu</a:t>
            </a:r>
            <a:r>
              <a:rPr lang="am-ET" sz="2933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am-ET" sz="2933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populasi</a:t>
            </a:r>
            <a:r>
              <a:rPr lang="am-ET" sz="2933" b="1" dirty="0">
                <a:latin typeface="Calibri" pitchFamily="34" charset="0"/>
                <a:cs typeface="Calibri" pitchFamily="34" charset="0"/>
              </a:rPr>
              <a:t>, dan </a:t>
            </a:r>
            <a:r>
              <a:rPr lang="am-ET" sz="2933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komunitas</a:t>
            </a:r>
            <a:r>
              <a:rPr lang="am-ET" sz="2933" b="1" dirty="0">
                <a:latin typeface="Calibri" pitchFamily="34" charset="0"/>
                <a:cs typeface="Calibri" pitchFamily="34" charset="0"/>
              </a:rPr>
              <a:t>.</a:t>
            </a:r>
            <a:br>
              <a:rPr lang="en-US" sz="2933" b="1" dirty="0">
                <a:latin typeface="Calibri" pitchFamily="34" charset="0"/>
                <a:cs typeface="Calibri" pitchFamily="34" charset="0"/>
              </a:rPr>
            </a:br>
            <a:endParaRPr lang="en-US" sz="2933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83765" y="4092555"/>
            <a:ext cx="6432715" cy="18976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spcAft>
                <a:spcPts val="1600"/>
              </a:spcAft>
            </a:pPr>
            <a:r>
              <a:rPr lang="am-ET" sz="2933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/>
              </a:rPr>
              <a:t></a:t>
            </a:r>
            <a:r>
              <a:rPr lang="en-US" sz="2933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am-ET" sz="2933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Komponen abiotik </a:t>
            </a:r>
            <a:r>
              <a:rPr lang="am-ET" sz="2933" b="1" dirty="0">
                <a:latin typeface="Calibri" pitchFamily="34" charset="0"/>
                <a:cs typeface="Calibri" pitchFamily="34" charset="0"/>
              </a:rPr>
              <a:t>adalah semua benda tak hidup dalam ekosistem.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Misalnya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am-ET" sz="2933" b="1" dirty="0">
                <a:latin typeface="Calibri" pitchFamily="34" charset="0"/>
                <a:cs typeface="Calibri" pitchFamily="34" charset="0"/>
              </a:rPr>
              <a:t>air, tanah, udara, dan cahaya matahari.</a:t>
            </a:r>
          </a:p>
        </p:txBody>
      </p:sp>
    </p:spTree>
    <p:extLst>
      <p:ext uri="{BB962C8B-B14F-4D97-AF65-F5344CB8AC3E}">
        <p14:creationId xmlns:p14="http://schemas.microsoft.com/office/powerpoint/2010/main" val="241286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3339" y="356660"/>
            <a:ext cx="2880320" cy="4871553"/>
            <a:chOff x="107504" y="267494"/>
            <a:chExt cx="2160240" cy="3653665"/>
          </a:xfrm>
        </p:grpSpPr>
        <p:sp>
          <p:nvSpPr>
            <p:cNvPr id="10" name="Rounded Rectangle 9"/>
            <p:cNvSpPr/>
            <p:nvPr/>
          </p:nvSpPr>
          <p:spPr>
            <a:xfrm>
              <a:off x="107504" y="267494"/>
              <a:ext cx="2160240" cy="122413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m-ET" sz="2400" b="1" dirty="0">
                  <a:solidFill>
                    <a:srgbClr val="FFFF00"/>
                  </a:solidFill>
                </a:rPr>
                <a:t>Individu</a:t>
              </a:r>
              <a:r>
                <a:rPr lang="am-ET" sz="2400" b="1" dirty="0"/>
                <a:t> adalah makhluk hidup tunggal.</a:t>
              </a:r>
            </a:p>
          </p:txBody>
        </p:sp>
        <p:pic>
          <p:nvPicPr>
            <p:cNvPr id="11" name="Picture 2" descr="E:\ANAK SD\SAINS K13 NEW\Kelas 5\Pel 5\GBR PEL 5\5.3 individu zebra shutterstock_16237560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75" y="2281420"/>
              <a:ext cx="782149" cy="1639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2928021" y="356659"/>
            <a:ext cx="3914024" cy="5071416"/>
            <a:chOff x="2196016" y="267494"/>
            <a:chExt cx="2935518" cy="3803562"/>
          </a:xfrm>
        </p:grpSpPr>
        <p:sp>
          <p:nvSpPr>
            <p:cNvPr id="12" name="Rounded Rectangle 11"/>
            <p:cNvSpPr/>
            <p:nvPr/>
          </p:nvSpPr>
          <p:spPr>
            <a:xfrm>
              <a:off x="2339752" y="267494"/>
              <a:ext cx="2791782" cy="122413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m-ET" sz="24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Populasi</a:t>
              </a:r>
              <a:r>
                <a:rPr lang="am-ET" sz="2400" b="1" dirty="0"/>
                <a:t> adalah sekumpulan makhluk hidup sejenis yang hidup di suatu tempat.</a:t>
              </a:r>
            </a:p>
          </p:txBody>
        </p:sp>
        <p:pic>
          <p:nvPicPr>
            <p:cNvPr id="13" name="Picture 3" descr="E:\ANAK SD\SAINS K13 NEW\Kelas 5\Pel 5\GBR GA JADI\populasi zebra - shutterstock_919270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016" y="2355726"/>
              <a:ext cx="2205807" cy="1715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ight Arrow 1"/>
          <p:cNvSpPr/>
          <p:nvPr/>
        </p:nvSpPr>
        <p:spPr>
          <a:xfrm>
            <a:off x="1871531" y="3717032"/>
            <a:ext cx="864096" cy="6720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Right Arrow 20"/>
          <p:cNvSpPr/>
          <p:nvPr/>
        </p:nvSpPr>
        <p:spPr>
          <a:xfrm>
            <a:off x="6288021" y="3799015"/>
            <a:ext cx="864096" cy="6720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7" name="Group 6"/>
          <p:cNvGrpSpPr/>
          <p:nvPr/>
        </p:nvGrpSpPr>
        <p:grpSpPr>
          <a:xfrm>
            <a:off x="6982137" y="356659"/>
            <a:ext cx="5085697" cy="5903283"/>
            <a:chOff x="5236602" y="267494"/>
            <a:chExt cx="3814273" cy="4427462"/>
          </a:xfrm>
        </p:grpSpPr>
        <p:sp>
          <p:nvSpPr>
            <p:cNvPr id="14" name="Rounded Rectangle 13"/>
            <p:cNvSpPr/>
            <p:nvPr/>
          </p:nvSpPr>
          <p:spPr>
            <a:xfrm>
              <a:off x="5236602" y="267494"/>
              <a:ext cx="3439854" cy="122413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m-ET" sz="2400" b="1" dirty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Komunitas</a:t>
              </a:r>
              <a:r>
                <a:rPr lang="am-ET" sz="2400" b="1" dirty="0"/>
                <a:t> adalah kumpulan dua atau lebih populasi yang hidup di suatu tempat.</a:t>
              </a:r>
            </a:p>
          </p:txBody>
        </p:sp>
        <p:pic>
          <p:nvPicPr>
            <p:cNvPr id="15" name="Picture 4" descr="E:\BANK GAMBAR MIU\SHUTTERSTOCK\RIRIN 29 Juni\jerapah populasi shutterstock_16831610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1563638"/>
              <a:ext cx="1750632" cy="2266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 descr="E:\ANAK SD\SAINS K13 NEW\Kelas 5\Pel 5\GBR GA JADI\populasi zebra - shutterstock_919270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4828" y="1777826"/>
              <a:ext cx="1846047" cy="143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E:\ANAK SD\XPRESS IPA 2019\SETT-2\GBR PAKET 1\1 rumput -190749956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284"/>
            <a:stretch/>
          </p:blipFill>
          <p:spPr bwMode="auto">
            <a:xfrm>
              <a:off x="6164886" y="3624086"/>
              <a:ext cx="2475732" cy="1070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7356327" y="3230206"/>
              <a:ext cx="1543048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33" dirty="0" err="1">
                  <a:latin typeface="Calibri" pitchFamily="34" charset="0"/>
                  <a:cs typeface="Calibri" pitchFamily="34" charset="0"/>
                </a:rPr>
                <a:t>Sumber</a:t>
              </a:r>
              <a:r>
                <a:rPr lang="en-US" sz="1333" dirty="0">
                  <a:latin typeface="Calibri" pitchFamily="34" charset="0"/>
                  <a:cs typeface="Calibri" pitchFamily="34" charset="0"/>
                </a:rPr>
                <a:t>: </a:t>
              </a:r>
              <a:r>
                <a:rPr lang="en-US" sz="1333" i="1" dirty="0">
                  <a:latin typeface="Calibri" pitchFamily="34" charset="0"/>
                  <a:cs typeface="Calibri" pitchFamily="34" charset="0"/>
                </a:rPr>
                <a:t>shutterstock.com</a:t>
              </a:r>
            </a:p>
          </p:txBody>
        </p:sp>
      </p:grpSp>
      <p:sp>
        <p:nvSpPr>
          <p:cNvPr id="25" name="Pentagon 24"/>
          <p:cNvSpPr/>
          <p:nvPr/>
        </p:nvSpPr>
        <p:spPr bwMode="auto">
          <a:xfrm>
            <a:off x="304799" y="5632174"/>
            <a:ext cx="5311147" cy="498798"/>
          </a:xfrm>
          <a:prstGeom prst="homePlat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933" b="1" dirty="0" err="1">
                <a:latin typeface="Calibri" pitchFamily="34" charset="0"/>
                <a:cs typeface="Calibri" pitchFamily="34" charset="0"/>
              </a:rPr>
              <a:t>Komponen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Biotik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di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Ekosistem</a:t>
            </a:r>
            <a:endParaRPr lang="en-US" sz="2933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70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80960" y="260648"/>
            <a:ext cx="11239579" cy="995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933" b="1" dirty="0" err="1">
                <a:latin typeface="Calibri" pitchFamily="34" charset="0"/>
                <a:cs typeface="Calibri" pitchFamily="34" charset="0"/>
              </a:rPr>
              <a:t>Berdasarkan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jenis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makanannya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hewan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dibedakan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menjadi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solidFill>
                  <a:srgbClr val="33CC33"/>
                </a:solidFill>
                <a:latin typeface="Calibri" pitchFamily="34" charset="0"/>
                <a:cs typeface="Calibri" pitchFamily="34" charset="0"/>
              </a:rPr>
              <a:t>herbivor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933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karnivor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933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insektivor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omnivor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9" name="AutoShape 2" descr="Bull, Cattle, Bovine, Animal, Mammal, Ruminan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AutoShape 4" descr="Bull, Cattle, Bovine, Animal, Mammal, Ruminan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AutoShape 6" descr="Bull, Cattle, Bovine, Animal, Mammal, Ruminan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23" name="Group 22"/>
          <p:cNvGrpSpPr/>
          <p:nvPr/>
        </p:nvGrpSpPr>
        <p:grpSpPr>
          <a:xfrm>
            <a:off x="476211" y="1365022"/>
            <a:ext cx="11239579" cy="2256000"/>
            <a:chOff x="357158" y="1214428"/>
            <a:chExt cx="8429684" cy="1692000"/>
          </a:xfrm>
          <a:solidFill>
            <a:schemeClr val="bg1"/>
          </a:solidFill>
        </p:grpSpPr>
        <p:grpSp>
          <p:nvGrpSpPr>
            <p:cNvPr id="26" name="Group 25"/>
            <p:cNvGrpSpPr/>
            <p:nvPr/>
          </p:nvGrpSpPr>
          <p:grpSpPr>
            <a:xfrm>
              <a:off x="357158" y="1214428"/>
              <a:ext cx="8429684" cy="1692000"/>
              <a:chOff x="4466842" y="1071552"/>
              <a:chExt cx="8429684" cy="1692000"/>
            </a:xfrm>
            <a:grpFill/>
          </p:grpSpPr>
          <p:sp>
            <p:nvSpPr>
              <p:cNvPr id="28" name="Rectangle 27"/>
              <p:cNvSpPr/>
              <p:nvPr/>
            </p:nvSpPr>
            <p:spPr>
              <a:xfrm>
                <a:off x="4466842" y="1071552"/>
                <a:ext cx="8429684" cy="1692000"/>
              </a:xfrm>
              <a:prstGeom prst="rect">
                <a:avLst/>
              </a:prstGeom>
              <a:grpFill/>
              <a:ln>
                <a:solidFill>
                  <a:srgbClr val="33CC33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pic>
            <p:nvPicPr>
              <p:cNvPr id="29" name="Picture 2" descr="C:\Documents and Settings\Administrator\My Documents\13. Buping SD Kelas V (FINAL)\QR Code Buping 5\TEMA 5\8 horses-3190294_1920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4252"/>
              <a:stretch>
                <a:fillRect/>
              </a:stretch>
            </p:blipFill>
            <p:spPr bwMode="auto">
              <a:xfrm>
                <a:off x="10396196" y="1223057"/>
                <a:ext cx="2160000" cy="1378767"/>
              </a:xfrm>
              <a:prstGeom prst="roundRect">
                <a:avLst>
                  <a:gd name="adj" fmla="val 8594"/>
                </a:avLst>
              </a:prstGeom>
              <a:grpFill/>
              <a:ln>
                <a:noFill/>
              </a:ln>
              <a:effectLst/>
            </p:spPr>
          </p:pic>
          <p:pic>
            <p:nvPicPr>
              <p:cNvPr id="30" name="Picture 3" descr="C:\Documents and Settings\Administrator\My Documents\13. Buping SD Kelas V (FINAL)\QR Code Buping 5\TEMA 5\1 elephant-1092508_1920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5670"/>
              <a:stretch>
                <a:fillRect/>
              </a:stretch>
            </p:blipFill>
            <p:spPr bwMode="auto">
              <a:xfrm>
                <a:off x="8181618" y="1214428"/>
                <a:ext cx="2160000" cy="1399080"/>
              </a:xfrm>
              <a:prstGeom prst="roundRect">
                <a:avLst>
                  <a:gd name="adj" fmla="val 8594"/>
                </a:avLst>
              </a:prstGeom>
              <a:grpFill/>
              <a:ln>
                <a:noFill/>
              </a:ln>
              <a:effectLst/>
            </p:spPr>
          </p:pic>
          <p:sp>
            <p:nvSpPr>
              <p:cNvPr id="31" name="TextBox 30"/>
              <p:cNvSpPr txBox="1"/>
              <p:nvPr/>
            </p:nvSpPr>
            <p:spPr>
              <a:xfrm rot="16200000">
                <a:off x="11896395" y="1867594"/>
                <a:ext cx="1500198" cy="223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33" dirty="0">
                    <a:latin typeface="Calibri" pitchFamily="34" charset="0"/>
                    <a:cs typeface="Calibri" pitchFamily="34" charset="0"/>
                  </a:rPr>
                  <a:t>Sumber: </a:t>
                </a:r>
                <a:r>
                  <a:rPr lang="en-US" sz="1333" i="1" dirty="0">
                    <a:latin typeface="Calibri" pitchFamily="34" charset="0"/>
                    <a:cs typeface="Calibri" pitchFamily="34" charset="0"/>
                  </a:rPr>
                  <a:t>pixabay.com</a:t>
                </a: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642910" y="1428742"/>
              <a:ext cx="3214710" cy="130054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667" b="1" dirty="0" err="1">
                  <a:solidFill>
                    <a:srgbClr val="33CC33"/>
                  </a:solidFill>
                  <a:latin typeface="Calibri" pitchFamily="34" charset="0"/>
                  <a:cs typeface="Calibri" pitchFamily="34" charset="0"/>
                </a:rPr>
                <a:t>Herbivor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adalah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hewan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pemakan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tumbuhan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.</a:t>
              </a:r>
            </a:p>
            <a:p>
              <a:pPr>
                <a:defRPr/>
              </a:pP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Contohnya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: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gajah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kuda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sapi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dan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kambing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76211" y="3717032"/>
            <a:ext cx="11239579" cy="2283736"/>
            <a:chOff x="357158" y="2787774"/>
            <a:chExt cx="8429684" cy="1712802"/>
          </a:xfrm>
        </p:grpSpPr>
        <p:grpSp>
          <p:nvGrpSpPr>
            <p:cNvPr id="33" name="Group 32"/>
            <p:cNvGrpSpPr/>
            <p:nvPr/>
          </p:nvGrpSpPr>
          <p:grpSpPr>
            <a:xfrm>
              <a:off x="357158" y="2787774"/>
              <a:ext cx="8429684" cy="1692000"/>
              <a:chOff x="357158" y="1073262"/>
              <a:chExt cx="8429684" cy="1692000"/>
            </a:xfrm>
            <a:solidFill>
              <a:schemeClr val="bg1"/>
            </a:solidFill>
          </p:grpSpPr>
          <p:grpSp>
            <p:nvGrpSpPr>
              <p:cNvPr id="36" name="Group 15"/>
              <p:cNvGrpSpPr/>
              <p:nvPr/>
            </p:nvGrpSpPr>
            <p:grpSpPr>
              <a:xfrm>
                <a:off x="357158" y="1073262"/>
                <a:ext cx="8429684" cy="1692000"/>
                <a:chOff x="4466842" y="930386"/>
                <a:chExt cx="8429684" cy="1692000"/>
              </a:xfrm>
              <a:grpFill/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4466842" y="930386"/>
                  <a:ext cx="8429684" cy="1692000"/>
                </a:xfrm>
                <a:prstGeom prst="rect">
                  <a:avLst/>
                </a:prstGeom>
                <a:grpFill/>
                <a:ln>
                  <a:solidFill>
                    <a:srgbClr val="33CC33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 rot="16200000">
                  <a:off x="11896395" y="1724925"/>
                  <a:ext cx="1500198" cy="2230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333" dirty="0">
                      <a:latin typeface="Calibri" pitchFamily="34" charset="0"/>
                      <a:cs typeface="Calibri" pitchFamily="34" charset="0"/>
                    </a:rPr>
                    <a:t>Sumber: </a:t>
                  </a:r>
                  <a:r>
                    <a:rPr lang="en-US" sz="1333" i="1" dirty="0">
                      <a:latin typeface="Calibri" pitchFamily="34" charset="0"/>
                      <a:cs typeface="Calibri" pitchFamily="34" charset="0"/>
                    </a:rPr>
                    <a:t>pixabay.com</a:t>
                  </a:r>
                </a:p>
              </p:txBody>
            </p:sp>
          </p:grpSp>
          <p:sp>
            <p:nvSpPr>
              <p:cNvPr id="37" name="Rectangle 36"/>
              <p:cNvSpPr/>
              <p:nvPr/>
            </p:nvSpPr>
            <p:spPr>
              <a:xfrm>
                <a:off x="642910" y="1428742"/>
                <a:ext cx="3214710" cy="1300548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667" b="1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Karnivor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hewan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pemakan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daging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hewan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 lain.</a:t>
                </a:r>
              </a:p>
              <a:p>
                <a:pPr>
                  <a:defRPr/>
                </a:pP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Contohnya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: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singa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buaya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harimau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hiu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</p:txBody>
          </p:sp>
        </p:grpSp>
        <p:pic>
          <p:nvPicPr>
            <p:cNvPr id="34" name="Picture 3" descr="C:\Documents and Settings\Administrator\My Documents\13. Buping SD Kelas V (FINAL)\QR Code Buping 5\TEMA 5\lions-1660044_192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71934" y="3060576"/>
              <a:ext cx="2160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35" name="Picture 2" descr="E:\My Nature Journey\crocodile-2821093_960_72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86512" y="3060576"/>
              <a:ext cx="2160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24121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Bull, Cattle, Bovine, Animal, Mammal, Ruminan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AutoShape 4" descr="Bull, Cattle, Bovine, Animal, Mammal, Ruminan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AutoShape 6" descr="Bull, Cattle, Bovine, Animal, Mammal, Ruminan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24" name="Group 23"/>
          <p:cNvGrpSpPr/>
          <p:nvPr/>
        </p:nvGrpSpPr>
        <p:grpSpPr>
          <a:xfrm>
            <a:off x="476211" y="380979"/>
            <a:ext cx="11239579" cy="2544000"/>
            <a:chOff x="357158" y="285734"/>
            <a:chExt cx="8429684" cy="1908000"/>
          </a:xfrm>
        </p:grpSpPr>
        <p:grpSp>
          <p:nvGrpSpPr>
            <p:cNvPr id="25" name="Group 46"/>
            <p:cNvGrpSpPr/>
            <p:nvPr/>
          </p:nvGrpSpPr>
          <p:grpSpPr>
            <a:xfrm>
              <a:off x="357158" y="285734"/>
              <a:ext cx="8429684" cy="1908000"/>
              <a:chOff x="357158" y="1214428"/>
              <a:chExt cx="8429684" cy="1908000"/>
            </a:xfrm>
            <a:solidFill>
              <a:schemeClr val="bg1"/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357158" y="1214428"/>
                <a:ext cx="8429684" cy="1908000"/>
              </a:xfrm>
              <a:prstGeom prst="rect">
                <a:avLst/>
              </a:prstGeom>
              <a:grpFill/>
              <a:ln>
                <a:solidFill>
                  <a:srgbClr val="33CC33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42910" y="1428742"/>
                <a:ext cx="3214710" cy="1300548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667" b="1" dirty="0" err="1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Insektivor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hewan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pemakan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serangga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pPr>
                  <a:defRPr/>
                </a:pP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Contohnya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: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trenggiling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bunglon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kodok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</p:txBody>
          </p:sp>
        </p:grpSp>
        <p:pic>
          <p:nvPicPr>
            <p:cNvPr id="40" name="Picture 2" descr="C:\Documents and Settings\Administrator\My Documents\13. Buping SD Kelas V (FINAL)\QR Code Buping 5\TEMA 5\800px-Zoo_Leipzig_-_Tou_Feng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71934" y="428610"/>
              <a:ext cx="2160000" cy="14391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41" name="Picture 4" descr="E:\My Nature Journey\chameleon-1678857_960_720.jpg"/>
            <p:cNvPicPr>
              <a:picLocks noChangeAspect="1" noChangeArrowheads="1"/>
            </p:cNvPicPr>
            <p:nvPr/>
          </p:nvPicPr>
          <p:blipFill>
            <a:blip r:embed="rId3" cstate="print"/>
            <a:srcRect t="18643" r="1776" b="1226"/>
            <a:stretch>
              <a:fillRect/>
            </a:stretch>
          </p:blipFill>
          <p:spPr bwMode="auto">
            <a:xfrm>
              <a:off x="6286512" y="428610"/>
              <a:ext cx="2160000" cy="142876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42" name="TextBox 41"/>
            <p:cNvSpPr txBox="1"/>
            <p:nvPr/>
          </p:nvSpPr>
          <p:spPr>
            <a:xfrm>
              <a:off x="5786446" y="1857370"/>
              <a:ext cx="2667000" cy="22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333" dirty="0">
                  <a:latin typeface="Calibri" pitchFamily="34" charset="0"/>
                  <a:cs typeface="Calibri" pitchFamily="34" charset="0"/>
                </a:rPr>
                <a:t>Sumber: </a:t>
              </a:r>
              <a:r>
                <a:rPr lang="en-US" sz="1333" i="1" dirty="0">
                  <a:latin typeface="Calibri" pitchFamily="34" charset="0"/>
                  <a:cs typeface="Calibri" pitchFamily="34" charset="0"/>
                </a:rPr>
                <a:t>commons.wikimedia.org, pixabay.com</a:t>
              </a:r>
              <a:endParaRPr lang="en-US" sz="1333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76211" y="3143248"/>
            <a:ext cx="11239579" cy="2878040"/>
            <a:chOff x="357158" y="2357436"/>
            <a:chExt cx="8429684" cy="2158530"/>
          </a:xfrm>
        </p:grpSpPr>
        <p:grpSp>
          <p:nvGrpSpPr>
            <p:cNvPr id="46" name="Group 46"/>
            <p:cNvGrpSpPr/>
            <p:nvPr/>
          </p:nvGrpSpPr>
          <p:grpSpPr>
            <a:xfrm>
              <a:off x="357158" y="2357436"/>
              <a:ext cx="8429684" cy="2158530"/>
              <a:chOff x="357158" y="1214428"/>
              <a:chExt cx="8429684" cy="1914168"/>
            </a:xfrm>
            <a:solidFill>
              <a:schemeClr val="bg1"/>
            </a:solidFill>
          </p:grpSpPr>
          <p:sp>
            <p:nvSpPr>
              <p:cNvPr id="50" name="Rectangle 49"/>
              <p:cNvSpPr/>
              <p:nvPr/>
            </p:nvSpPr>
            <p:spPr>
              <a:xfrm>
                <a:off x="357158" y="1214428"/>
                <a:ext cx="8429684" cy="1914168"/>
              </a:xfrm>
              <a:prstGeom prst="rect">
                <a:avLst/>
              </a:prstGeom>
              <a:grpFill/>
              <a:ln>
                <a:solidFill>
                  <a:srgbClr val="33CC33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42910" y="1276768"/>
                <a:ext cx="3281018" cy="142629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667" b="1" dirty="0" err="1">
                    <a:solidFill>
                      <a:srgbClr val="00B0F0"/>
                    </a:solidFill>
                    <a:latin typeface="Calibri" pitchFamily="34" charset="0"/>
                    <a:cs typeface="Calibri" pitchFamily="34" charset="0"/>
                  </a:rPr>
                  <a:t>Omnivor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hewan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pemakan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tumbuhan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hewan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 lain.</a:t>
                </a:r>
              </a:p>
              <a:p>
                <a:pPr>
                  <a:defRPr/>
                </a:pP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Contohnya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: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ayam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, orang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utan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gorila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beruang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</p:txBody>
          </p:sp>
        </p:grpSp>
        <p:pic>
          <p:nvPicPr>
            <p:cNvPr id="47" name="Picture 2" descr="C:\Documents and Settings\Administrator\My Documents\13. Buping SD Kelas V (FINAL)\QR Code Buping 5\TEMA 5\orangutan-3342926_1920.jpg"/>
            <p:cNvPicPr>
              <a:picLocks noChangeAspect="1" noChangeArrowheads="1"/>
            </p:cNvPicPr>
            <p:nvPr/>
          </p:nvPicPr>
          <p:blipFill>
            <a:blip r:embed="rId4" cstate="print"/>
            <a:srcRect t="5561"/>
            <a:stretch>
              <a:fillRect/>
            </a:stretch>
          </p:blipFill>
          <p:spPr bwMode="auto">
            <a:xfrm>
              <a:off x="6289322" y="2500313"/>
              <a:ext cx="2160000" cy="145575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48" name="Picture 3" descr="C:\Documents and Settings\Administrator\My Documents\13. Buping SD Kelas V (FINAL)\QR Code Buping 5\TEMA 5\cock-2522623_192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71934" y="2500312"/>
              <a:ext cx="2160000" cy="1441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49" name="TextBox 48"/>
            <p:cNvSpPr txBox="1"/>
            <p:nvPr/>
          </p:nvSpPr>
          <p:spPr>
            <a:xfrm>
              <a:off x="5938846" y="3929072"/>
              <a:ext cx="2667000" cy="22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333" dirty="0">
                  <a:latin typeface="Calibri" pitchFamily="34" charset="0"/>
                  <a:cs typeface="Calibri" pitchFamily="34" charset="0"/>
                </a:rPr>
                <a:t>Sumber: </a:t>
              </a:r>
              <a:r>
                <a:rPr lang="en-US" sz="1333" i="1" dirty="0">
                  <a:latin typeface="Calibri" pitchFamily="34" charset="0"/>
                  <a:cs typeface="Calibri" pitchFamily="34" charset="0"/>
                </a:rPr>
                <a:t>pixabay.com</a:t>
              </a:r>
              <a:endParaRPr lang="en-US" sz="1333" dirty="0"/>
            </a:p>
          </p:txBody>
        </p:sp>
      </p:grpSp>
    </p:spTree>
    <p:extLst>
      <p:ext uri="{BB962C8B-B14F-4D97-AF65-F5344CB8AC3E}">
        <p14:creationId xmlns:p14="http://schemas.microsoft.com/office/powerpoint/2010/main" val="13120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120</TotalTime>
  <Words>580</Words>
  <Application>Microsoft Office PowerPoint</Application>
  <PresentationFormat>Widescreen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Adobe Gothic Std B</vt:lpstr>
      <vt:lpstr>Arial Black</vt:lpstr>
      <vt:lpstr>Arial Rounded MT Bold</vt:lpstr>
      <vt:lpstr>Bahnschrift Condensed</vt:lpstr>
      <vt:lpstr>Calibri</vt:lpstr>
      <vt:lpstr>Corbel</vt:lpstr>
      <vt:lpstr>Nyala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2</cp:revision>
  <dcterms:created xsi:type="dcterms:W3CDTF">2021-10-30T01:51:49Z</dcterms:created>
  <dcterms:modified xsi:type="dcterms:W3CDTF">2021-11-02T04:08:09Z</dcterms:modified>
</cp:coreProperties>
</file>