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75" r:id="rId4"/>
    <p:sldId id="292" r:id="rId5"/>
    <p:sldId id="261" r:id="rId6"/>
    <p:sldId id="262" r:id="rId7"/>
    <p:sldId id="29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9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407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554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614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216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26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026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60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010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60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B6F5E25-7E03-44AB-B54E-3A7FFD3F1480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DF4FFD5-004C-4A57-AE5A-CD61105CE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891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9905" y="442142"/>
            <a:ext cx="6146304" cy="5316002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1562110"/>
              <a:ext cx="3657600" cy="2080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Udara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Bersih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bagi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Kesehatan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847730"/>
              <a:ext cx="5257800" cy="743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42387" y="68627"/>
            <a:ext cx="9406008" cy="6134227"/>
            <a:chOff x="6340" y="716006"/>
            <a:chExt cx="5455688" cy="3382876"/>
          </a:xfrm>
        </p:grpSpPr>
        <p:sp>
          <p:nvSpPr>
            <p:cNvPr id="40" name="Rectangle 39"/>
            <p:cNvSpPr/>
            <p:nvPr/>
          </p:nvSpPr>
          <p:spPr>
            <a:xfrm>
              <a:off x="6340" y="716006"/>
              <a:ext cx="5400000" cy="33828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028" y="827382"/>
              <a:ext cx="5400000" cy="32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42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2"/>
          <a:srcRect t="7767" b="26707"/>
          <a:stretch/>
        </p:blipFill>
        <p:spPr bwMode="auto">
          <a:xfrm>
            <a:off x="8400256" y="2084851"/>
            <a:ext cx="2880320" cy="42260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587421" y="1316766"/>
            <a:ext cx="752480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Udara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disaring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hidung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3741" y="452670"/>
            <a:ext cx="5810291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Proses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8685" y="1850246"/>
            <a:ext cx="7524803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Udara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trakea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disaring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kedua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kalinya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8685" y="2794094"/>
            <a:ext cx="7524803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U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bronkus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dibawa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bronkiolus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lalu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alveolus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paru-paru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88685" y="4142835"/>
            <a:ext cx="7524803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Di 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alveolus,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pertukaran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oksigen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karbon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dioksida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88685" y="5094821"/>
            <a:ext cx="7524803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U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mengandung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karbon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dioksida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dikeluarkan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kembali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hidung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/>
          <a:stretch/>
        </p:blipFill>
        <p:spPr>
          <a:xfrm>
            <a:off x="2029957" y="779676"/>
            <a:ext cx="7296020" cy="455433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274918" y="757733"/>
            <a:ext cx="6428297" cy="1200329"/>
            <a:chOff x="3929058" y="571486"/>
            <a:chExt cx="4821223" cy="900247"/>
          </a:xfrm>
        </p:grpSpPr>
        <p:cxnSp>
          <p:nvCxnSpPr>
            <p:cNvPr id="37" name="Straight Connector 36"/>
            <p:cNvCxnSpPr>
              <a:endCxn id="38" idx="1"/>
            </p:cNvCxnSpPr>
            <p:nvPr/>
          </p:nvCxnSpPr>
          <p:spPr>
            <a:xfrm flipV="1">
              <a:off x="3929058" y="1021610"/>
              <a:ext cx="857256" cy="115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86314" y="571486"/>
              <a:ext cx="3963967" cy="9002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Hidung</a:t>
              </a:r>
              <a:r>
                <a:rPr lang="sv-SE" sz="2400" b="1" dirty="0">
                  <a:latin typeface="Calibri" pitchFamily="34" charset="0"/>
                  <a:cs typeface="Calibri" pitchFamily="34" charset="0"/>
                </a:rPr>
                <a:t> merupakan tempat masuknya udara, berfungsi menyaring kotoran dan menyesuaikan suhu udara.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4744" y="1238235"/>
            <a:ext cx="4163425" cy="1569660"/>
            <a:chOff x="168557" y="928676"/>
            <a:chExt cx="3122569" cy="117724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2411760" y="1344175"/>
              <a:ext cx="879366" cy="5131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8557" y="928676"/>
              <a:ext cx="2387219" cy="1177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Trakea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menyaring udara dan menghubungkan hidung dan paru-paru.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834113" y="3620562"/>
            <a:ext cx="3828969" cy="1700062"/>
            <a:chOff x="5875584" y="2622241"/>
            <a:chExt cx="2871727" cy="1204439"/>
          </a:xfrm>
        </p:grpSpPr>
        <p:cxnSp>
          <p:nvCxnSpPr>
            <p:cNvPr id="43" name="Straight Connector 42"/>
            <p:cNvCxnSpPr>
              <a:stCxn id="44" idx="1"/>
            </p:cNvCxnSpPr>
            <p:nvPr/>
          </p:nvCxnSpPr>
          <p:spPr>
            <a:xfrm flipH="1" flipV="1">
              <a:off x="5875584" y="2622241"/>
              <a:ext cx="856656" cy="6484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732240" y="2714626"/>
              <a:ext cx="2015071" cy="11120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Alveolus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tempat </a:t>
              </a:r>
              <a:r>
                <a:rPr lang="sv-SE" sz="2400" b="1" dirty="0">
                  <a:latin typeface="Calibri" pitchFamily="34" charset="0"/>
                  <a:cs typeface="Calibri" pitchFamily="34" charset="0"/>
                </a:rPr>
                <a:t>pertukaran oksigen dan karbon dioksida.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4744" y="3326219"/>
            <a:ext cx="3204241" cy="1569660"/>
            <a:chOff x="168557" y="2494664"/>
            <a:chExt cx="2403181" cy="1177245"/>
          </a:xfrm>
        </p:grpSpPr>
        <p:sp>
          <p:nvSpPr>
            <p:cNvPr id="46" name="TextBox 45"/>
            <p:cNvSpPr txBox="1"/>
            <p:nvPr/>
          </p:nvSpPr>
          <p:spPr>
            <a:xfrm>
              <a:off x="168557" y="2494664"/>
              <a:ext cx="1903113" cy="1177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Paru-paru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organ utama pada pernapasan manusia.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 flipV="1">
              <a:off x="2071670" y="3000376"/>
              <a:ext cx="500068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895922" y="3620561"/>
            <a:ext cx="4928271" cy="2465962"/>
            <a:chOff x="2171941" y="2715420"/>
            <a:chExt cx="3696203" cy="1849471"/>
          </a:xfrm>
        </p:grpSpPr>
        <p:cxnSp>
          <p:nvCxnSpPr>
            <p:cNvPr id="49" name="Straight Connector 48"/>
            <p:cNvCxnSpPr/>
            <p:nvPr/>
          </p:nvCxnSpPr>
          <p:spPr>
            <a:xfrm rot="5400000" flipH="1" flipV="1">
              <a:off x="2750331" y="3393287"/>
              <a:ext cx="1357322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171941" y="3664644"/>
              <a:ext cx="3696203" cy="9002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Bronkus 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adalah cabang batang tenggorokan, mengalirkan udara ke paru-paru kanan dan paru-paru kiri.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321853" y="2293903"/>
            <a:ext cx="3203436" cy="1200329"/>
            <a:chOff x="6241389" y="1720428"/>
            <a:chExt cx="2402577" cy="900247"/>
          </a:xfrm>
        </p:grpSpPr>
        <p:cxnSp>
          <p:nvCxnSpPr>
            <p:cNvPr id="52" name="Straight Connector 51"/>
            <p:cNvCxnSpPr>
              <a:stCxn id="53" idx="1"/>
            </p:cNvCxnSpPr>
            <p:nvPr/>
          </p:nvCxnSpPr>
          <p:spPr>
            <a:xfrm flipH="1" flipV="1">
              <a:off x="6241389" y="1857373"/>
              <a:ext cx="740691" cy="313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982080" y="1720428"/>
              <a:ext cx="1661886" cy="9002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Bronkiolus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cabang dari bronkus.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5709" y="342491"/>
            <a:ext cx="5810291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7381" y="5281076"/>
            <a:ext cx="2095515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27582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5E deli sedang berpantun.tif"/>
          <p:cNvPicPr>
            <a:picLocks noChangeAspect="1"/>
          </p:cNvPicPr>
          <p:nvPr/>
        </p:nvPicPr>
        <p:blipFill rotWithShape="1">
          <a:blip r:embed="rId2" cstate="print"/>
          <a:srcRect b="22407"/>
          <a:stretch/>
        </p:blipFill>
        <p:spPr>
          <a:xfrm>
            <a:off x="2582518" y="3848100"/>
            <a:ext cx="2153926" cy="24715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2"/>
            <a:ext cx="8229600" cy="914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pernapasan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paru-paru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pernapasan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46268" y="5991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Alat-Alat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Pernapasan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pada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Manusia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Fungsinya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28800" y="2667000"/>
            <a:ext cx="31242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itchFamily="34" charset="0"/>
                <a:cs typeface="Arial" pitchFamily="34" charset="0"/>
              </a:rPr>
              <a:t>Udara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tubuh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800" y="3200400"/>
            <a:ext cx="31242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019800" y="2667000"/>
            <a:ext cx="1981200" cy="990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/>
              <a:t>Rongga</a:t>
            </a:r>
            <a:r>
              <a:rPr lang="en-US" sz="2300" b="1" dirty="0"/>
              <a:t> </a:t>
            </a:r>
            <a:r>
              <a:rPr lang="en-US" sz="2300" b="1" dirty="0" err="1"/>
              <a:t>hidung</a:t>
            </a:r>
            <a:endParaRPr lang="en-US" sz="23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9144000" y="2667000"/>
            <a:ext cx="1295400" cy="990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/>
              <a:t>trakea</a:t>
            </a:r>
            <a:endParaRPr lang="en-US" sz="23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9144000" y="4648200"/>
            <a:ext cx="1295400" cy="990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/>
              <a:t>bronkus</a:t>
            </a:r>
            <a:endParaRPr lang="en-US" sz="23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6019800" y="4648200"/>
            <a:ext cx="19812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/>
              <a:t>Paru-paru</a:t>
            </a:r>
            <a:endParaRPr lang="en-US" sz="23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105400" y="2895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105400" y="3429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229600" y="2895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229600" y="3429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229600" y="487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229600" y="5410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>
            <a:off x="9220200" y="4191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9639300" y="42291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7788"/>
            <a:ext cx="6781800" cy="639762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bagian-bagian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berperan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pernapasan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447800"/>
          <a:ext cx="8442245" cy="46329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0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No.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Bagian-Bagian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Pernapasan</a:t>
                      </a:r>
                      <a:endParaRPr lang="en-US" sz="2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Fungsi</a:t>
                      </a:r>
                      <a:endParaRPr lang="en-US" sz="2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3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Hidung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penyaring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debu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atau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kotoran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berasal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dari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udara</a:t>
                      </a:r>
                      <a:r>
                        <a:rPr lang="en-US" sz="2000" baseline="0" dirty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penyesuaian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suhu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kelembapan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udara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untuk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memudahkan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proses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penyebaran</a:t>
                      </a:r>
                      <a:r>
                        <a:rPr lang="en-US" sz="2000" baseline="0" dirty="0"/>
                        <a:t> gas </a:t>
                      </a:r>
                      <a:r>
                        <a:rPr lang="en-US" sz="2000" baseline="0" dirty="0" err="1"/>
                        <a:t>dalam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tubuh</a:t>
                      </a:r>
                      <a:r>
                        <a:rPr lang="en-US" sz="2000" baseline="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3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Trakea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tenggorokan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Penghubung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antara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bagian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hidung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paru-paru</a:t>
                      </a:r>
                      <a:r>
                        <a:rPr lang="en-US" sz="2000" baseline="0" dirty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penyaringan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kembali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udara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masuk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mengantarkan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udara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tersebut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paru-paru</a:t>
                      </a:r>
                      <a:r>
                        <a:rPr lang="en-US" sz="2000" baseline="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7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Paru-paru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terdiri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dari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bronkus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bronkiolus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dan</a:t>
                      </a:r>
                      <a:r>
                        <a:rPr lang="en-US" sz="2000" b="1" dirty="0"/>
                        <a:t> alveolus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Bronkus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adalah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dua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percabangan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dari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trakea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menuju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paru-paru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kanan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kiri</a:t>
                      </a:r>
                      <a:r>
                        <a:rPr lang="en-US" sz="2000" baseline="0" dirty="0"/>
                        <a:t>. </a:t>
                      </a:r>
                      <a:r>
                        <a:rPr lang="en-US" sz="2000" baseline="0" dirty="0" err="1"/>
                        <a:t>Bronkiolus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adalah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percabangan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bronkus</a:t>
                      </a:r>
                      <a:r>
                        <a:rPr lang="en-US" sz="2000" baseline="0" dirty="0"/>
                        <a:t>. Alveolus </a:t>
                      </a:r>
                      <a:r>
                        <a:rPr lang="en-US" sz="2000" baseline="0" dirty="0" err="1"/>
                        <a:t>adalah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ujung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bronkiolus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berfungsi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sebagai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tempat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pertukaran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oksigen</a:t>
                      </a:r>
                      <a:r>
                        <a:rPr lang="en-US" sz="2000" baseline="0" dirty="0"/>
                        <a:t> (O</a:t>
                      </a:r>
                      <a:r>
                        <a:rPr lang="en-US" sz="1400" baseline="0" dirty="0"/>
                        <a:t>2</a:t>
                      </a:r>
                      <a:r>
                        <a:rPr lang="en-US" sz="2000" baseline="0" dirty="0"/>
                        <a:t>)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karbon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dioksida</a:t>
                      </a:r>
                      <a:r>
                        <a:rPr lang="en-US" sz="2000" baseline="0" dirty="0"/>
                        <a:t> (CO</a:t>
                      </a:r>
                      <a:r>
                        <a:rPr lang="en-US" sz="1400" baseline="0" dirty="0"/>
                        <a:t>2</a:t>
                      </a:r>
                      <a:r>
                        <a:rPr lang="en-US" sz="2000" baseline="0" dirty="0"/>
                        <a:t>)</a:t>
                      </a:r>
                      <a:r>
                        <a:rPr lang="en-US" sz="1400" baseline="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81B74-F026-4CCB-B31F-4F9E0FED3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569572" y="1510748"/>
            <a:ext cx="2326590" cy="31534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9173DF7-6CF8-44E7-8001-11680DF1A13E}"/>
              </a:ext>
            </a:extLst>
          </p:cNvPr>
          <p:cNvSpPr/>
          <p:nvPr/>
        </p:nvSpPr>
        <p:spPr>
          <a:xfrm>
            <a:off x="2630218" y="1779662"/>
            <a:ext cx="5321085" cy="26666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7269AE-37DE-443E-BE51-B4F20EA5A7B4}"/>
              </a:ext>
            </a:extLst>
          </p:cNvPr>
          <p:cNvSpPr/>
          <p:nvPr/>
        </p:nvSpPr>
        <p:spPr>
          <a:xfrm rot="10800000" flipV="1">
            <a:off x="3279276" y="5395784"/>
            <a:ext cx="4420237" cy="43999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5" name="Picture 2" descr="Y:\TRANSIT JOB GAMBAR\Tematik 4E\anak pakai seragam-DES.jpg">
            <a:extLst>
              <a:ext uri="{FF2B5EF4-FFF2-40B4-BE49-F238E27FC236}">
                <a16:creationId xmlns:a16="http://schemas.microsoft.com/office/drawing/2014/main" id="{49BD30AF-3B10-48FC-896E-DA5A8D10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34" y="1510748"/>
            <a:ext cx="2436585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39</TotalTime>
  <Words>310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Adobe Gothic Std B</vt:lpstr>
      <vt:lpstr>Arial</vt:lpstr>
      <vt:lpstr>Arial Black</vt:lpstr>
      <vt:lpstr>Arial Rounded MT Bold</vt:lpstr>
      <vt:lpstr>Bahnschrift Condensed</vt:lpstr>
      <vt:lpstr>Calibri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Perhatikan bagian-bagian tubuh yang berperan dalam pernapasan serta fungsinya berikut!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2021-08-17T14:09:19Z</dcterms:created>
  <dcterms:modified xsi:type="dcterms:W3CDTF">2021-08-17T14:49:05Z</dcterms:modified>
</cp:coreProperties>
</file>