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1"/>
  </p:handoutMasterIdLst>
  <p:sldIdLst>
    <p:sldId id="257" r:id="rId2"/>
    <p:sldId id="265" r:id="rId3"/>
    <p:sldId id="290" r:id="rId4"/>
    <p:sldId id="291" r:id="rId5"/>
    <p:sldId id="292" r:id="rId6"/>
    <p:sldId id="293" r:id="rId7"/>
    <p:sldId id="294" r:id="rId8"/>
    <p:sldId id="295" r:id="rId9"/>
    <p:sldId id="296" r:id="rId10"/>
  </p:sldIdLst>
  <p:sldSz cx="9144000" cy="5143500" type="screen16x9"/>
  <p:notesSz cx="68580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1E4E"/>
    <a:srgbClr val="FEBEC9"/>
    <a:srgbClr val="FF0066"/>
    <a:srgbClr val="B27A16"/>
    <a:srgbClr val="F1CFEC"/>
    <a:srgbClr val="AE3CBA"/>
    <a:srgbClr val="009900"/>
    <a:srgbClr val="CEB3DF"/>
    <a:srgbClr val="2A583C"/>
    <a:srgbClr val="000E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16" autoAdjust="0"/>
    <p:restoredTop sz="94660"/>
  </p:normalViewPr>
  <p:slideViewPr>
    <p:cSldViewPr>
      <p:cViewPr varScale="1">
        <p:scale>
          <a:sx n="90" d="100"/>
          <a:sy n="90" d="100"/>
        </p:scale>
        <p:origin x="738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C50B8A3-9419-4E17-A517-F03130CB6856}" type="datetimeFigureOut">
              <a:rPr lang="en-US"/>
              <a:pPr>
                <a:defRPr/>
              </a:pPr>
              <a:t>10/27/2020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itchFamily="34" charset="0"/>
              </a:defRPr>
            </a:lvl1pPr>
          </a:lstStyle>
          <a:p>
            <a:pPr>
              <a:defRPr/>
            </a:pPr>
            <a:fld id="{1534F799-D1AE-418B-83CE-77D41DFBA0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96899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3707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ELISA\ERLANGGA LISA\2017\TEMPLATE PPT\SD Buping Tematik Terpadu K13N\SD Buping Tematik Terpadu K13N banner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18000"/>
            <a:ext cx="9144000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Berlin Sans FB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Berlin Sans FB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Berlin Sans FB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Berlin Sans FB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Berlin Sans FB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Berlin Sans FB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Berlin Sans FB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Berlin Sans FB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F6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ELISA\ERLANGGA LISA\2017\TEMPLATE PPT\SD Buping Tematik Terpadu K13N\SD Buping Tematik Terpadu K13N bann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18000"/>
            <a:ext cx="9144000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4240583" y="1352550"/>
            <a:ext cx="4349012" cy="25545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Media </a:t>
            </a:r>
            <a:r>
              <a:rPr lang="en-US" sz="32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Mengajar</a:t>
            </a:r>
            <a:endParaRPr lang="en-US" sz="3200" b="1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ea typeface="Adobe Gothic Std B" pitchFamily="34" charset="-128"/>
              <a:cs typeface="Calibri" pitchFamily="34" charset="0"/>
            </a:endParaRPr>
          </a:p>
          <a:p>
            <a:pPr algn="ctr"/>
            <a:r>
              <a:rPr lang="en-US" sz="32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Buku</a:t>
            </a:r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Pendamping</a:t>
            </a:r>
            <a:endParaRPr lang="en-US" sz="3200" b="1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ea typeface="Adobe Gothic Std B" pitchFamily="34" charset="-128"/>
              <a:cs typeface="Calibri" pitchFamily="34" charset="0"/>
            </a:endParaRPr>
          </a:p>
          <a:p>
            <a:pPr algn="ctr"/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TEMATIK TERPADU</a:t>
            </a:r>
          </a:p>
          <a:p>
            <a:pPr algn="ctr"/>
            <a:r>
              <a:rPr lang="en-US" sz="3200" b="1" dirty="0" err="1">
                <a:solidFill>
                  <a:srgbClr val="7030A0"/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Ilmu</a:t>
            </a:r>
            <a:r>
              <a:rPr lang="en-US" sz="3200" b="1" dirty="0">
                <a:solidFill>
                  <a:srgbClr val="7030A0"/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Pengetahuan</a:t>
            </a:r>
            <a:r>
              <a:rPr lang="en-US" sz="3200" b="1" dirty="0">
                <a:solidFill>
                  <a:srgbClr val="7030A0"/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Sosial</a:t>
            </a:r>
            <a:endParaRPr lang="en-US" sz="3200" b="1" dirty="0">
              <a:solidFill>
                <a:srgbClr val="7030A0"/>
              </a:solidFill>
              <a:latin typeface="Calibri" pitchFamily="34" charset="0"/>
              <a:ea typeface="Adobe Gothic Std B" pitchFamily="34" charset="-128"/>
              <a:cs typeface="Calibri" pitchFamily="34" charset="0"/>
            </a:endParaRPr>
          </a:p>
          <a:p>
            <a:pPr algn="ctr"/>
            <a:r>
              <a:rPr lang="en-US" sz="3200" b="1" dirty="0" err="1">
                <a:solidFill>
                  <a:srgbClr val="7030A0"/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untuk</a:t>
            </a:r>
            <a:r>
              <a:rPr lang="en-US" sz="3200" b="1" dirty="0">
                <a:solidFill>
                  <a:srgbClr val="7030A0"/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 SD/MI </a:t>
            </a:r>
            <a:r>
              <a:rPr lang="en-US" sz="3200" b="1" dirty="0" err="1">
                <a:solidFill>
                  <a:srgbClr val="7030A0"/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Kelas</a:t>
            </a:r>
            <a:r>
              <a:rPr lang="en-US" sz="3200" b="1" dirty="0">
                <a:solidFill>
                  <a:srgbClr val="7030A0"/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 V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8200" y="526247"/>
            <a:ext cx="3105343" cy="380715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Rot by="120000"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" fill="hold">
                                          <p:stCondLst>
                                            <p:cond delay="19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" fill="hold">
                                          <p:stCondLst>
                                            <p:cond delay="39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" fill="hold">
                                          <p:stCondLst>
                                            <p:cond delay="593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1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1943100" y="209550"/>
            <a:ext cx="5257800" cy="4329113"/>
            <a:chOff x="3795402" y="133350"/>
            <a:chExt cx="5257800" cy="4328802"/>
          </a:xfrm>
        </p:grpSpPr>
        <p:sp>
          <p:nvSpPr>
            <p:cNvPr id="3" name="Oval 2"/>
            <p:cNvSpPr/>
            <p:nvPr/>
          </p:nvSpPr>
          <p:spPr>
            <a:xfrm>
              <a:off x="4190689" y="133350"/>
              <a:ext cx="4329113" cy="4328802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078" name="Rectangle 1"/>
            <p:cNvSpPr>
              <a:spLocks noChangeArrowheads="1"/>
            </p:cNvSpPr>
            <p:nvPr/>
          </p:nvSpPr>
          <p:spPr bwMode="auto">
            <a:xfrm>
              <a:off x="4595502" y="1781593"/>
              <a:ext cx="3657600" cy="1323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eaLnBrk="1" hangingPunct="1"/>
              <a:r>
                <a:rPr lang="en-US" altLang="en-US" sz="4000" b="1" dirty="0" err="1">
                  <a:solidFill>
                    <a:srgbClr val="0070C0"/>
                  </a:solidFill>
                  <a:cs typeface="Calibri" pitchFamily="34" charset="0"/>
                </a:rPr>
                <a:t>Lingkungan</a:t>
              </a:r>
              <a:r>
                <a:rPr lang="en-US" altLang="en-US" sz="4000" b="1" dirty="0">
                  <a:solidFill>
                    <a:srgbClr val="0070C0"/>
                  </a:solidFill>
                  <a:cs typeface="Calibri" pitchFamily="34" charset="0"/>
                </a:rPr>
                <a:t> </a:t>
              </a:r>
              <a:r>
                <a:rPr lang="en-US" altLang="en-US" sz="4000" b="1" dirty="0" err="1">
                  <a:solidFill>
                    <a:srgbClr val="0070C0"/>
                  </a:solidFill>
                  <a:cs typeface="Calibri" pitchFamily="34" charset="0"/>
                </a:rPr>
                <a:t>Sahabat</a:t>
              </a:r>
              <a:r>
                <a:rPr lang="en-US" altLang="en-US" sz="4000" b="1" dirty="0">
                  <a:solidFill>
                    <a:srgbClr val="0070C0"/>
                  </a:solidFill>
                  <a:cs typeface="Calibri" pitchFamily="34" charset="0"/>
                </a:rPr>
                <a:t> Kita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795402" y="1123879"/>
              <a:ext cx="5257800" cy="707974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000" dirty="0" err="1">
                  <a:solidFill>
                    <a:schemeClr val="accent1">
                      <a:lumMod val="50000"/>
                    </a:schemeClr>
                  </a:solidFill>
                  <a:latin typeface="Arial Rounded MT Bold" pitchFamily="34" charset="0"/>
                </a:rPr>
                <a:t>Tema</a:t>
              </a:r>
              <a:r>
                <a:rPr lang="en-US" sz="4000" dirty="0">
                  <a:solidFill>
                    <a:schemeClr val="accent1">
                      <a:lumMod val="50000"/>
                    </a:schemeClr>
                  </a:solidFill>
                  <a:latin typeface="Arial Rounded MT Bold" pitchFamily="34" charset="0"/>
                </a:rPr>
                <a:t> 8</a:t>
              </a:r>
            </a:p>
          </p:txBody>
        </p:sp>
      </p:grpSp>
      <p:pic>
        <p:nvPicPr>
          <p:cNvPr id="3076" name="Picture 2" descr="E:\ELISA\ERLANGGA LISA\2017\TEMPLATE PPT\SD Buping Tematik Terpadu K13N\SD Buping Tematik Terpadu K13N bann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18000"/>
            <a:ext cx="9144000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" y="0"/>
            <a:ext cx="5105401" cy="666750"/>
            <a:chOff x="-1" y="0"/>
            <a:chExt cx="5105401" cy="666750"/>
          </a:xfrm>
        </p:grpSpPr>
        <p:pic>
          <p:nvPicPr>
            <p:cNvPr id="3" name="Picture 2" descr="E:\ELISA\PPT ESPS\2016\ESPS edisi kurnas\PERINTILAN ESPS KURNAS\pita label 5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" y="0"/>
              <a:ext cx="5105401" cy="6667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ectangle 3"/>
            <p:cNvSpPr/>
            <p:nvPr/>
          </p:nvSpPr>
          <p:spPr>
            <a:xfrm>
              <a:off x="228600" y="44904"/>
              <a:ext cx="4724400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200" dirty="0" err="1">
                  <a:solidFill>
                    <a:schemeClr val="bg1"/>
                  </a:solidFill>
                  <a:latin typeface="Arial Rounded MT Bold" pitchFamily="34" charset="0"/>
                </a:rPr>
                <a:t>Materi</a:t>
              </a:r>
              <a:r>
                <a:rPr lang="en-US" sz="3200" dirty="0">
                  <a:solidFill>
                    <a:schemeClr val="bg1"/>
                  </a:solidFill>
                  <a:latin typeface="Arial Rounded MT Bold" pitchFamily="34" charset="0"/>
                </a:rPr>
                <a:t> </a:t>
              </a:r>
              <a:r>
                <a:rPr lang="en-US" sz="3200" dirty="0" err="1">
                  <a:solidFill>
                    <a:schemeClr val="bg1"/>
                  </a:solidFill>
                  <a:latin typeface="Arial Rounded MT Bold" pitchFamily="34" charset="0"/>
                </a:rPr>
                <a:t>Inti</a:t>
              </a:r>
              <a:r>
                <a:rPr lang="en-US" sz="3200" dirty="0">
                  <a:solidFill>
                    <a:schemeClr val="bg1"/>
                  </a:solidFill>
                  <a:latin typeface="Arial Rounded MT Bold" pitchFamily="34" charset="0"/>
                </a:rPr>
                <a:t> </a:t>
              </a:r>
              <a:r>
                <a:rPr lang="en-US" sz="3200" dirty="0" err="1">
                  <a:solidFill>
                    <a:schemeClr val="bg1"/>
                  </a:solidFill>
                  <a:latin typeface="Arial Rounded MT Bold" pitchFamily="34" charset="0"/>
                </a:rPr>
                <a:t>Subtema</a:t>
              </a:r>
              <a:r>
                <a:rPr lang="en-US" sz="3200" dirty="0">
                  <a:solidFill>
                    <a:schemeClr val="bg1"/>
                  </a:solidFill>
                  <a:latin typeface="Arial Rounded MT Bold" pitchFamily="34" charset="0"/>
                </a:rPr>
                <a:t> 1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305028" y="819150"/>
            <a:ext cx="2316138" cy="562395"/>
            <a:chOff x="5421674" y="1976562"/>
            <a:chExt cx="1969726" cy="562395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1674" y="1976562"/>
              <a:ext cx="1969726" cy="562395"/>
            </a:xfrm>
            <a:prstGeom prst="rect">
              <a:avLst/>
            </a:prstGeom>
          </p:spPr>
        </p:pic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5466375" y="2057704"/>
              <a:ext cx="1848825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eaLnBrk="1" hangingPunct="1"/>
              <a:r>
                <a:rPr lang="en-US" sz="2000" dirty="0">
                  <a:latin typeface="Myriad Pro" panose="020B0503030403020204" pitchFamily="34" charset="0"/>
                </a:rPr>
                <a:t>Usaha </a:t>
              </a:r>
              <a:r>
                <a:rPr lang="en-US" sz="2000" dirty="0" err="1">
                  <a:latin typeface="Myriad Pro" panose="020B0503030403020204" pitchFamily="34" charset="0"/>
                </a:rPr>
                <a:t>agraris</a:t>
              </a:r>
              <a:endParaRPr lang="en-US" sz="2000" dirty="0">
                <a:latin typeface="Myriad Pro" panose="020B0503030403020204" pitchFamily="34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5015798" y="819150"/>
            <a:ext cx="2316138" cy="562395"/>
            <a:chOff x="5421674" y="1976562"/>
            <a:chExt cx="1969726" cy="562395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1674" y="1976562"/>
              <a:ext cx="1969726" cy="562395"/>
            </a:xfrm>
            <a:prstGeom prst="rect">
              <a:avLst/>
            </a:prstGeom>
          </p:spPr>
        </p:pic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5466375" y="2057704"/>
              <a:ext cx="1848825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eaLnBrk="1" hangingPunct="1"/>
              <a:r>
                <a:rPr lang="en-US" sz="2000" dirty="0">
                  <a:latin typeface="Myriad Pro" panose="020B0503030403020204" pitchFamily="34" charset="0"/>
                </a:rPr>
                <a:t>Usaha </a:t>
              </a:r>
              <a:r>
                <a:rPr lang="en-US" sz="2000" dirty="0" err="1">
                  <a:latin typeface="Myriad Pro" panose="020B0503030403020204" pitchFamily="34" charset="0"/>
                </a:rPr>
                <a:t>ekstraktif</a:t>
              </a:r>
              <a:endParaRPr lang="en-US" sz="2000" dirty="0">
                <a:latin typeface="Myriad Pro" panose="020B0503030403020204" pitchFamily="34" charset="0"/>
              </a:endParaRPr>
            </a:p>
          </p:txBody>
        </p:sp>
      </p:grp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1598" y="1428750"/>
            <a:ext cx="3542997" cy="2362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691597" y="3867150"/>
            <a:ext cx="354299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2000" dirty="0" err="1">
                <a:latin typeface="Myriad Pro" panose="020B0503030403020204" pitchFamily="34" charset="0"/>
              </a:rPr>
              <a:t>Pemanfaatan</a:t>
            </a:r>
            <a:r>
              <a:rPr lang="en-US" sz="2000" dirty="0">
                <a:latin typeface="Myriad Pro" panose="020B0503030403020204" pitchFamily="34" charset="0"/>
              </a:rPr>
              <a:t> SDA </a:t>
            </a:r>
            <a:r>
              <a:rPr lang="en-US" sz="2000" dirty="0" err="1">
                <a:latin typeface="Myriad Pro" panose="020B0503030403020204" pitchFamily="34" charset="0"/>
              </a:rPr>
              <a:t>melalui</a:t>
            </a:r>
            <a:r>
              <a:rPr lang="en-US" sz="2000" dirty="0">
                <a:latin typeface="Myriad Pro" panose="020B0503030403020204" pitchFamily="34" charset="0"/>
              </a:rPr>
              <a:t> proses </a:t>
            </a:r>
            <a:r>
              <a:rPr lang="en-US" sz="2000" dirty="0" err="1">
                <a:latin typeface="Myriad Pro" panose="020B0503030403020204" pitchFamily="34" charset="0"/>
              </a:rPr>
              <a:t>pengolahan</a:t>
            </a:r>
            <a:r>
              <a:rPr lang="en-US" sz="2000" dirty="0">
                <a:latin typeface="Myriad Pro" panose="020B0503030403020204" pitchFamily="34" charset="0"/>
              </a:rPr>
              <a:t>.</a:t>
            </a: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53" y="1428750"/>
            <a:ext cx="3542890" cy="2362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4571999" y="3867150"/>
            <a:ext cx="354299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2000" dirty="0" err="1">
                <a:latin typeface="Myriad Pro" panose="020B0503030403020204" pitchFamily="34" charset="0"/>
              </a:rPr>
              <a:t>Pemanfaatan</a:t>
            </a:r>
            <a:r>
              <a:rPr lang="en-US" sz="2000" dirty="0">
                <a:latin typeface="Myriad Pro" panose="020B0503030403020204" pitchFamily="34" charset="0"/>
              </a:rPr>
              <a:t> SDA </a:t>
            </a:r>
            <a:r>
              <a:rPr lang="en-US" sz="2000" dirty="0" err="1">
                <a:latin typeface="Myriad Pro" panose="020B0503030403020204" pitchFamily="34" charset="0"/>
              </a:rPr>
              <a:t>secara</a:t>
            </a:r>
            <a:r>
              <a:rPr lang="en-US" sz="2000" dirty="0">
                <a:latin typeface="Myriad Pro" panose="020B0503030403020204" pitchFamily="34" charset="0"/>
              </a:rPr>
              <a:t> </a:t>
            </a:r>
            <a:r>
              <a:rPr lang="en-US" sz="2000" dirty="0" err="1">
                <a:latin typeface="Myriad Pro" panose="020B0503030403020204" pitchFamily="34" charset="0"/>
              </a:rPr>
              <a:t>langsung</a:t>
            </a:r>
            <a:r>
              <a:rPr lang="en-US" sz="2000" dirty="0">
                <a:latin typeface="Myriad Pro" panose="020B0503030403020204" pitchFamily="34" charset="0"/>
              </a:rPr>
              <a:t> </a:t>
            </a:r>
            <a:r>
              <a:rPr lang="en-US" sz="2000" dirty="0" err="1">
                <a:latin typeface="Myriad Pro" panose="020B0503030403020204" pitchFamily="34" charset="0"/>
              </a:rPr>
              <a:t>tanpa</a:t>
            </a:r>
            <a:r>
              <a:rPr lang="en-US" sz="2000" dirty="0">
                <a:latin typeface="Myriad Pro" panose="020B0503030403020204" pitchFamily="34" charset="0"/>
              </a:rPr>
              <a:t> </a:t>
            </a:r>
            <a:r>
              <a:rPr lang="en-US" sz="2000" dirty="0" err="1">
                <a:latin typeface="Myriad Pro" panose="020B0503030403020204" pitchFamily="34" charset="0"/>
              </a:rPr>
              <a:t>pengolahan</a:t>
            </a:r>
            <a:r>
              <a:rPr lang="en-US" sz="2000" dirty="0">
                <a:latin typeface="Myriad Pro" panose="020B0503030403020204" pitchFamily="34" charset="0"/>
              </a:rPr>
              <a:t>.</a:t>
            </a: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 rot="16200000">
            <a:off x="-466565" y="2671258"/>
            <a:ext cx="2039325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en-US" sz="700" dirty="0" err="1">
                <a:latin typeface="Myriad Pro" panose="020B0503030403020204" pitchFamily="34" charset="0"/>
              </a:rPr>
              <a:t>Sumber</a:t>
            </a:r>
            <a:r>
              <a:rPr lang="en-US" sz="700" dirty="0">
                <a:latin typeface="Myriad Pro" panose="020B0503030403020204" pitchFamily="34" charset="0"/>
              </a:rPr>
              <a:t>: </a:t>
            </a:r>
            <a:r>
              <a:rPr lang="en-US" sz="700" i="1" dirty="0">
                <a:latin typeface="Myriad Pro" panose="020B0503030403020204" pitchFamily="34" charset="0"/>
              </a:rPr>
              <a:t>shutterstock.com.</a:t>
            </a: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 rot="16200000">
            <a:off x="7233833" y="2671258"/>
            <a:ext cx="2039325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en-US" sz="700" dirty="0" err="1">
                <a:latin typeface="Myriad Pro" panose="020B0503030403020204" pitchFamily="34" charset="0"/>
              </a:rPr>
              <a:t>Sumber</a:t>
            </a:r>
            <a:r>
              <a:rPr lang="en-US" sz="700" dirty="0">
                <a:latin typeface="Myriad Pro" panose="020B0503030403020204" pitchFamily="34" charset="0"/>
              </a:rPr>
              <a:t>: </a:t>
            </a:r>
            <a:r>
              <a:rPr lang="en-US" sz="700" i="1" dirty="0">
                <a:latin typeface="Myriad Pro" panose="020B0503030403020204" pitchFamily="34" charset="0"/>
              </a:rPr>
              <a:t>shutterstock.com.</a:t>
            </a:r>
          </a:p>
        </p:txBody>
      </p:sp>
    </p:spTree>
    <p:extLst>
      <p:ext uri="{BB962C8B-B14F-4D97-AF65-F5344CB8AC3E}">
        <p14:creationId xmlns:p14="http://schemas.microsoft.com/office/powerpoint/2010/main" val="2403258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5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070630" y="290692"/>
            <a:ext cx="2739370" cy="789028"/>
            <a:chOff x="5421674" y="1976562"/>
            <a:chExt cx="1969726" cy="789028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1674" y="1976562"/>
              <a:ext cx="1969726" cy="562395"/>
            </a:xfrm>
            <a:prstGeom prst="rect">
              <a:avLst/>
            </a:prstGeom>
          </p:spPr>
        </p:pic>
        <p:sp>
          <p:nvSpPr>
            <p:cNvPr id="4" name="Rectangle 3"/>
            <p:cNvSpPr>
              <a:spLocks noChangeArrowheads="1"/>
            </p:cNvSpPr>
            <p:nvPr/>
          </p:nvSpPr>
          <p:spPr bwMode="auto">
            <a:xfrm>
              <a:off x="5466375" y="2057704"/>
              <a:ext cx="1848825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eaLnBrk="1" hangingPunct="1"/>
              <a:r>
                <a:rPr lang="en-US" sz="2000" dirty="0">
                  <a:latin typeface="Myriad Pro" panose="020B0503030403020204" pitchFamily="34" charset="0"/>
                </a:rPr>
                <a:t>Usaha </a:t>
              </a:r>
              <a:r>
                <a:rPr lang="en-US" sz="2000" dirty="0" err="1">
                  <a:latin typeface="Myriad Pro" panose="020B0503030403020204" pitchFamily="34" charset="0"/>
                </a:rPr>
                <a:t>perdagangan</a:t>
              </a:r>
              <a:endParaRPr lang="en-US" sz="2000" dirty="0">
                <a:latin typeface="Myriad Pro" panose="020B0503030403020204" pitchFamily="34" charset="0"/>
              </a:endParaRPr>
            </a:p>
          </p:txBody>
        </p:sp>
      </p:grp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" y="1047858"/>
            <a:ext cx="3771577" cy="25143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57199" y="3644885"/>
            <a:ext cx="3542997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2000" dirty="0" err="1">
                <a:latin typeface="Myriad Pro" panose="020B0503030403020204" pitchFamily="34" charset="0"/>
              </a:rPr>
              <a:t>Membeli</a:t>
            </a:r>
            <a:r>
              <a:rPr lang="en-US" sz="2000" dirty="0">
                <a:latin typeface="Myriad Pro" panose="020B0503030403020204" pitchFamily="34" charset="0"/>
              </a:rPr>
              <a:t> </a:t>
            </a:r>
            <a:r>
              <a:rPr lang="en-US" sz="2000" dirty="0" err="1">
                <a:latin typeface="Myriad Pro" panose="020B0503030403020204" pitchFamily="34" charset="0"/>
              </a:rPr>
              <a:t>hasil</a:t>
            </a:r>
            <a:r>
              <a:rPr lang="en-US" sz="2000" dirty="0">
                <a:latin typeface="Myriad Pro" panose="020B0503030403020204" pitchFamily="34" charset="0"/>
              </a:rPr>
              <a:t> </a:t>
            </a:r>
            <a:r>
              <a:rPr lang="en-US" sz="2000" dirty="0" err="1">
                <a:latin typeface="Myriad Pro" panose="020B0503030403020204" pitchFamily="34" charset="0"/>
              </a:rPr>
              <a:t>usaha</a:t>
            </a:r>
            <a:r>
              <a:rPr lang="en-US" sz="2000" dirty="0">
                <a:latin typeface="Myriad Pro" panose="020B0503030403020204" pitchFamily="34" charset="0"/>
              </a:rPr>
              <a:t> </a:t>
            </a:r>
            <a:r>
              <a:rPr lang="en-US" sz="2000" dirty="0" err="1">
                <a:latin typeface="Myriad Pro" panose="020B0503030403020204" pitchFamily="34" charset="0"/>
              </a:rPr>
              <a:t>agraris</a:t>
            </a:r>
            <a:r>
              <a:rPr lang="en-US" sz="2000" dirty="0">
                <a:latin typeface="Myriad Pro" panose="020B0503030403020204" pitchFamily="34" charset="0"/>
              </a:rPr>
              <a:t> </a:t>
            </a:r>
            <a:r>
              <a:rPr lang="en-US" sz="2000" dirty="0" err="1">
                <a:latin typeface="Myriad Pro" panose="020B0503030403020204" pitchFamily="34" charset="0"/>
              </a:rPr>
              <a:t>untuk</a:t>
            </a:r>
            <a:r>
              <a:rPr lang="en-US" sz="2000" dirty="0">
                <a:latin typeface="Myriad Pro" panose="020B0503030403020204" pitchFamily="34" charset="0"/>
              </a:rPr>
              <a:t> </a:t>
            </a:r>
            <a:r>
              <a:rPr lang="en-US" sz="2000" dirty="0" err="1">
                <a:latin typeface="Myriad Pro" panose="020B0503030403020204" pitchFamily="34" charset="0"/>
              </a:rPr>
              <a:t>dijual</a:t>
            </a:r>
            <a:r>
              <a:rPr lang="en-US" sz="2000" dirty="0">
                <a:latin typeface="Myriad Pro" panose="020B0503030403020204" pitchFamily="34" charset="0"/>
              </a:rPr>
              <a:t> </a:t>
            </a:r>
            <a:r>
              <a:rPr lang="en-US" sz="2000" dirty="0" err="1">
                <a:latin typeface="Myriad Pro" panose="020B0503030403020204" pitchFamily="34" charset="0"/>
              </a:rPr>
              <a:t>kembali</a:t>
            </a:r>
            <a:r>
              <a:rPr lang="en-US" sz="2000" dirty="0">
                <a:latin typeface="Myriad Pro" panose="020B0503030403020204" pitchFamily="34" charset="0"/>
              </a:rPr>
              <a:t> </a:t>
            </a:r>
            <a:r>
              <a:rPr lang="en-US" sz="2000" dirty="0" err="1">
                <a:latin typeface="Myriad Pro" panose="020B0503030403020204" pitchFamily="34" charset="0"/>
              </a:rPr>
              <a:t>ke</a:t>
            </a:r>
            <a:r>
              <a:rPr lang="en-US" sz="2000" dirty="0">
                <a:latin typeface="Myriad Pro" panose="020B0503030403020204" pitchFamily="34" charset="0"/>
              </a:rPr>
              <a:t> </a:t>
            </a:r>
            <a:r>
              <a:rPr lang="en-US" sz="2000" dirty="0" err="1">
                <a:latin typeface="Myriad Pro" panose="020B0503030403020204" pitchFamily="34" charset="0"/>
              </a:rPr>
              <a:t>konsumen</a:t>
            </a:r>
            <a:r>
              <a:rPr lang="en-US" sz="2000" dirty="0">
                <a:latin typeface="Myriad Pro" panose="020B0503030403020204" pitchFamily="34" charset="0"/>
              </a:rPr>
              <a:t>.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5185431" y="290692"/>
            <a:ext cx="2316138" cy="562395"/>
            <a:chOff x="5421674" y="1976562"/>
            <a:chExt cx="1969726" cy="562395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1674" y="1976562"/>
              <a:ext cx="1969726" cy="562395"/>
            </a:xfrm>
            <a:prstGeom prst="rect">
              <a:avLst/>
            </a:prstGeom>
          </p:spPr>
        </p:pic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5466375" y="2057704"/>
              <a:ext cx="1848825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eaLnBrk="1" hangingPunct="1"/>
              <a:r>
                <a:rPr lang="en-US" sz="2000" dirty="0">
                  <a:latin typeface="Myriad Pro" panose="020B0503030403020204" pitchFamily="34" charset="0"/>
                </a:rPr>
                <a:t>Usaha </a:t>
              </a:r>
              <a:r>
                <a:rPr lang="en-US" sz="2000" dirty="0" err="1">
                  <a:latin typeface="Myriad Pro" panose="020B0503030403020204" pitchFamily="34" charset="0"/>
                </a:rPr>
                <a:t>jasa</a:t>
              </a:r>
              <a:endParaRPr lang="en-US" sz="2000" dirty="0">
                <a:latin typeface="Myriad Pro" panose="020B0503030403020204" pitchFamily="34" charset="0"/>
              </a:endParaRPr>
            </a:p>
          </p:txBody>
        </p:sp>
      </p:grp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1" y="1047858"/>
            <a:ext cx="3771577" cy="25143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4572000" y="3644885"/>
            <a:ext cx="3542997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2000" dirty="0" err="1">
                <a:latin typeface="Myriad Pro" panose="020B0503030403020204" pitchFamily="34" charset="0"/>
              </a:rPr>
              <a:t>Memberi</a:t>
            </a:r>
            <a:r>
              <a:rPr lang="en-US" sz="2000" dirty="0">
                <a:latin typeface="Myriad Pro" panose="020B0503030403020204" pitchFamily="34" charset="0"/>
              </a:rPr>
              <a:t> </a:t>
            </a:r>
            <a:r>
              <a:rPr lang="en-US" sz="2000" dirty="0" err="1">
                <a:latin typeface="Myriad Pro" panose="020B0503030403020204" pitchFamily="34" charset="0"/>
              </a:rPr>
              <a:t>pelayanan</a:t>
            </a:r>
            <a:r>
              <a:rPr lang="en-US" sz="2000" dirty="0">
                <a:latin typeface="Myriad Pro" panose="020B0503030403020204" pitchFamily="34" charset="0"/>
              </a:rPr>
              <a:t> </a:t>
            </a:r>
            <a:r>
              <a:rPr lang="en-US" sz="2000" dirty="0" err="1">
                <a:latin typeface="Myriad Pro" panose="020B0503030403020204" pitchFamily="34" charset="0"/>
              </a:rPr>
              <a:t>kepada</a:t>
            </a:r>
            <a:r>
              <a:rPr lang="en-US" sz="2000" dirty="0">
                <a:latin typeface="Myriad Pro" panose="020B0503030403020204" pitchFamily="34" charset="0"/>
              </a:rPr>
              <a:t> orang lain </a:t>
            </a:r>
            <a:r>
              <a:rPr lang="en-US" sz="2000" dirty="0" err="1">
                <a:latin typeface="Myriad Pro" panose="020B0503030403020204" pitchFamily="34" charset="0"/>
              </a:rPr>
              <a:t>untuk</a:t>
            </a:r>
            <a:r>
              <a:rPr lang="en-US" sz="2000" dirty="0">
                <a:latin typeface="Myriad Pro" panose="020B0503030403020204" pitchFamily="34" charset="0"/>
              </a:rPr>
              <a:t> </a:t>
            </a:r>
            <a:r>
              <a:rPr lang="en-US" sz="2000" dirty="0" err="1">
                <a:latin typeface="Myriad Pro" panose="020B0503030403020204" pitchFamily="34" charset="0"/>
              </a:rPr>
              <a:t>memperoleh</a:t>
            </a:r>
            <a:r>
              <a:rPr lang="en-US" sz="2000" dirty="0">
                <a:latin typeface="Myriad Pro" panose="020B0503030403020204" pitchFamily="34" charset="0"/>
              </a:rPr>
              <a:t> </a:t>
            </a:r>
            <a:r>
              <a:rPr lang="en-US" sz="2000" dirty="0" err="1">
                <a:latin typeface="Myriad Pro" panose="020B0503030403020204" pitchFamily="34" charset="0"/>
              </a:rPr>
              <a:t>imbalan</a:t>
            </a:r>
            <a:r>
              <a:rPr lang="en-US" sz="2000" dirty="0">
                <a:latin typeface="Myriad Pro" panose="020B0503030403020204" pitchFamily="34" charset="0"/>
              </a:rPr>
              <a:t>.</a:t>
            </a: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 rot="16200000">
            <a:off x="-700962" y="2476954"/>
            <a:ext cx="2039325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en-US" sz="700" dirty="0" err="1">
                <a:latin typeface="Myriad Pro" panose="020B0503030403020204" pitchFamily="34" charset="0"/>
              </a:rPr>
              <a:t>Sumber</a:t>
            </a:r>
            <a:r>
              <a:rPr lang="en-US" sz="700" dirty="0">
                <a:latin typeface="Myriad Pro" panose="020B0503030403020204" pitchFamily="34" charset="0"/>
              </a:rPr>
              <a:t>: </a:t>
            </a:r>
            <a:r>
              <a:rPr lang="en-US" sz="700" i="1" dirty="0">
                <a:latin typeface="Myriad Pro" panose="020B0503030403020204" pitchFamily="34" charset="0"/>
              </a:rPr>
              <a:t>shutterstock.com.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 rot="16200000">
            <a:off x="7428297" y="2476954"/>
            <a:ext cx="2039325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en-US" sz="700" dirty="0" err="1">
                <a:latin typeface="Myriad Pro" panose="020B0503030403020204" pitchFamily="34" charset="0"/>
              </a:rPr>
              <a:t>Sumber</a:t>
            </a:r>
            <a:r>
              <a:rPr lang="en-US" sz="700" dirty="0">
                <a:latin typeface="Myriad Pro" panose="020B0503030403020204" pitchFamily="34" charset="0"/>
              </a:rPr>
              <a:t>: </a:t>
            </a:r>
            <a:r>
              <a:rPr lang="en-US" sz="700" i="1" dirty="0">
                <a:latin typeface="Myriad Pro" panose="020B0503030403020204" pitchFamily="34" charset="0"/>
              </a:rPr>
              <a:t>shutterstock.com.</a:t>
            </a:r>
          </a:p>
        </p:txBody>
      </p:sp>
    </p:spTree>
    <p:extLst>
      <p:ext uri="{BB962C8B-B14F-4D97-AF65-F5344CB8AC3E}">
        <p14:creationId xmlns:p14="http://schemas.microsoft.com/office/powerpoint/2010/main" val="1538663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" y="0"/>
            <a:ext cx="5105401" cy="666750"/>
            <a:chOff x="-1" y="0"/>
            <a:chExt cx="5105401" cy="666750"/>
          </a:xfrm>
        </p:grpSpPr>
        <p:pic>
          <p:nvPicPr>
            <p:cNvPr id="3" name="Picture 2" descr="E:\ELISA\PPT ESPS\2016\ESPS edisi kurnas\PERINTILAN ESPS KURNAS\pita label 5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" y="0"/>
              <a:ext cx="5105401" cy="6667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ectangle 3"/>
            <p:cNvSpPr/>
            <p:nvPr/>
          </p:nvSpPr>
          <p:spPr>
            <a:xfrm>
              <a:off x="228600" y="44904"/>
              <a:ext cx="4724400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200" dirty="0" err="1">
                  <a:solidFill>
                    <a:schemeClr val="bg1"/>
                  </a:solidFill>
                  <a:latin typeface="Arial Rounded MT Bold" pitchFamily="34" charset="0"/>
                </a:rPr>
                <a:t>Materi</a:t>
              </a:r>
              <a:r>
                <a:rPr lang="en-US" sz="3200" dirty="0">
                  <a:solidFill>
                    <a:schemeClr val="bg1"/>
                  </a:solidFill>
                  <a:latin typeface="Arial Rounded MT Bold" pitchFamily="34" charset="0"/>
                </a:rPr>
                <a:t> </a:t>
              </a:r>
              <a:r>
                <a:rPr lang="en-US" sz="3200" dirty="0" err="1">
                  <a:solidFill>
                    <a:schemeClr val="bg1"/>
                  </a:solidFill>
                  <a:latin typeface="Arial Rounded MT Bold" pitchFamily="34" charset="0"/>
                </a:rPr>
                <a:t>Inti</a:t>
              </a:r>
              <a:r>
                <a:rPr lang="en-US" sz="3200" dirty="0">
                  <a:solidFill>
                    <a:schemeClr val="bg1"/>
                  </a:solidFill>
                  <a:latin typeface="Arial Rounded MT Bold" pitchFamily="34" charset="0"/>
                </a:rPr>
                <a:t> </a:t>
              </a:r>
              <a:r>
                <a:rPr lang="en-US" sz="3200" dirty="0" err="1">
                  <a:solidFill>
                    <a:schemeClr val="bg1"/>
                  </a:solidFill>
                  <a:latin typeface="Arial Rounded MT Bold" pitchFamily="34" charset="0"/>
                </a:rPr>
                <a:t>Subtema</a:t>
              </a:r>
              <a:r>
                <a:rPr lang="en-US" sz="3200" dirty="0">
                  <a:solidFill>
                    <a:schemeClr val="bg1"/>
                  </a:solidFill>
                  <a:latin typeface="Arial Rounded MT Bold" pitchFamily="34" charset="0"/>
                </a:rPr>
                <a:t> 2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76201" y="1279734"/>
            <a:ext cx="4688006" cy="1938992"/>
            <a:chOff x="533400" y="666750"/>
            <a:chExt cx="5016137" cy="1938992"/>
          </a:xfrm>
        </p:grpSpPr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533400" y="666750"/>
              <a:ext cx="5016137" cy="193899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 wrap="square">
              <a:spAutoFit/>
            </a:bodyPr>
            <a:lstStyle/>
            <a:p>
              <a:pPr eaLnBrk="1" hangingPunct="1"/>
              <a:r>
                <a:rPr lang="en-US" sz="2000" b="1" dirty="0" err="1"/>
                <a:t>Kelebihan</a:t>
              </a:r>
              <a:r>
                <a:rPr lang="en-US" sz="2000" b="1" dirty="0"/>
                <a:t>:</a:t>
              </a:r>
              <a:endParaRPr lang="en-US" sz="2000" dirty="0"/>
            </a:p>
            <a:p>
              <a:pPr marL="342900" indent="-342900" eaLnBrk="1" hangingPunct="1">
                <a:buFont typeface="Wingdings" pitchFamily="2" charset="2"/>
                <a:buChar char="q"/>
              </a:pPr>
              <a:r>
                <a:rPr lang="en-US" sz="2000" dirty="0" err="1"/>
                <a:t>Keuntungan</a:t>
              </a:r>
              <a:r>
                <a:rPr lang="en-US" sz="2000" dirty="0"/>
                <a:t> </a:t>
              </a:r>
              <a:r>
                <a:rPr lang="en-US" sz="2000" dirty="0" err="1"/>
                <a:t>dapat</a:t>
              </a:r>
              <a:r>
                <a:rPr lang="en-US" sz="2000" dirty="0"/>
                <a:t> </a:t>
              </a:r>
              <a:r>
                <a:rPr lang="en-US" sz="2000" dirty="0" err="1"/>
                <a:t>dinikmati</a:t>
              </a:r>
              <a:r>
                <a:rPr lang="en-US" sz="2000" dirty="0"/>
                <a:t> </a:t>
              </a:r>
              <a:r>
                <a:rPr lang="en-US" sz="2000" dirty="0" err="1"/>
                <a:t>sendiri</a:t>
              </a:r>
              <a:r>
                <a:rPr lang="en-US" sz="2000" dirty="0"/>
                <a:t>.</a:t>
              </a:r>
            </a:p>
            <a:p>
              <a:pPr marL="342900" indent="-342900" eaLnBrk="1" hangingPunct="1">
                <a:buFont typeface="Wingdings" pitchFamily="2" charset="2"/>
                <a:buChar char="q"/>
              </a:pPr>
              <a:r>
                <a:rPr lang="en-US" sz="2000" dirty="0" err="1"/>
                <a:t>Pemilik</a:t>
              </a:r>
              <a:r>
                <a:rPr lang="en-US" sz="2000" dirty="0"/>
                <a:t> </a:t>
              </a:r>
              <a:r>
                <a:rPr lang="en-US" sz="2000" dirty="0" err="1"/>
                <a:t>bebas</a:t>
              </a:r>
              <a:r>
                <a:rPr lang="en-US" sz="2000" dirty="0"/>
                <a:t> </a:t>
              </a:r>
              <a:r>
                <a:rPr lang="en-US" sz="2000" dirty="0" err="1"/>
                <a:t>mengembangkan</a:t>
              </a:r>
              <a:r>
                <a:rPr lang="en-US" sz="2000" dirty="0"/>
                <a:t> </a:t>
              </a:r>
              <a:r>
                <a:rPr lang="en-US" sz="2000" dirty="0" err="1"/>
                <a:t>usaha</a:t>
              </a:r>
              <a:r>
                <a:rPr lang="en-US" sz="2000" dirty="0"/>
                <a:t>.</a:t>
              </a:r>
            </a:p>
            <a:p>
              <a:pPr marL="342900" indent="-342900" eaLnBrk="1" hangingPunct="1">
                <a:buFont typeface="Wingdings" pitchFamily="2" charset="2"/>
                <a:buChar char="q"/>
              </a:pPr>
              <a:r>
                <a:rPr lang="en-US" sz="2000" dirty="0" err="1"/>
                <a:t>Pengambilan</a:t>
              </a:r>
              <a:r>
                <a:rPr lang="en-US" sz="2000" dirty="0"/>
                <a:t> </a:t>
              </a:r>
              <a:r>
                <a:rPr lang="en-US" sz="2000" dirty="0" err="1"/>
                <a:t>keputusan</a:t>
              </a:r>
              <a:r>
                <a:rPr lang="en-US" sz="2000" dirty="0"/>
                <a:t> </a:t>
              </a:r>
              <a:r>
                <a:rPr lang="en-US" sz="2000" dirty="0" err="1"/>
                <a:t>dilakukan</a:t>
              </a:r>
              <a:r>
                <a:rPr lang="en-US" sz="2000" dirty="0"/>
                <a:t> </a:t>
              </a:r>
              <a:r>
                <a:rPr lang="en-US" sz="2000" dirty="0" err="1"/>
                <a:t>cepat</a:t>
              </a:r>
              <a:r>
                <a:rPr lang="en-US" sz="2000" dirty="0"/>
                <a:t>.</a:t>
              </a:r>
            </a:p>
          </p:txBody>
        </p:sp>
        <p:cxnSp>
          <p:nvCxnSpPr>
            <p:cNvPr id="7" name="Straight Connector 6"/>
            <p:cNvCxnSpPr/>
            <p:nvPr/>
          </p:nvCxnSpPr>
          <p:spPr>
            <a:xfrm flipV="1">
              <a:off x="533400" y="2586871"/>
              <a:ext cx="5016137" cy="18871"/>
            </a:xfrm>
            <a:prstGeom prst="line">
              <a:avLst/>
            </a:prstGeom>
            <a:ln w="5715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-76200" y="814685"/>
            <a:ext cx="318788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1" hangingPunct="1"/>
            <a:r>
              <a:rPr lang="nl-NL" sz="2400" b="1" dirty="0">
                <a:latin typeface="Myriad Pro" pitchFamily="34" charset="0"/>
              </a:rPr>
              <a:t>Usaha perseorangan</a:t>
            </a:r>
            <a:endParaRPr lang="en-US" sz="2400" b="1" dirty="0">
              <a:latin typeface="Myriad Pro" panose="020B0503030403020204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94398" y="3333750"/>
            <a:ext cx="4688006" cy="1035590"/>
            <a:chOff x="533400" y="666750"/>
            <a:chExt cx="5016137" cy="1035590"/>
          </a:xfrm>
        </p:grpSpPr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>
              <a:off x="533400" y="666750"/>
              <a:ext cx="5016137" cy="1015663"/>
            </a:xfrm>
            <a:prstGeom prst="rect">
              <a:avLst/>
            </a:prstGeom>
            <a:solidFill>
              <a:srgbClr val="FEBEC9"/>
            </a:solidFill>
            <a:ln>
              <a:noFill/>
            </a:ln>
          </p:spPr>
          <p:txBody>
            <a:bodyPr wrap="square">
              <a:spAutoFit/>
            </a:bodyPr>
            <a:lstStyle/>
            <a:p>
              <a:pPr eaLnBrk="1" hangingPunct="1"/>
              <a:r>
                <a:rPr lang="en-US" sz="2000" b="1" dirty="0" err="1"/>
                <a:t>Kekurangan</a:t>
              </a:r>
              <a:r>
                <a:rPr lang="en-US" sz="2000" b="1" dirty="0"/>
                <a:t>:</a:t>
              </a:r>
              <a:endParaRPr lang="en-US" sz="2000" dirty="0"/>
            </a:p>
            <a:p>
              <a:pPr marL="342900" indent="-342900" eaLnBrk="1" hangingPunct="1">
                <a:buFont typeface="Wingdings" pitchFamily="2" charset="2"/>
                <a:buChar char="q"/>
              </a:pPr>
              <a:r>
                <a:rPr lang="en-US" sz="2000" dirty="0"/>
                <a:t>Modal </a:t>
              </a:r>
              <a:r>
                <a:rPr lang="en-US" sz="2000" dirty="0" err="1"/>
                <a:t>dan</a:t>
              </a:r>
              <a:r>
                <a:rPr lang="en-US" sz="2000" dirty="0"/>
                <a:t> </a:t>
              </a:r>
              <a:r>
                <a:rPr lang="en-US" sz="2000" dirty="0" err="1"/>
                <a:t>kemampuan</a:t>
              </a:r>
              <a:r>
                <a:rPr lang="en-US" sz="2000" dirty="0"/>
                <a:t> </a:t>
              </a:r>
              <a:r>
                <a:rPr lang="en-US" sz="2000" dirty="0" err="1"/>
                <a:t>terbatas</a:t>
              </a:r>
              <a:endParaRPr lang="en-US" sz="2000" dirty="0"/>
            </a:p>
            <a:p>
              <a:pPr marL="342900" indent="-342900" eaLnBrk="1" hangingPunct="1">
                <a:buFont typeface="Wingdings" pitchFamily="2" charset="2"/>
                <a:buChar char="q"/>
              </a:pPr>
              <a:r>
                <a:rPr lang="en-US" sz="2000" dirty="0" err="1"/>
                <a:t>Kerugian</a:t>
              </a:r>
              <a:r>
                <a:rPr lang="en-US" sz="2000" dirty="0"/>
                <a:t> </a:t>
              </a:r>
              <a:r>
                <a:rPr lang="en-US" sz="2000" dirty="0" err="1"/>
                <a:t>ditanggung</a:t>
              </a:r>
              <a:r>
                <a:rPr lang="en-US" sz="2000" dirty="0"/>
                <a:t> </a:t>
              </a:r>
              <a:r>
                <a:rPr lang="en-US" sz="2000" dirty="0" err="1"/>
                <a:t>sendiri</a:t>
              </a:r>
              <a:r>
                <a:rPr lang="en-US" sz="2000" dirty="0"/>
                <a:t>.</a:t>
              </a: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V="1">
              <a:off x="533400" y="1683469"/>
              <a:ext cx="5016137" cy="18871"/>
            </a:xfrm>
            <a:prstGeom prst="line">
              <a:avLst/>
            </a:prstGeom>
            <a:ln w="57150">
              <a:solidFill>
                <a:srgbClr val="E61E4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95332" y="1504950"/>
            <a:ext cx="3847846" cy="2565231"/>
          </a:xfrm>
          <a:prstGeom prst="roundRect">
            <a:avLst>
              <a:gd name="adj" fmla="val 6818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7617431" y="4070181"/>
            <a:ext cx="1325747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en-US" sz="700" dirty="0" err="1">
                <a:latin typeface="Myriad Pro" panose="020B0503030403020204" pitchFamily="34" charset="0"/>
              </a:rPr>
              <a:t>Sumber</a:t>
            </a:r>
            <a:r>
              <a:rPr lang="en-US" sz="700" dirty="0">
                <a:latin typeface="Myriad Pro" panose="020B0503030403020204" pitchFamily="34" charset="0"/>
              </a:rPr>
              <a:t>: </a:t>
            </a:r>
            <a:r>
              <a:rPr lang="en-US" sz="700" i="1" dirty="0">
                <a:latin typeface="Myriad Pro" panose="020B0503030403020204" pitchFamily="34" charset="0"/>
              </a:rPr>
              <a:t>shutterstock.com.</a:t>
            </a:r>
          </a:p>
        </p:txBody>
      </p:sp>
    </p:spTree>
    <p:extLst>
      <p:ext uri="{BB962C8B-B14F-4D97-AF65-F5344CB8AC3E}">
        <p14:creationId xmlns:p14="http://schemas.microsoft.com/office/powerpoint/2010/main" val="3179583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94397" y="826999"/>
            <a:ext cx="4688006" cy="2220822"/>
            <a:chOff x="533400" y="666750"/>
            <a:chExt cx="5016137" cy="2220822"/>
          </a:xfrm>
        </p:grpSpPr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533400" y="666750"/>
              <a:ext cx="5016137" cy="216982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 wrap="square">
              <a:spAutoFit/>
            </a:bodyPr>
            <a:lstStyle/>
            <a:p>
              <a:pPr eaLnBrk="1" hangingPunct="1">
                <a:spcAft>
                  <a:spcPts val="600"/>
                </a:spcAft>
              </a:pPr>
              <a:r>
                <a:rPr lang="en-US" sz="2000" b="1" dirty="0" err="1"/>
                <a:t>Kelebihan</a:t>
              </a:r>
              <a:r>
                <a:rPr lang="en-US" sz="2000" b="1" dirty="0"/>
                <a:t>:</a:t>
              </a:r>
              <a:endParaRPr lang="en-US" sz="2000" dirty="0"/>
            </a:p>
            <a:p>
              <a:pPr marL="342900" indent="-342900" eaLnBrk="1" hangingPunct="1">
                <a:spcAft>
                  <a:spcPts val="600"/>
                </a:spcAft>
                <a:buFont typeface="Wingdings" pitchFamily="2" charset="2"/>
                <a:buChar char="q"/>
              </a:pPr>
              <a:r>
                <a:rPr lang="en-US" sz="2000" dirty="0"/>
                <a:t>Modal </a:t>
              </a:r>
              <a:r>
                <a:rPr lang="en-US" sz="2000" dirty="0" err="1"/>
                <a:t>banyak</a:t>
              </a:r>
              <a:endParaRPr lang="en-US" sz="2000" dirty="0"/>
            </a:p>
            <a:p>
              <a:pPr marL="342900" indent="-342900" eaLnBrk="1" hangingPunct="1">
                <a:spcAft>
                  <a:spcPts val="600"/>
                </a:spcAft>
                <a:buFont typeface="Wingdings" pitchFamily="2" charset="2"/>
                <a:buChar char="q"/>
              </a:pPr>
              <a:r>
                <a:rPr lang="en-US" sz="2000" dirty="0"/>
                <a:t>R</a:t>
              </a:r>
              <a:r>
                <a:rPr lang="id-ID" sz="2000" dirty="0"/>
                <a:t>i</a:t>
              </a:r>
              <a:r>
                <a:rPr lang="en-US" sz="2000" dirty="0" err="1"/>
                <a:t>siko</a:t>
              </a:r>
              <a:r>
                <a:rPr lang="en-US" sz="2000" dirty="0"/>
                <a:t> dan </a:t>
              </a:r>
              <a:r>
                <a:rPr lang="en-US" sz="2000" dirty="0" err="1"/>
                <a:t>kerugian</a:t>
              </a:r>
              <a:r>
                <a:rPr lang="en-US" sz="2000" dirty="0"/>
                <a:t> </a:t>
              </a:r>
              <a:r>
                <a:rPr lang="en-US" sz="2000" dirty="0" err="1"/>
                <a:t>ditanggung</a:t>
              </a:r>
              <a:r>
                <a:rPr lang="en-US" sz="2000" dirty="0"/>
                <a:t> </a:t>
              </a:r>
              <a:r>
                <a:rPr lang="en-US" sz="2000" dirty="0" err="1"/>
                <a:t>bersama</a:t>
              </a:r>
              <a:r>
                <a:rPr lang="en-US" sz="2000" dirty="0"/>
                <a:t>.</a:t>
              </a:r>
            </a:p>
            <a:p>
              <a:pPr marL="342900" indent="-342900" eaLnBrk="1" hangingPunct="1">
                <a:spcAft>
                  <a:spcPts val="600"/>
                </a:spcAft>
                <a:buFont typeface="Wingdings" pitchFamily="2" charset="2"/>
                <a:buChar char="q"/>
              </a:pPr>
              <a:r>
                <a:rPr lang="en-US" sz="2000" dirty="0" err="1"/>
                <a:t>Menciptakan</a:t>
              </a:r>
              <a:r>
                <a:rPr lang="en-US" sz="2000" dirty="0"/>
                <a:t> ide </a:t>
              </a:r>
              <a:r>
                <a:rPr lang="en-US" sz="2000" dirty="0" err="1"/>
                <a:t>dan</a:t>
              </a:r>
              <a:r>
                <a:rPr lang="en-US" sz="2000" dirty="0"/>
                <a:t> </a:t>
              </a:r>
              <a:r>
                <a:rPr lang="en-US" sz="2000" dirty="0" err="1"/>
                <a:t>kemampuan</a:t>
              </a:r>
              <a:r>
                <a:rPr lang="en-US" sz="2000" dirty="0"/>
                <a:t> </a:t>
              </a:r>
              <a:r>
                <a:rPr lang="en-US" sz="2000" dirty="0" err="1"/>
                <a:t>beragam</a:t>
              </a:r>
              <a:r>
                <a:rPr lang="en-US" sz="2000" dirty="0"/>
                <a:t>.</a:t>
              </a:r>
            </a:p>
          </p:txBody>
        </p:sp>
        <p:cxnSp>
          <p:nvCxnSpPr>
            <p:cNvPr id="7" name="Straight Connector 6"/>
            <p:cNvCxnSpPr/>
            <p:nvPr/>
          </p:nvCxnSpPr>
          <p:spPr>
            <a:xfrm flipV="1">
              <a:off x="533400" y="2868701"/>
              <a:ext cx="5016137" cy="18871"/>
            </a:xfrm>
            <a:prstGeom prst="line">
              <a:avLst/>
            </a:prstGeom>
            <a:ln w="5715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8196" y="361950"/>
            <a:ext cx="318788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nl-NL" sz="2400" b="1" dirty="0">
                <a:latin typeface="Myriad Pro" pitchFamily="34" charset="0"/>
              </a:rPr>
              <a:t>Usaha kelompok</a:t>
            </a:r>
            <a:endParaRPr lang="en-US" sz="2400" b="1" dirty="0">
              <a:latin typeface="Myriad Pro" panose="020B0503030403020204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12594" y="3409950"/>
            <a:ext cx="4688006" cy="1035590"/>
            <a:chOff x="533400" y="666750"/>
            <a:chExt cx="5016137" cy="1035590"/>
          </a:xfrm>
        </p:grpSpPr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>
              <a:off x="533400" y="666750"/>
              <a:ext cx="5016137" cy="1015663"/>
            </a:xfrm>
            <a:prstGeom prst="rect">
              <a:avLst/>
            </a:prstGeom>
            <a:solidFill>
              <a:srgbClr val="FEBEC9"/>
            </a:solidFill>
            <a:ln>
              <a:noFill/>
            </a:ln>
          </p:spPr>
          <p:txBody>
            <a:bodyPr wrap="square">
              <a:spAutoFit/>
            </a:bodyPr>
            <a:lstStyle/>
            <a:p>
              <a:pPr eaLnBrk="1" hangingPunct="1"/>
              <a:r>
                <a:rPr lang="en-US" sz="2000" b="1" dirty="0" err="1"/>
                <a:t>Kekurangan</a:t>
              </a:r>
              <a:r>
                <a:rPr lang="en-US" sz="2000" b="1" dirty="0"/>
                <a:t>:</a:t>
              </a:r>
              <a:endParaRPr lang="en-US" sz="2000" dirty="0"/>
            </a:p>
            <a:p>
              <a:pPr marL="342900" indent="-342900" eaLnBrk="1" hangingPunct="1">
                <a:buFont typeface="Wingdings" pitchFamily="2" charset="2"/>
                <a:buChar char="q"/>
              </a:pPr>
              <a:r>
                <a:rPr lang="en-US" sz="2000" dirty="0" err="1"/>
                <a:t>Rawan</a:t>
              </a:r>
              <a:r>
                <a:rPr lang="en-US" sz="2000" dirty="0"/>
                <a:t> </a:t>
              </a:r>
              <a:r>
                <a:rPr lang="en-US" sz="2000" dirty="0" err="1"/>
                <a:t>konflik</a:t>
              </a:r>
              <a:r>
                <a:rPr lang="en-US" sz="2000" dirty="0"/>
                <a:t> </a:t>
              </a:r>
              <a:r>
                <a:rPr lang="en-US" sz="2000" dirty="0" err="1"/>
                <a:t>antarpemilik</a:t>
              </a:r>
              <a:r>
                <a:rPr lang="en-US" sz="2000" dirty="0"/>
                <a:t> modal.</a:t>
              </a:r>
            </a:p>
            <a:p>
              <a:pPr marL="342900" indent="-342900" eaLnBrk="1" hangingPunct="1">
                <a:buFont typeface="Wingdings" pitchFamily="2" charset="2"/>
                <a:buChar char="q"/>
              </a:pPr>
              <a:r>
                <a:rPr lang="en-US" sz="2000" dirty="0" err="1"/>
                <a:t>Keuntungan</a:t>
              </a:r>
              <a:r>
                <a:rPr lang="en-US" sz="2000" dirty="0"/>
                <a:t> </a:t>
              </a:r>
              <a:r>
                <a:rPr lang="en-US" sz="2000" dirty="0" err="1"/>
                <a:t>dibagi</a:t>
              </a:r>
              <a:r>
                <a:rPr lang="en-US" sz="2000" dirty="0"/>
                <a:t> </a:t>
              </a:r>
              <a:r>
                <a:rPr lang="en-US" sz="2000" dirty="0" err="1"/>
                <a:t>bersama</a:t>
              </a:r>
              <a:r>
                <a:rPr lang="en-US" sz="2000" dirty="0"/>
                <a:t>.</a:t>
              </a: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V="1">
              <a:off x="533400" y="1683469"/>
              <a:ext cx="5016137" cy="18871"/>
            </a:xfrm>
            <a:prstGeom prst="line">
              <a:avLst/>
            </a:prstGeom>
            <a:ln w="57150">
              <a:solidFill>
                <a:srgbClr val="E61E4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18496" y="1126492"/>
            <a:ext cx="3899850" cy="2924510"/>
          </a:xfrm>
          <a:prstGeom prst="roundRect">
            <a:avLst>
              <a:gd name="adj" fmla="val 6818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7696200" y="4051002"/>
            <a:ext cx="1275480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en-US" sz="700" dirty="0" err="1">
                <a:latin typeface="Myriad Pro" panose="020B0503030403020204" pitchFamily="34" charset="0"/>
              </a:rPr>
              <a:t>Sumber</a:t>
            </a:r>
            <a:r>
              <a:rPr lang="en-US" sz="700" dirty="0">
                <a:latin typeface="Myriad Pro" panose="020B0503030403020204" pitchFamily="34" charset="0"/>
              </a:rPr>
              <a:t>: </a:t>
            </a:r>
            <a:r>
              <a:rPr lang="en-US" sz="700" i="1" dirty="0">
                <a:latin typeface="Myriad Pro" panose="020B0503030403020204" pitchFamily="34" charset="0"/>
              </a:rPr>
              <a:t>wikipedia.com.</a:t>
            </a:r>
          </a:p>
        </p:txBody>
      </p:sp>
    </p:spTree>
    <p:extLst>
      <p:ext uri="{BB962C8B-B14F-4D97-AF65-F5344CB8AC3E}">
        <p14:creationId xmlns:p14="http://schemas.microsoft.com/office/powerpoint/2010/main" val="2777501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" y="0"/>
            <a:ext cx="5105401" cy="666750"/>
            <a:chOff x="-1" y="0"/>
            <a:chExt cx="5105401" cy="666750"/>
          </a:xfrm>
        </p:grpSpPr>
        <p:pic>
          <p:nvPicPr>
            <p:cNvPr id="3" name="Picture 2" descr="E:\ELISA\PPT ESPS\2016\ESPS edisi kurnas\PERINTILAN ESPS KURNAS\pita label 5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" y="0"/>
              <a:ext cx="5105401" cy="6667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ectangle 3"/>
            <p:cNvSpPr/>
            <p:nvPr/>
          </p:nvSpPr>
          <p:spPr>
            <a:xfrm>
              <a:off x="228600" y="44904"/>
              <a:ext cx="4724400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200" dirty="0" err="1">
                  <a:solidFill>
                    <a:schemeClr val="bg1"/>
                  </a:solidFill>
                  <a:latin typeface="Arial Rounded MT Bold" pitchFamily="34" charset="0"/>
                </a:rPr>
                <a:t>Materi</a:t>
              </a:r>
              <a:r>
                <a:rPr lang="en-US" sz="3200" dirty="0">
                  <a:solidFill>
                    <a:schemeClr val="bg1"/>
                  </a:solidFill>
                  <a:latin typeface="Arial Rounded MT Bold" pitchFamily="34" charset="0"/>
                </a:rPr>
                <a:t> </a:t>
              </a:r>
              <a:r>
                <a:rPr lang="en-US" sz="3200" dirty="0" err="1">
                  <a:solidFill>
                    <a:schemeClr val="bg1"/>
                  </a:solidFill>
                  <a:latin typeface="Arial Rounded MT Bold" pitchFamily="34" charset="0"/>
                </a:rPr>
                <a:t>Inti</a:t>
              </a:r>
              <a:r>
                <a:rPr lang="en-US" sz="3200" dirty="0">
                  <a:solidFill>
                    <a:schemeClr val="bg1"/>
                  </a:solidFill>
                  <a:latin typeface="Arial Rounded MT Bold" pitchFamily="34" charset="0"/>
                </a:rPr>
                <a:t> </a:t>
              </a:r>
              <a:r>
                <a:rPr lang="en-US" sz="3200" dirty="0" err="1">
                  <a:solidFill>
                    <a:schemeClr val="bg1"/>
                  </a:solidFill>
                  <a:latin typeface="Arial Rounded MT Bold" pitchFamily="34" charset="0"/>
                </a:rPr>
                <a:t>Subtema</a:t>
              </a:r>
              <a:r>
                <a:rPr lang="en-US" sz="3200" dirty="0">
                  <a:solidFill>
                    <a:schemeClr val="bg1"/>
                  </a:solidFill>
                  <a:latin typeface="Arial Rounded MT Bold" pitchFamily="34" charset="0"/>
                </a:rPr>
                <a:t> 3</a:t>
              </a:r>
            </a:p>
          </p:txBody>
        </p:sp>
      </p:grp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666750"/>
            <a:ext cx="61722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nl-NL" sz="2400" b="1" dirty="0">
                <a:latin typeface="Myriad Pro" pitchFamily="34" charset="0"/>
              </a:rPr>
              <a:t>Pengaruh kegiatan ekonomi terhadap kesejahteraan masyarakat</a:t>
            </a:r>
            <a:endParaRPr lang="en-US" sz="2400" b="1" dirty="0">
              <a:latin typeface="Myriad Pro" panose="020B0503030403020204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44385" y="1276351"/>
            <a:ext cx="4371015" cy="2902902"/>
          </a:xfrm>
          <a:prstGeom prst="roundRect">
            <a:avLst>
              <a:gd name="adj" fmla="val 6818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152400" y="1704916"/>
            <a:ext cx="4495800" cy="2824538"/>
            <a:chOff x="5421674" y="1976562"/>
            <a:chExt cx="1969726" cy="671456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1674" y="1976562"/>
              <a:ext cx="1969726" cy="562395"/>
            </a:xfrm>
            <a:prstGeom prst="rect">
              <a:avLst/>
            </a:prstGeom>
          </p:spPr>
        </p:pic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5466375" y="2019598"/>
              <a:ext cx="1848825" cy="6284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eaLnBrk="1" hangingPunct="1"/>
              <a:r>
                <a:rPr lang="en-US" sz="2400" dirty="0" err="1">
                  <a:latin typeface="Myriad Pro" panose="020B0503030403020204" pitchFamily="34" charset="0"/>
                </a:rPr>
                <a:t>Kegiatan</a:t>
              </a:r>
              <a:r>
                <a:rPr lang="en-US" sz="2400" dirty="0">
                  <a:latin typeface="Myriad Pro" panose="020B0503030403020204" pitchFamily="34" charset="0"/>
                </a:rPr>
                <a:t> </a:t>
              </a:r>
              <a:r>
                <a:rPr lang="en-US" sz="2400" dirty="0" err="1">
                  <a:latin typeface="Myriad Pro" panose="020B0503030403020204" pitchFamily="34" charset="0"/>
                </a:rPr>
                <a:t>produksi</a:t>
              </a:r>
              <a:r>
                <a:rPr lang="en-US" sz="2400" dirty="0">
                  <a:latin typeface="Myriad Pro" panose="020B0503030403020204" pitchFamily="34" charset="0"/>
                </a:rPr>
                <a:t> </a:t>
              </a:r>
              <a:r>
                <a:rPr lang="en-US" sz="2400" dirty="0" err="1">
                  <a:latin typeface="Myriad Pro" panose="020B0503030403020204" pitchFamily="34" charset="0"/>
                </a:rPr>
                <a:t>dapat</a:t>
              </a:r>
              <a:r>
                <a:rPr lang="en-US" sz="2400" dirty="0">
                  <a:latin typeface="Myriad Pro" panose="020B0503030403020204" pitchFamily="34" charset="0"/>
                </a:rPr>
                <a:t> </a:t>
              </a:r>
              <a:r>
                <a:rPr lang="en-US" sz="2400" dirty="0" err="1">
                  <a:latin typeface="Myriad Pro" panose="020B0503030403020204" pitchFamily="34" charset="0"/>
                </a:rPr>
                <a:t>mengurangi</a:t>
              </a:r>
              <a:r>
                <a:rPr lang="en-US" sz="2400" dirty="0">
                  <a:latin typeface="Myriad Pro" panose="020B0503030403020204" pitchFamily="34" charset="0"/>
                </a:rPr>
                <a:t> </a:t>
              </a:r>
              <a:r>
                <a:rPr lang="en-US" sz="2400" dirty="0" err="1">
                  <a:latin typeface="Myriad Pro" panose="020B0503030403020204" pitchFamily="34" charset="0"/>
                </a:rPr>
                <a:t>pengangguran</a:t>
              </a:r>
              <a:r>
                <a:rPr lang="en-US" sz="2400" dirty="0">
                  <a:latin typeface="Myriad Pro" panose="020B0503030403020204" pitchFamily="34" charset="0"/>
                </a:rPr>
                <a:t> </a:t>
              </a:r>
              <a:r>
                <a:rPr lang="en-US" sz="2400" dirty="0" err="1">
                  <a:latin typeface="Myriad Pro" panose="020B0503030403020204" pitchFamily="34" charset="0"/>
                </a:rPr>
                <a:t>serta</a:t>
              </a:r>
              <a:r>
                <a:rPr lang="en-US" sz="2400" dirty="0">
                  <a:latin typeface="Myriad Pro" panose="020B0503030403020204" pitchFamily="34" charset="0"/>
                </a:rPr>
                <a:t> </a:t>
              </a:r>
              <a:r>
                <a:rPr lang="en-US" sz="2400" dirty="0" err="1">
                  <a:latin typeface="Myriad Pro" panose="020B0503030403020204" pitchFamily="34" charset="0"/>
                </a:rPr>
                <a:t>meningkatkan</a:t>
              </a:r>
              <a:r>
                <a:rPr lang="en-US" sz="2400" dirty="0">
                  <a:latin typeface="Myriad Pro" panose="020B0503030403020204" pitchFamily="34" charset="0"/>
                </a:rPr>
                <a:t> </a:t>
              </a:r>
              <a:r>
                <a:rPr lang="en-US" sz="2400" dirty="0" err="1">
                  <a:latin typeface="Myriad Pro" panose="020B0503030403020204" pitchFamily="34" charset="0"/>
                </a:rPr>
                <a:t>pendapatan</a:t>
              </a:r>
              <a:r>
                <a:rPr lang="en-US" sz="2400" dirty="0">
                  <a:latin typeface="Myriad Pro" panose="020B0503030403020204" pitchFamily="34" charset="0"/>
                </a:rPr>
                <a:t> </a:t>
              </a:r>
              <a:r>
                <a:rPr lang="en-US" sz="2400" dirty="0" err="1">
                  <a:latin typeface="Myriad Pro" panose="020B0503030403020204" pitchFamily="34" charset="0"/>
                </a:rPr>
                <a:t>pemilik</a:t>
              </a:r>
              <a:r>
                <a:rPr lang="en-US" sz="2400" dirty="0">
                  <a:latin typeface="Myriad Pro" panose="020B0503030403020204" pitchFamily="34" charset="0"/>
                </a:rPr>
                <a:t> </a:t>
              </a:r>
              <a:r>
                <a:rPr lang="en-US" sz="2400" dirty="0" err="1">
                  <a:latin typeface="Myriad Pro" panose="020B0503030403020204" pitchFamily="34" charset="0"/>
                </a:rPr>
                <a:t>usaha</a:t>
              </a:r>
              <a:r>
                <a:rPr lang="en-US" sz="2400" dirty="0">
                  <a:latin typeface="Myriad Pro" panose="020B0503030403020204" pitchFamily="34" charset="0"/>
                </a:rPr>
                <a:t> </a:t>
              </a:r>
              <a:r>
                <a:rPr lang="en-US" sz="2400" dirty="0" err="1">
                  <a:latin typeface="Myriad Pro" panose="020B0503030403020204" pitchFamily="34" charset="0"/>
                </a:rPr>
                <a:t>dan</a:t>
              </a:r>
              <a:r>
                <a:rPr lang="en-US" sz="2400" dirty="0">
                  <a:latin typeface="Myriad Pro" panose="020B0503030403020204" pitchFamily="34" charset="0"/>
                </a:rPr>
                <a:t> </a:t>
              </a:r>
              <a:r>
                <a:rPr lang="en-US" sz="2400" dirty="0" err="1">
                  <a:latin typeface="Myriad Pro" panose="020B0503030403020204" pitchFamily="34" charset="0"/>
                </a:rPr>
                <a:t>tenaga</a:t>
              </a:r>
              <a:r>
                <a:rPr lang="en-US" sz="2400" dirty="0">
                  <a:latin typeface="Myriad Pro" panose="020B0503030403020204" pitchFamily="34" charset="0"/>
                </a:rPr>
                <a:t> </a:t>
              </a:r>
              <a:r>
                <a:rPr lang="en-US" sz="2400" dirty="0" err="1">
                  <a:latin typeface="Myriad Pro" panose="020B0503030403020204" pitchFamily="34" charset="0"/>
                </a:rPr>
                <a:t>kerja</a:t>
              </a:r>
              <a:r>
                <a:rPr lang="en-US" sz="2400" dirty="0">
                  <a:latin typeface="Myriad Pro" panose="020B0503030403020204" pitchFamily="34" charset="0"/>
                </a:rPr>
                <a:t>.</a:t>
              </a:r>
            </a:p>
          </p:txBody>
        </p:sp>
      </p:grp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4718307" y="3970651"/>
            <a:ext cx="2039325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en-US" sz="700" dirty="0" err="1">
                <a:latin typeface="Myriad Pro" panose="020B0503030403020204" pitchFamily="34" charset="0"/>
              </a:rPr>
              <a:t>Sumber</a:t>
            </a:r>
            <a:r>
              <a:rPr lang="en-US" sz="700" dirty="0">
                <a:latin typeface="Myriad Pro" panose="020B0503030403020204" pitchFamily="34" charset="0"/>
              </a:rPr>
              <a:t>: </a:t>
            </a:r>
            <a:r>
              <a:rPr lang="en-US" sz="700" i="1" dirty="0">
                <a:latin typeface="Myriad Pro" panose="020B0503030403020204" pitchFamily="34" charset="0"/>
              </a:rPr>
              <a:t>shutterstock.com.</a:t>
            </a:r>
          </a:p>
        </p:txBody>
      </p:sp>
    </p:spTree>
    <p:extLst>
      <p:ext uri="{BB962C8B-B14F-4D97-AF65-F5344CB8AC3E}">
        <p14:creationId xmlns:p14="http://schemas.microsoft.com/office/powerpoint/2010/main" val="1340228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209550"/>
            <a:ext cx="61722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nl-NL" sz="2400" b="1" dirty="0">
                <a:latin typeface="Myriad Pro" pitchFamily="34" charset="0"/>
              </a:rPr>
              <a:t>Pengaruh kegiatan ekonomi terhadap kesejahteraan masyarakat</a:t>
            </a:r>
            <a:endParaRPr lang="en-US" sz="2400" b="1" dirty="0">
              <a:latin typeface="Myriad Pro" panose="020B0503030403020204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53804" y="1276351"/>
            <a:ext cx="4437796" cy="2902902"/>
          </a:xfrm>
          <a:prstGeom prst="roundRect">
            <a:avLst>
              <a:gd name="adj" fmla="val 6818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76200" y="1504950"/>
            <a:ext cx="4321878" cy="2365763"/>
            <a:chOff x="5421674" y="1976562"/>
            <a:chExt cx="1969726" cy="562395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1674" y="1976562"/>
              <a:ext cx="1969726" cy="562395"/>
            </a:xfrm>
            <a:prstGeom prst="rect">
              <a:avLst/>
            </a:prstGeom>
          </p:spPr>
        </p:pic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5466375" y="2019598"/>
              <a:ext cx="1848825" cy="4609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eaLnBrk="1" hangingPunct="1"/>
              <a:r>
                <a:rPr lang="en-US" sz="2400" dirty="0" err="1">
                  <a:latin typeface="Myriad Pro" panose="020B0503030403020204" pitchFamily="34" charset="0"/>
                </a:rPr>
                <a:t>Kegiatan</a:t>
              </a:r>
              <a:r>
                <a:rPr lang="en-US" sz="2400" dirty="0">
                  <a:latin typeface="Myriad Pro" panose="020B0503030403020204" pitchFamily="34" charset="0"/>
                </a:rPr>
                <a:t> </a:t>
              </a:r>
              <a:r>
                <a:rPr lang="en-US" sz="2400" dirty="0" err="1">
                  <a:latin typeface="Myriad Pro" panose="020B0503030403020204" pitchFamily="34" charset="0"/>
                </a:rPr>
                <a:t>distribusi</a:t>
              </a:r>
              <a:r>
                <a:rPr lang="en-US" sz="2400" dirty="0">
                  <a:latin typeface="Myriad Pro" panose="020B0503030403020204" pitchFamily="34" charset="0"/>
                </a:rPr>
                <a:t> </a:t>
              </a:r>
              <a:r>
                <a:rPr lang="en-US" sz="2400" dirty="0" err="1">
                  <a:latin typeface="Myriad Pro" panose="020B0503030403020204" pitchFamily="34" charset="0"/>
                </a:rPr>
                <a:t>membantu</a:t>
              </a:r>
              <a:r>
                <a:rPr lang="en-US" sz="2400" dirty="0">
                  <a:latin typeface="Myriad Pro" panose="020B0503030403020204" pitchFamily="34" charset="0"/>
                </a:rPr>
                <a:t> </a:t>
              </a:r>
              <a:r>
                <a:rPr lang="en-US" sz="2400" dirty="0" err="1">
                  <a:latin typeface="Myriad Pro" panose="020B0503030403020204" pitchFamily="34" charset="0"/>
                </a:rPr>
                <a:t>penyaluran</a:t>
              </a:r>
              <a:r>
                <a:rPr lang="en-US" sz="2400" dirty="0">
                  <a:latin typeface="Myriad Pro" panose="020B0503030403020204" pitchFamily="34" charset="0"/>
                </a:rPr>
                <a:t> </a:t>
              </a:r>
              <a:r>
                <a:rPr lang="en-US" sz="2400" dirty="0" err="1">
                  <a:latin typeface="Myriad Pro" panose="020B0503030403020204" pitchFamily="34" charset="0"/>
                </a:rPr>
                <a:t>hasil</a:t>
              </a:r>
              <a:r>
                <a:rPr lang="en-US" sz="2400" dirty="0">
                  <a:latin typeface="Myriad Pro" panose="020B0503030403020204" pitchFamily="34" charset="0"/>
                </a:rPr>
                <a:t> </a:t>
              </a:r>
              <a:r>
                <a:rPr lang="en-US" sz="2400" dirty="0" err="1">
                  <a:latin typeface="Myriad Pro" panose="020B0503030403020204" pitchFamily="34" charset="0"/>
                </a:rPr>
                <a:t>produksi</a:t>
              </a:r>
              <a:r>
                <a:rPr lang="en-US" sz="2400" dirty="0">
                  <a:latin typeface="Myriad Pro" panose="020B0503030403020204" pitchFamily="34" charset="0"/>
                </a:rPr>
                <a:t> </a:t>
              </a:r>
              <a:r>
                <a:rPr lang="en-US" sz="2400" dirty="0" err="1">
                  <a:latin typeface="Myriad Pro" panose="020B0503030403020204" pitchFamily="34" charset="0"/>
                </a:rPr>
                <a:t>ke</a:t>
              </a:r>
              <a:r>
                <a:rPr lang="en-US" sz="2400" dirty="0">
                  <a:latin typeface="Myriad Pro" panose="020B0503030403020204" pitchFamily="34" charset="0"/>
                </a:rPr>
                <a:t> </a:t>
              </a:r>
              <a:r>
                <a:rPr lang="en-US" sz="2400" dirty="0" err="1">
                  <a:latin typeface="Myriad Pro" panose="020B0503030403020204" pitchFamily="34" charset="0"/>
                </a:rPr>
                <a:t>konsumen</a:t>
              </a:r>
              <a:r>
                <a:rPr lang="en-US" sz="2400" dirty="0">
                  <a:latin typeface="Myriad Pro" panose="020B0503030403020204" pitchFamily="34" charset="0"/>
                </a:rPr>
                <a:t>, </a:t>
              </a:r>
              <a:r>
                <a:rPr lang="en-US" sz="2400" dirty="0" err="1">
                  <a:latin typeface="Myriad Pro" panose="020B0503030403020204" pitchFamily="34" charset="0"/>
                </a:rPr>
                <a:t>sehingga</a:t>
              </a:r>
              <a:r>
                <a:rPr lang="en-US" sz="2400" dirty="0">
                  <a:latin typeface="Myriad Pro" panose="020B0503030403020204" pitchFamily="34" charset="0"/>
                </a:rPr>
                <a:t> </a:t>
              </a:r>
              <a:r>
                <a:rPr lang="en-US" sz="2400" dirty="0" err="1">
                  <a:latin typeface="Myriad Pro" panose="020B0503030403020204" pitchFamily="34" charset="0"/>
                </a:rPr>
                <a:t>kebutuhan</a:t>
              </a:r>
              <a:r>
                <a:rPr lang="en-US" sz="2400" dirty="0">
                  <a:latin typeface="Myriad Pro" panose="020B0503030403020204" pitchFamily="34" charset="0"/>
                </a:rPr>
                <a:t> </a:t>
              </a:r>
              <a:r>
                <a:rPr lang="en-US" sz="2400" dirty="0" err="1">
                  <a:latin typeface="Myriad Pro" panose="020B0503030403020204" pitchFamily="34" charset="0"/>
                </a:rPr>
                <a:t>konsumen</a:t>
              </a:r>
              <a:r>
                <a:rPr lang="en-US" sz="2400" dirty="0">
                  <a:latin typeface="Myriad Pro" panose="020B0503030403020204" pitchFamily="34" charset="0"/>
                </a:rPr>
                <a:t> </a:t>
              </a:r>
              <a:r>
                <a:rPr lang="en-US" sz="2400" dirty="0" err="1">
                  <a:latin typeface="Myriad Pro" panose="020B0503030403020204" pitchFamily="34" charset="0"/>
                </a:rPr>
                <a:t>dapat</a:t>
              </a:r>
              <a:r>
                <a:rPr lang="en-US" sz="2400" dirty="0">
                  <a:latin typeface="Myriad Pro" panose="020B0503030403020204" pitchFamily="34" charset="0"/>
                </a:rPr>
                <a:t> </a:t>
              </a:r>
              <a:r>
                <a:rPr lang="en-US" sz="2400" dirty="0" err="1">
                  <a:latin typeface="Myriad Pro" panose="020B0503030403020204" pitchFamily="34" charset="0"/>
                </a:rPr>
                <a:t>terpenuhi</a:t>
              </a:r>
              <a:r>
                <a:rPr lang="en-US" sz="2400" dirty="0">
                  <a:latin typeface="Myriad Pro" panose="020B0503030403020204" pitchFamily="34" charset="0"/>
                </a:rPr>
                <a:t>.</a:t>
              </a:r>
            </a:p>
          </p:txBody>
        </p:sp>
      </p:grp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7633467" y="3935224"/>
            <a:ext cx="1324463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en-US" sz="700" dirty="0" err="1">
                <a:latin typeface="Myriad Pro" panose="020B0503030403020204" pitchFamily="34" charset="0"/>
              </a:rPr>
              <a:t>Sumber</a:t>
            </a:r>
            <a:r>
              <a:rPr lang="en-US" sz="700" dirty="0">
                <a:latin typeface="Myriad Pro" panose="020B0503030403020204" pitchFamily="34" charset="0"/>
              </a:rPr>
              <a:t>: </a:t>
            </a:r>
            <a:r>
              <a:rPr lang="en-US" sz="700" i="1" dirty="0">
                <a:latin typeface="Myriad Pro" panose="020B0503030403020204" pitchFamily="34" charset="0"/>
              </a:rPr>
              <a:t>shutterstock.com.</a:t>
            </a:r>
          </a:p>
        </p:txBody>
      </p:sp>
    </p:spTree>
    <p:extLst>
      <p:ext uri="{BB962C8B-B14F-4D97-AF65-F5344CB8AC3E}">
        <p14:creationId xmlns:p14="http://schemas.microsoft.com/office/powerpoint/2010/main" val="1803964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133350"/>
            <a:ext cx="61722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nl-NL" sz="2400" b="1" dirty="0">
                <a:latin typeface="Myriad Pro" pitchFamily="34" charset="0"/>
              </a:rPr>
              <a:t>Pengaruh kegiatan ekonomi terhadap kesejahteraan masyarakat</a:t>
            </a:r>
            <a:endParaRPr lang="en-US" sz="2400" b="1" dirty="0">
              <a:latin typeface="Myriad Pro" panose="020B0503030403020204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17088" y="1212824"/>
            <a:ext cx="4550712" cy="3035326"/>
          </a:xfrm>
          <a:prstGeom prst="roundRect">
            <a:avLst>
              <a:gd name="adj" fmla="val 6818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76200" y="1581150"/>
            <a:ext cx="4321878" cy="2365763"/>
            <a:chOff x="5421674" y="1976562"/>
            <a:chExt cx="1969726" cy="562395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1674" y="1976562"/>
              <a:ext cx="1969726" cy="562395"/>
            </a:xfrm>
            <a:prstGeom prst="rect">
              <a:avLst/>
            </a:prstGeom>
          </p:spPr>
        </p:pic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5466375" y="2019598"/>
              <a:ext cx="1848825" cy="4609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eaLnBrk="1" hangingPunct="1"/>
              <a:r>
                <a:rPr lang="en-US" sz="2400" dirty="0" err="1">
                  <a:latin typeface="Myriad Pro" panose="020B0503030403020204" pitchFamily="34" charset="0"/>
                </a:rPr>
                <a:t>Kegiatan</a:t>
              </a:r>
              <a:r>
                <a:rPr lang="en-US" sz="2400" dirty="0">
                  <a:latin typeface="Myriad Pro" panose="020B0503030403020204" pitchFamily="34" charset="0"/>
                </a:rPr>
                <a:t> </a:t>
              </a:r>
              <a:r>
                <a:rPr lang="en-US" sz="2400" dirty="0" err="1">
                  <a:latin typeface="Myriad Pro" panose="020B0503030403020204" pitchFamily="34" charset="0"/>
                </a:rPr>
                <a:t>konsumsi</a:t>
              </a:r>
              <a:r>
                <a:rPr lang="en-US" sz="2400" dirty="0">
                  <a:latin typeface="Myriad Pro" panose="020B0503030403020204" pitchFamily="34" charset="0"/>
                </a:rPr>
                <a:t> </a:t>
              </a:r>
              <a:r>
                <a:rPr lang="en-US" sz="2400" dirty="0" err="1">
                  <a:latin typeface="Myriad Pro" panose="020B0503030403020204" pitchFamily="34" charset="0"/>
                </a:rPr>
                <a:t>membantu</a:t>
              </a:r>
              <a:r>
                <a:rPr lang="en-US" sz="2400" dirty="0">
                  <a:latin typeface="Myriad Pro" panose="020B0503030403020204" pitchFamily="34" charset="0"/>
                </a:rPr>
                <a:t> </a:t>
              </a:r>
              <a:r>
                <a:rPr lang="en-US" sz="2400" dirty="0" err="1">
                  <a:latin typeface="Myriad Pro" panose="020B0503030403020204" pitchFamily="34" charset="0"/>
                </a:rPr>
                <a:t>pemenuhan</a:t>
              </a:r>
              <a:r>
                <a:rPr lang="en-US" sz="2400" dirty="0">
                  <a:latin typeface="Myriad Pro" panose="020B0503030403020204" pitchFamily="34" charset="0"/>
                </a:rPr>
                <a:t> </a:t>
              </a:r>
              <a:r>
                <a:rPr lang="en-US" sz="2400" dirty="0" err="1">
                  <a:latin typeface="Myriad Pro" panose="020B0503030403020204" pitchFamily="34" charset="0"/>
                </a:rPr>
                <a:t>kebutuhan</a:t>
              </a:r>
              <a:r>
                <a:rPr lang="en-US" sz="2400" dirty="0">
                  <a:latin typeface="Myriad Pro" panose="020B0503030403020204" pitchFamily="34" charset="0"/>
                </a:rPr>
                <a:t>. </a:t>
              </a:r>
              <a:r>
                <a:rPr lang="en-US" sz="2400" dirty="0" err="1">
                  <a:latin typeface="Myriad Pro" panose="020B0503030403020204" pitchFamily="34" charset="0"/>
                </a:rPr>
                <a:t>Kebutuhan</a:t>
              </a:r>
              <a:r>
                <a:rPr lang="en-US" sz="2400" dirty="0">
                  <a:latin typeface="Myriad Pro" panose="020B0503030403020204" pitchFamily="34" charset="0"/>
                </a:rPr>
                <a:t> yang </a:t>
              </a:r>
              <a:r>
                <a:rPr lang="en-US" sz="2400" dirty="0" err="1">
                  <a:latin typeface="Myriad Pro" panose="020B0503030403020204" pitchFamily="34" charset="0"/>
                </a:rPr>
                <a:t>terpenuhi</a:t>
              </a:r>
              <a:r>
                <a:rPr lang="en-US" sz="2400" dirty="0">
                  <a:latin typeface="Myriad Pro" panose="020B0503030403020204" pitchFamily="34" charset="0"/>
                </a:rPr>
                <a:t> </a:t>
              </a:r>
              <a:r>
                <a:rPr lang="en-US" sz="2400" dirty="0" err="1">
                  <a:latin typeface="Myriad Pro" panose="020B0503030403020204" pitchFamily="34" charset="0"/>
                </a:rPr>
                <a:t>dapat</a:t>
              </a:r>
              <a:r>
                <a:rPr lang="en-US" sz="2400" dirty="0">
                  <a:latin typeface="Myriad Pro" panose="020B0503030403020204" pitchFamily="34" charset="0"/>
                </a:rPr>
                <a:t> </a:t>
              </a:r>
              <a:r>
                <a:rPr lang="en-US" sz="2400" dirty="0" err="1">
                  <a:latin typeface="Myriad Pro" panose="020B0503030403020204" pitchFamily="34" charset="0"/>
                </a:rPr>
                <a:t>meningkatkan</a:t>
              </a:r>
              <a:r>
                <a:rPr lang="en-US" sz="2400" dirty="0">
                  <a:latin typeface="Myriad Pro" panose="020B0503030403020204" pitchFamily="34" charset="0"/>
                </a:rPr>
                <a:t> </a:t>
              </a:r>
              <a:r>
                <a:rPr lang="en-US" sz="2400" dirty="0" err="1">
                  <a:latin typeface="Myriad Pro" panose="020B0503030403020204" pitchFamily="34" charset="0"/>
                </a:rPr>
                <a:t>kesejahteraan</a:t>
              </a:r>
              <a:r>
                <a:rPr lang="en-US" sz="2400" dirty="0">
                  <a:latin typeface="Myriad Pro" panose="020B0503030403020204" pitchFamily="34" charset="0"/>
                </a:rPr>
                <a:t>.</a:t>
              </a:r>
            </a:p>
          </p:txBody>
        </p:sp>
      </p:grp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4559595" y="4048095"/>
            <a:ext cx="2039325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en-US" sz="700" dirty="0" err="1">
                <a:latin typeface="Myriad Pro" panose="020B0503030403020204" pitchFamily="34" charset="0"/>
              </a:rPr>
              <a:t>Sumber</a:t>
            </a:r>
            <a:r>
              <a:rPr lang="en-US" sz="700" dirty="0">
                <a:latin typeface="Myriad Pro" panose="020B0503030403020204" pitchFamily="34" charset="0"/>
              </a:rPr>
              <a:t>: </a:t>
            </a:r>
            <a:r>
              <a:rPr lang="en-US" sz="700" i="1" dirty="0">
                <a:latin typeface="Myriad Pro" panose="020B0503030403020204" pitchFamily="34" charset="0"/>
              </a:rPr>
              <a:t>shutterstock.com.</a:t>
            </a:r>
          </a:p>
        </p:txBody>
      </p:sp>
    </p:spTree>
    <p:extLst>
      <p:ext uri="{BB962C8B-B14F-4D97-AF65-F5344CB8AC3E}">
        <p14:creationId xmlns:p14="http://schemas.microsoft.com/office/powerpoint/2010/main" val="3571830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Custom 1">
      <a:majorFont>
        <a:latin typeface="Berlin Sans FB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1544</TotalTime>
  <Words>246</Words>
  <Application>Microsoft Office PowerPoint</Application>
  <PresentationFormat>On-screen Show (16:9)</PresentationFormat>
  <Paragraphs>49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Arial Rounded MT Bold</vt:lpstr>
      <vt:lpstr>Berlin Sans FB</vt:lpstr>
      <vt:lpstr>Calibri</vt:lpstr>
      <vt:lpstr>Myriad Pro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Elisa Putri Andini</dc:creator>
  <cp:lastModifiedBy>Putra</cp:lastModifiedBy>
  <cp:revision>256</cp:revision>
  <cp:lastPrinted>2017-01-26T08:40:59Z</cp:lastPrinted>
  <dcterms:created xsi:type="dcterms:W3CDTF">2016-06-25T05:09:46Z</dcterms:created>
  <dcterms:modified xsi:type="dcterms:W3CDTF">2020-10-27T02:36:54Z</dcterms:modified>
</cp:coreProperties>
</file>