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308" r:id="rId3"/>
    <p:sldId id="272" r:id="rId4"/>
    <p:sldId id="293" r:id="rId5"/>
    <p:sldId id="257" r:id="rId6"/>
    <p:sldId id="300" r:id="rId7"/>
    <p:sldId id="298" r:id="rId8"/>
    <p:sldId id="299" r:id="rId9"/>
    <p:sldId id="31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62ED0-157D-47FE-846C-DEFF8C929FF5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8962-BF0D-4851-8CA2-24AE04B651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562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06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070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03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90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47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6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796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603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44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B250277-4635-4011-9FEE-9BD37506B7A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763579D-86A3-4AAC-85AF-ACA00024863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684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440931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C727-8F48-454A-A1DE-5EB195EB2CA8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99" y="990599"/>
            <a:ext cx="6069574" cy="52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382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DC058-BC96-40B7-886D-504B108E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93" y="1095561"/>
            <a:ext cx="2501424" cy="5047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57535D-4AC4-4958-8382-6EA7ED5D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6" y="1708614"/>
            <a:ext cx="6743362" cy="4644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5192" y="247237"/>
            <a:ext cx="6512008" cy="748988"/>
            <a:chOff x="-1" y="-30733"/>
            <a:chExt cx="5105401" cy="814016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7663" y="-30733"/>
              <a:ext cx="4675337" cy="814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3.4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3826" y="1095562"/>
            <a:ext cx="7818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Ciri-Ciri</a:t>
            </a:r>
            <a:r>
              <a:rPr lang="en-US" sz="3200" b="1" dirty="0"/>
              <a:t> dan </a:t>
            </a:r>
            <a:r>
              <a:rPr lang="en-US" sz="3200" b="1" dirty="0" err="1"/>
              <a:t>Unsur-Unsur</a:t>
            </a:r>
            <a:r>
              <a:rPr lang="en-US" sz="3200" b="1" dirty="0"/>
              <a:t> </a:t>
            </a:r>
            <a:r>
              <a:rPr lang="en-US" sz="3200" b="1" dirty="0" err="1"/>
              <a:t>Iklan</a:t>
            </a:r>
            <a:r>
              <a:rPr lang="en-US" sz="3200" b="1" dirty="0"/>
              <a:t> </a:t>
            </a:r>
            <a:endParaRPr lang="id-ID" sz="5333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8F486-F682-4F45-8A3B-C6DF039135DE}"/>
              </a:ext>
            </a:extLst>
          </p:cNvPr>
          <p:cNvSpPr/>
          <p:nvPr/>
        </p:nvSpPr>
        <p:spPr>
          <a:xfrm>
            <a:off x="791242" y="2280554"/>
            <a:ext cx="6015959" cy="280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33" b="1" dirty="0" err="1">
                <a:solidFill>
                  <a:srgbClr val="FFC000"/>
                </a:solidFill>
              </a:rPr>
              <a:t>Iklan</a:t>
            </a:r>
            <a:r>
              <a:rPr lang="en-US" sz="2933" b="1" dirty="0">
                <a:solidFill>
                  <a:schemeClr val="bg1"/>
                </a:solidFill>
              </a:rPr>
              <a:t> </a:t>
            </a:r>
            <a:r>
              <a:rPr lang="id-ID" sz="2933" dirty="0">
                <a:solidFill>
                  <a:schemeClr val="bg1"/>
                </a:solidFill>
              </a:rPr>
              <a:t>adalah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pesan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atau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tayangan</a:t>
            </a:r>
            <a:r>
              <a:rPr lang="en-US" sz="2933" dirty="0">
                <a:solidFill>
                  <a:schemeClr val="bg1"/>
                </a:solidFill>
              </a:rPr>
              <a:t> yang </a:t>
            </a:r>
            <a:r>
              <a:rPr lang="en-US" sz="2933" dirty="0" err="1">
                <a:solidFill>
                  <a:schemeClr val="bg1"/>
                </a:solidFill>
              </a:rPr>
              <a:t>berisi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informasi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tentang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suatu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barang</a:t>
            </a:r>
            <a:r>
              <a:rPr lang="id-ID" sz="2933" dirty="0">
                <a:solidFill>
                  <a:schemeClr val="bg1"/>
                </a:solidFill>
              </a:rPr>
              <a:t> dan </a:t>
            </a:r>
            <a:r>
              <a:rPr lang="en-US" sz="2933" dirty="0" err="1">
                <a:solidFill>
                  <a:schemeClr val="bg1"/>
                </a:solidFill>
              </a:rPr>
              <a:t>jasa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untuk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menarik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perhatian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id-ID" sz="2933" dirty="0">
                <a:solidFill>
                  <a:schemeClr val="bg1"/>
                </a:solidFill>
              </a:rPr>
              <a:t>dan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membujuk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masyarakat</a:t>
            </a:r>
            <a:r>
              <a:rPr lang="en-US" sz="2933" dirty="0">
                <a:solidFill>
                  <a:schemeClr val="bg1"/>
                </a:solidFill>
              </a:rPr>
              <a:t> agar </a:t>
            </a:r>
            <a:r>
              <a:rPr lang="en-US" sz="2933" dirty="0" err="1">
                <a:solidFill>
                  <a:schemeClr val="bg1"/>
                </a:solidFill>
              </a:rPr>
              <a:t>tertarik</a:t>
            </a:r>
            <a:r>
              <a:rPr lang="en-US" sz="2933" dirty="0">
                <a:solidFill>
                  <a:schemeClr val="bg1"/>
                </a:solidFill>
              </a:rPr>
              <a:t> pada </a:t>
            </a:r>
            <a:r>
              <a:rPr lang="id-ID" sz="2933" dirty="0">
                <a:solidFill>
                  <a:schemeClr val="bg1"/>
                </a:solidFill>
              </a:rPr>
              <a:t>sesuatu </a:t>
            </a:r>
            <a:r>
              <a:rPr lang="en-US" sz="2933" dirty="0">
                <a:solidFill>
                  <a:schemeClr val="bg1"/>
                </a:solidFill>
              </a:rPr>
              <a:t>yang </a:t>
            </a:r>
            <a:r>
              <a:rPr lang="en-US" sz="2933" dirty="0" err="1">
                <a:solidFill>
                  <a:schemeClr val="bg1"/>
                </a:solidFill>
              </a:rPr>
              <a:t>ditawarkan</a:t>
            </a:r>
            <a:r>
              <a:rPr lang="en-US" sz="2933" dirty="0">
                <a:solidFill>
                  <a:schemeClr val="bg1"/>
                </a:solidFill>
              </a:rPr>
              <a:t>.</a:t>
            </a:r>
            <a:endParaRPr lang="id-ID" sz="2933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690F3-84DA-4806-AE80-6706CC28D1CF}"/>
              </a:ext>
            </a:extLst>
          </p:cNvPr>
          <p:cNvSpPr/>
          <p:nvPr/>
        </p:nvSpPr>
        <p:spPr>
          <a:xfrm>
            <a:off x="7413593" y="5114187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FC3953FF-FB48-40B6-9E48-CF93BB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38139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15A8277E-ECD1-4465-9B9A-CDA077A34A9D}"/>
              </a:ext>
            </a:extLst>
          </p:cNvPr>
          <p:cNvSpPr/>
          <p:nvPr/>
        </p:nvSpPr>
        <p:spPr>
          <a:xfrm>
            <a:off x="1422400" y="799982"/>
            <a:ext cx="6502400" cy="446113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FAB2C-A985-4E82-9433-B816A18D9B00}"/>
              </a:ext>
            </a:extLst>
          </p:cNvPr>
          <p:cNvSpPr txBox="1"/>
          <p:nvPr/>
        </p:nvSpPr>
        <p:spPr>
          <a:xfrm>
            <a:off x="1930400" y="1193800"/>
            <a:ext cx="5080000" cy="5027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667" b="1" dirty="0"/>
              <a:t>Ciri-Ciri Iklan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B9D22-CF13-4E0D-B1CF-3F0980B0C033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EB339-7E18-42A1-8C0A-69DD130778E1}"/>
              </a:ext>
            </a:extLst>
          </p:cNvPr>
          <p:cNvSpPr txBox="1"/>
          <p:nvPr/>
        </p:nvSpPr>
        <p:spPr>
          <a:xfrm>
            <a:off x="1930400" y="2090384"/>
            <a:ext cx="5181600" cy="246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itchFamily="2" charset="2"/>
              <a:buChar char="ü"/>
            </a:pPr>
            <a:r>
              <a:rPr lang="id-ID" sz="3067" dirty="0"/>
              <a:t>Kalimat singkat dan jelas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id-ID" sz="3067" dirty="0"/>
              <a:t>Bahasa yang menarik</a:t>
            </a:r>
          </a:p>
          <a:p>
            <a:pPr marL="380990" indent="-380990">
              <a:buFont typeface="Wingdings" pitchFamily="2" charset="2"/>
              <a:buChar char="ü"/>
            </a:pPr>
            <a:r>
              <a:rPr lang="id-ID" sz="3067" dirty="0"/>
              <a:t>Mengandung ajakan</a:t>
            </a:r>
            <a:r>
              <a:rPr lang="en-US" sz="3067" dirty="0"/>
              <a:t>/</a:t>
            </a:r>
            <a:r>
              <a:rPr lang="en-US" sz="3067" dirty="0" err="1"/>
              <a:t>kalimat</a:t>
            </a:r>
            <a:r>
              <a:rPr lang="en-US" sz="3067" dirty="0"/>
              <a:t> </a:t>
            </a:r>
            <a:r>
              <a:rPr lang="en-US" sz="3067" dirty="0" err="1"/>
              <a:t>persuasif</a:t>
            </a:r>
            <a:endParaRPr lang="id-ID" sz="3067" dirty="0"/>
          </a:p>
          <a:p>
            <a:pPr marL="380990" indent="-380990">
              <a:buFont typeface="Wingdings" pitchFamily="2" charset="2"/>
              <a:buChar char="ü"/>
            </a:pPr>
            <a:r>
              <a:rPr lang="id-ID" sz="3067" dirty="0"/>
              <a:t>Memiliki kata kunci</a:t>
            </a:r>
          </a:p>
        </p:txBody>
      </p:sp>
    </p:spTree>
    <p:extLst>
      <p:ext uri="{BB962C8B-B14F-4D97-AF65-F5344CB8AC3E}">
        <p14:creationId xmlns:p14="http://schemas.microsoft.com/office/powerpoint/2010/main" val="20003598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BA210B67-CBDD-4204-BAC2-EBD9BB9A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38139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02FCBF4-E3FB-462C-B3BD-539ADE1BCE94}"/>
              </a:ext>
            </a:extLst>
          </p:cNvPr>
          <p:cNvSpPr/>
          <p:nvPr/>
        </p:nvSpPr>
        <p:spPr>
          <a:xfrm>
            <a:off x="887895" y="799982"/>
            <a:ext cx="7606747" cy="508398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9F2DF-3754-44D9-A01B-C19007F729FB}"/>
              </a:ext>
            </a:extLst>
          </p:cNvPr>
          <p:cNvSpPr txBox="1"/>
          <p:nvPr/>
        </p:nvSpPr>
        <p:spPr>
          <a:xfrm>
            <a:off x="1930400" y="1193800"/>
            <a:ext cx="5080000" cy="5027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b="1" dirty="0" err="1"/>
              <a:t>Unsur-unsur</a:t>
            </a:r>
            <a:r>
              <a:rPr lang="en-US" sz="2667" b="1" dirty="0"/>
              <a:t> </a:t>
            </a:r>
            <a:r>
              <a:rPr lang="en-US" sz="2667" b="1" dirty="0" err="1"/>
              <a:t>iklan</a:t>
            </a:r>
            <a:endParaRPr lang="id-ID" sz="2667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413D9-B3C6-4CBB-ADD5-ECBFD211D856}"/>
              </a:ext>
            </a:extLst>
          </p:cNvPr>
          <p:cNvSpPr txBox="1"/>
          <p:nvPr/>
        </p:nvSpPr>
        <p:spPr>
          <a:xfrm>
            <a:off x="1930400" y="2090384"/>
            <a:ext cx="557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itchFamily="2" charset="2"/>
              <a:buChar char="ü"/>
            </a:pPr>
            <a:r>
              <a:rPr lang="en-US" sz="2400" dirty="0"/>
              <a:t>Nama </a:t>
            </a:r>
            <a:r>
              <a:rPr lang="en-US" sz="2400" dirty="0" err="1"/>
              <a:t>produk,jasa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ditawarkan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/>
              <a:t>Gambar yang </a:t>
            </a:r>
            <a:r>
              <a:rPr lang="en-US" sz="2400" dirty="0" err="1"/>
              <a:t>menarik</a:t>
            </a:r>
            <a:r>
              <a:rPr lang="en-US" sz="2400" dirty="0"/>
              <a:t> dan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ditawarkan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endParaRPr lang="id-ID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slogan </a:t>
            </a:r>
            <a:r>
              <a:rPr lang="en-US" sz="2400" dirty="0" err="1"/>
              <a:t>iklan</a:t>
            </a:r>
            <a:endParaRPr lang="en-US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/>
              <a:t>Harga </a:t>
            </a:r>
            <a:r>
              <a:rPr lang="en-US" sz="2400" dirty="0" err="1"/>
              <a:t>produk</a:t>
            </a:r>
            <a:r>
              <a:rPr lang="en-US" sz="2400" dirty="0"/>
              <a:t>/</a:t>
            </a:r>
            <a:r>
              <a:rPr lang="en-US" sz="2400" dirty="0" err="1"/>
              <a:t>jasa</a:t>
            </a:r>
            <a:r>
              <a:rPr lang="en-US" sz="2400" dirty="0"/>
              <a:t>/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ditawarkan</a:t>
            </a:r>
            <a:endParaRPr lang="en-US" sz="2400" dirty="0"/>
          </a:p>
          <a:p>
            <a:pPr marL="380990" indent="-380990">
              <a:buFont typeface="Wingdings" pitchFamily="2" charset="2"/>
              <a:buChar char="ü"/>
            </a:pPr>
            <a:r>
              <a:rPr lang="en-US" sz="2400" dirty="0" err="1"/>
              <a:t>Kontak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dihubungi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tertarik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00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ED4F6CB-6A54-48DF-BC50-15FF86F86A16}"/>
              </a:ext>
            </a:extLst>
          </p:cNvPr>
          <p:cNvSpPr/>
          <p:nvPr/>
        </p:nvSpPr>
        <p:spPr>
          <a:xfrm>
            <a:off x="2844800" y="584200"/>
            <a:ext cx="6240693" cy="672075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Unsur-unsur Iklan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B9CFE83-8381-472F-B9F1-CFDBA772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894" y="1544004"/>
            <a:ext cx="3591613" cy="237380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3175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rgbClr val="FF000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Manfaat: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Dapat menurunkan kolesterol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Meningkatkan kemampuan penglihatan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Memenuhi kebutuhan vitamin tubuh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 Meningkatkan kesehatan tulang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E0640F1-DD87-48E3-BC23-78E0D83D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50" y="3965295"/>
            <a:ext cx="5149317" cy="14665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92D05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AYO MAKAN SAYURAN HIJAU!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92D05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KONSUMSI SAYURAN HIJAU SETIAP HARI,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92D05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PENYAKIT PUN DAPAT DIHINDARI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92D050"/>
                </a:solidFill>
                <a:latin typeface="Berlin Sans FB Demi" pitchFamily="34" charset="0"/>
                <a:cs typeface="Arial" pitchFamily="34" charset="0"/>
              </a:rPr>
              <a:t>SIAP ANTAR! Hub. (021) 8867720</a:t>
            </a:r>
            <a:endParaRPr lang="id-ID" sz="18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647460C7-A636-4FDF-89FC-B0DB56AB498D}"/>
              </a:ext>
            </a:extLst>
          </p:cNvPr>
          <p:cNvSpPr/>
          <p:nvPr/>
        </p:nvSpPr>
        <p:spPr>
          <a:xfrm>
            <a:off x="9784639" y="1544003"/>
            <a:ext cx="1632181" cy="960107"/>
          </a:xfrm>
          <a:prstGeom prst="wedgeRoundRectCallout">
            <a:avLst>
              <a:gd name="adj1" fmla="val -100030"/>
              <a:gd name="adj2" fmla="val 563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867" dirty="0"/>
              <a:t>Keunggulan produk</a:t>
            </a:r>
          </a:p>
        </p:txBody>
      </p:sp>
      <p:sp>
        <p:nvSpPr>
          <p:cNvPr id="8" name="Rounded Rectangular Callout 17">
            <a:extLst>
              <a:ext uri="{FF2B5EF4-FFF2-40B4-BE49-F238E27FC236}">
                <a16:creationId xmlns:a16="http://schemas.microsoft.com/office/drawing/2014/main" id="{4E8F1B5F-8C5D-4723-B33E-0697BE8C61E1}"/>
              </a:ext>
            </a:extLst>
          </p:cNvPr>
          <p:cNvSpPr/>
          <p:nvPr/>
        </p:nvSpPr>
        <p:spPr>
          <a:xfrm>
            <a:off x="9496607" y="3887439"/>
            <a:ext cx="1632181" cy="960107"/>
          </a:xfrm>
          <a:prstGeom prst="wedgeRoundRectCallout">
            <a:avLst>
              <a:gd name="adj1" fmla="val -124329"/>
              <a:gd name="adj2" fmla="val 670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867" dirty="0"/>
              <a:t>Kontak yang bisa dihubungi</a:t>
            </a:r>
          </a:p>
        </p:txBody>
      </p:sp>
      <p:pic>
        <p:nvPicPr>
          <p:cNvPr id="9" name="Picture 2" descr="D:\PROJECT 2017\PRIMA PH\PRIMA 1A\4. PRIMA IPA 1A\EDIT\Bab 2\Gambar Bab 2\3A. sayuran hijau shutterstock_126239861.jpg">
            <a:extLst>
              <a:ext uri="{FF2B5EF4-FFF2-40B4-BE49-F238E27FC236}">
                <a16:creationId xmlns:a16="http://schemas.microsoft.com/office/drawing/2014/main" id="{F53398D2-0840-4CB0-AC72-D8C86F88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27" y="1544003"/>
            <a:ext cx="3034167" cy="22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14">
            <a:extLst>
              <a:ext uri="{FF2B5EF4-FFF2-40B4-BE49-F238E27FC236}">
                <a16:creationId xmlns:a16="http://schemas.microsoft.com/office/drawing/2014/main" id="{0D4D9256-0EEC-494C-BC18-1ED7F433701D}"/>
              </a:ext>
            </a:extLst>
          </p:cNvPr>
          <p:cNvSpPr/>
          <p:nvPr/>
        </p:nvSpPr>
        <p:spPr>
          <a:xfrm>
            <a:off x="702002" y="1397000"/>
            <a:ext cx="1632181" cy="960107"/>
          </a:xfrm>
          <a:prstGeom prst="wedgeRoundRectCallout">
            <a:avLst>
              <a:gd name="adj1" fmla="val 72765"/>
              <a:gd name="adj2" fmla="val 930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867" dirty="0"/>
              <a:t>Gambar yang menarik</a:t>
            </a:r>
          </a:p>
        </p:txBody>
      </p:sp>
      <p:sp>
        <p:nvSpPr>
          <p:cNvPr id="11" name="Rounded Rectangular Callout 15">
            <a:extLst>
              <a:ext uri="{FF2B5EF4-FFF2-40B4-BE49-F238E27FC236}">
                <a16:creationId xmlns:a16="http://schemas.microsoft.com/office/drawing/2014/main" id="{8DDBB57F-FB51-45C5-ACE7-4FD6C7620289}"/>
              </a:ext>
            </a:extLst>
          </p:cNvPr>
          <p:cNvSpPr/>
          <p:nvPr/>
        </p:nvSpPr>
        <p:spPr>
          <a:xfrm>
            <a:off x="1211319" y="3485241"/>
            <a:ext cx="1632181" cy="960107"/>
          </a:xfrm>
          <a:prstGeom prst="wedgeRoundRectCallout">
            <a:avLst>
              <a:gd name="adj1" fmla="val 97064"/>
              <a:gd name="adj2" fmla="val 395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867" dirty="0"/>
              <a:t>Kalimat slogan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DA425-B071-454E-BD9C-C20DDB5E3792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3350751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A0AC5A-9FB7-4A95-AD4F-33A0BEB87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03" y="805844"/>
            <a:ext cx="3804567" cy="4941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A3D0A7-7B16-4C12-92D9-5432C3B5890C}"/>
              </a:ext>
            </a:extLst>
          </p:cNvPr>
          <p:cNvSpPr/>
          <p:nvPr/>
        </p:nvSpPr>
        <p:spPr>
          <a:xfrm>
            <a:off x="461030" y="887895"/>
            <a:ext cx="7362170" cy="467370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F94B49C-FBE1-42A1-A29B-B74D918C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1" y="1515497"/>
            <a:ext cx="3648716" cy="237380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3175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rgbClr val="FF000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Manfaat: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Dapat menurunkan kolesterol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Meningkatkan kemampuan </a:t>
            </a:r>
            <a:r>
              <a:rPr lang="en-US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 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penglihatan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Memenuhi kebutuhan vitamin tubuh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1867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lang="id-ID" sz="1867" dirty="0">
                <a:latin typeface="Times New Roman" pitchFamily="18" charset="0"/>
                <a:ea typeface="Arial" pitchFamily="34" charset="0"/>
                <a:cs typeface="Arial" pitchFamily="34" charset="0"/>
              </a:rPr>
              <a:t> Meningkatkan kesehatan tulang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C6E7DA2-6592-4B15-BF51-397CCD66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949319"/>
            <a:ext cx="5149317" cy="14665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2133" dirty="0">
                <a:solidFill>
                  <a:srgbClr val="92D05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AYO MAKAN SAYURAN HIJAU!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2133" dirty="0">
                <a:solidFill>
                  <a:srgbClr val="92D05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KONSUMSI SAYURAN HIJAU SETIAP HARI,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id-ID" sz="2133" dirty="0">
                <a:solidFill>
                  <a:srgbClr val="92D050"/>
                </a:solidFill>
                <a:latin typeface="Berlin Sans FB Demi" pitchFamily="34" charset="0"/>
                <a:ea typeface="Arial" pitchFamily="34" charset="0"/>
                <a:cs typeface="Arial" pitchFamily="34" charset="0"/>
              </a:rPr>
              <a:t>PENYAKIT PUN DAPAT DIHINDARI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6AEE5DD-9124-412D-8CAE-FC5EB7C45E10}"/>
              </a:ext>
            </a:extLst>
          </p:cNvPr>
          <p:cNvSpPr/>
          <p:nvPr/>
        </p:nvSpPr>
        <p:spPr>
          <a:xfrm>
            <a:off x="227062" y="348761"/>
            <a:ext cx="6240693" cy="672075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Perhatikan iklan berikut!</a:t>
            </a:r>
          </a:p>
        </p:txBody>
      </p:sp>
      <p:pic>
        <p:nvPicPr>
          <p:cNvPr id="9" name="Picture 2" descr="D:\PROJECT 2017\PRIMA PH\PRIMA 1A\4. PRIMA IPA 1A\EDIT\Bab 2\Gambar Bab 2\3A. sayuran hijau shutterstock_126239861.jpg">
            <a:extLst>
              <a:ext uri="{FF2B5EF4-FFF2-40B4-BE49-F238E27FC236}">
                <a16:creationId xmlns:a16="http://schemas.microsoft.com/office/drawing/2014/main" id="{79F71323-D0CE-4B16-9EC6-085570D1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0" y="1498600"/>
            <a:ext cx="3307621" cy="24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9F446-F1E8-4F9D-9792-2102A0D55068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6978258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CD5AD-B229-4011-90CA-920D2BBD3B27}"/>
              </a:ext>
            </a:extLst>
          </p:cNvPr>
          <p:cNvSpPr/>
          <p:nvPr/>
        </p:nvSpPr>
        <p:spPr>
          <a:xfrm>
            <a:off x="3923049" y="665821"/>
            <a:ext cx="7318243" cy="138499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  <a:outerShdw blurRad="152400" dist="317500" dir="5400000" sx="90000" sy="-19000" rotWithShape="0">
              <a:schemeClr val="accent3">
                <a:alpha val="15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Isi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id-ID" sz="2800" dirty="0"/>
              <a:t>, yaitu dengan mengajukan beberapa pertanyaan: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0C9D3-6657-4255-9D02-E030B8AF7C03}"/>
              </a:ext>
            </a:extLst>
          </p:cNvPr>
          <p:cNvSpPr txBox="1"/>
          <p:nvPr/>
        </p:nvSpPr>
        <p:spPr>
          <a:xfrm>
            <a:off x="3962400" y="2413000"/>
            <a:ext cx="5283200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933" dirty="0" err="1"/>
              <a:t>Apa</a:t>
            </a:r>
            <a:r>
              <a:rPr lang="en-US" sz="2933" dirty="0"/>
              <a:t> </a:t>
            </a:r>
            <a:r>
              <a:rPr lang="en-US" sz="2933" dirty="0" err="1"/>
              <a:t>pesan</a:t>
            </a:r>
            <a:r>
              <a:rPr lang="en-US" sz="2933" dirty="0"/>
              <a:t> </a:t>
            </a:r>
            <a:r>
              <a:rPr lang="en-US" sz="2933" dirty="0" err="1"/>
              <a:t>dalam</a:t>
            </a:r>
            <a:r>
              <a:rPr lang="en-US" sz="2933" dirty="0"/>
              <a:t> </a:t>
            </a:r>
            <a:r>
              <a:rPr lang="en-US" sz="2933" dirty="0" err="1"/>
              <a:t>iklan</a:t>
            </a:r>
            <a:r>
              <a:rPr lang="en-US" sz="2933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487D3-7537-4AC6-8D3C-7BC13F61D0D3}"/>
              </a:ext>
            </a:extLst>
          </p:cNvPr>
          <p:cNvSpPr txBox="1"/>
          <p:nvPr/>
        </p:nvSpPr>
        <p:spPr>
          <a:xfrm>
            <a:off x="3962401" y="3087345"/>
            <a:ext cx="7318241" cy="995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933" dirty="0" err="1"/>
              <a:t>Apakah</a:t>
            </a:r>
            <a:r>
              <a:rPr lang="en-US" sz="2933" dirty="0"/>
              <a:t> </a:t>
            </a:r>
            <a:r>
              <a:rPr lang="en-US" sz="2933" dirty="0" err="1"/>
              <a:t>iklan</a:t>
            </a:r>
            <a:r>
              <a:rPr lang="en-US" sz="2933" dirty="0"/>
              <a:t> </a:t>
            </a:r>
            <a:r>
              <a:rPr lang="en-US" sz="2933" dirty="0" err="1"/>
              <a:t>menawarkan</a:t>
            </a:r>
            <a:r>
              <a:rPr lang="en-US" sz="2933" dirty="0"/>
              <a:t> </a:t>
            </a:r>
            <a:r>
              <a:rPr lang="en-US" sz="2933" dirty="0" err="1"/>
              <a:t>barang</a:t>
            </a:r>
            <a:r>
              <a:rPr lang="en-US" sz="2933" dirty="0"/>
              <a:t> </a:t>
            </a:r>
            <a:r>
              <a:rPr lang="en-US" sz="2933" dirty="0" err="1"/>
              <a:t>atau</a:t>
            </a:r>
            <a:r>
              <a:rPr lang="en-US" sz="2933" dirty="0"/>
              <a:t> </a:t>
            </a:r>
            <a:r>
              <a:rPr lang="en-US" sz="2933" dirty="0" err="1"/>
              <a:t>jasa</a:t>
            </a:r>
            <a:r>
              <a:rPr lang="en-US" sz="2933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1E012-113A-4C3D-A3B3-8CD6E4860F24}"/>
              </a:ext>
            </a:extLst>
          </p:cNvPr>
          <p:cNvSpPr txBox="1"/>
          <p:nvPr/>
        </p:nvSpPr>
        <p:spPr>
          <a:xfrm>
            <a:off x="3974628" y="4213097"/>
            <a:ext cx="7318243" cy="14463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en-US" sz="2933" dirty="0" err="1"/>
              <a:t>Apa</a:t>
            </a:r>
            <a:r>
              <a:rPr lang="en-US" sz="2933" dirty="0"/>
              <a:t> </a:t>
            </a:r>
            <a:r>
              <a:rPr lang="en-US" sz="2933" dirty="0" err="1"/>
              <a:t>saja</a:t>
            </a:r>
            <a:r>
              <a:rPr lang="en-US" sz="2933" dirty="0"/>
              <a:t> </a:t>
            </a:r>
            <a:r>
              <a:rPr lang="en-US" sz="2933" dirty="0" err="1"/>
              <a:t>manfaat</a:t>
            </a:r>
            <a:r>
              <a:rPr lang="en-US" sz="2933" dirty="0"/>
              <a:t>, </a:t>
            </a:r>
            <a:r>
              <a:rPr lang="en-US" sz="2933" dirty="0" err="1"/>
              <a:t>keuntungan</a:t>
            </a:r>
            <a:r>
              <a:rPr lang="en-US" sz="2933" dirty="0"/>
              <a:t>, </a:t>
            </a:r>
            <a:r>
              <a:rPr lang="en-US" sz="2933" dirty="0" err="1"/>
              <a:t>atau</a:t>
            </a:r>
            <a:r>
              <a:rPr lang="en-US" sz="2933" dirty="0"/>
              <a:t> </a:t>
            </a:r>
            <a:r>
              <a:rPr lang="en-US" sz="2933" dirty="0" err="1"/>
              <a:t>hal</a:t>
            </a:r>
            <a:r>
              <a:rPr lang="en-US" sz="2933" dirty="0"/>
              <a:t> </a:t>
            </a:r>
            <a:r>
              <a:rPr lang="en-US" sz="2933" dirty="0" err="1"/>
              <a:t>menarik</a:t>
            </a:r>
            <a:r>
              <a:rPr lang="en-US" sz="2933" dirty="0"/>
              <a:t> yang </a:t>
            </a:r>
            <a:r>
              <a:rPr lang="en-US" sz="2933" dirty="0" err="1"/>
              <a:t>disampaikan</a:t>
            </a:r>
            <a:r>
              <a:rPr lang="en-US" sz="2933" dirty="0"/>
              <a:t> </a:t>
            </a:r>
            <a:r>
              <a:rPr lang="en-US" sz="2933" dirty="0" err="1"/>
              <a:t>dalam</a:t>
            </a:r>
            <a:r>
              <a:rPr lang="en-US" sz="2933" dirty="0"/>
              <a:t> </a:t>
            </a:r>
            <a:r>
              <a:rPr lang="en-US" sz="2933" dirty="0" err="1"/>
              <a:t>iklan</a:t>
            </a:r>
            <a:r>
              <a:rPr lang="en-US" sz="2933" dirty="0"/>
              <a:t> </a:t>
            </a:r>
            <a:r>
              <a:rPr lang="en-US" sz="2933" dirty="0" err="1"/>
              <a:t>tersebut</a:t>
            </a:r>
            <a:r>
              <a:rPr lang="en-US" sz="2933" dirty="0"/>
              <a:t>?</a:t>
            </a:r>
            <a:endParaRPr lang="id-ID" sz="293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DED25-1846-4FAE-8F4A-7FB34F09F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2" y="381001"/>
            <a:ext cx="2506620" cy="56057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F0E7D9-B7F0-4CDF-838C-3AD4CBC57386}"/>
              </a:ext>
            </a:extLst>
          </p:cNvPr>
          <p:cNvSpPr/>
          <p:nvPr/>
        </p:nvSpPr>
        <p:spPr>
          <a:xfrm>
            <a:off x="9237784" y="5260747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5626568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10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ABC5F-95EB-42BA-9F95-C052A1B50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" y="971345"/>
            <a:ext cx="2089988" cy="46740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3055189" y="1543475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4872255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8F78B69B-3819-4775-809B-0AC8B972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21" y="762747"/>
            <a:ext cx="2364530" cy="45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97</TotalTime>
  <Words>264</Words>
  <Application>Microsoft Office PowerPoint</Application>
  <PresentationFormat>Widescreen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Algerian</vt:lpstr>
      <vt:lpstr>Arial</vt:lpstr>
      <vt:lpstr>Arial Black</vt:lpstr>
      <vt:lpstr>Arial Rounded MT Bold</vt:lpstr>
      <vt:lpstr>Berlin Sans FB Demi</vt:lpstr>
      <vt:lpstr>Calibri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2021-09-04T04:47:22Z</dcterms:created>
  <dcterms:modified xsi:type="dcterms:W3CDTF">2021-09-05T13:23:39Z</dcterms:modified>
</cp:coreProperties>
</file>