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5" r:id="rId3"/>
    <p:sldId id="266" r:id="rId4"/>
    <p:sldId id="282" r:id="rId5"/>
    <p:sldId id="267" r:id="rId6"/>
    <p:sldId id="268" r:id="rId7"/>
    <p:sldId id="277" r:id="rId8"/>
    <p:sldId id="257" r:id="rId9"/>
    <p:sldId id="258" r:id="rId10"/>
    <p:sldId id="28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8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2B366F2-B64F-4733-A558-B526F46F590C}" type="datetimeFigureOut">
              <a:rPr lang="en-ID" smtClean="0"/>
              <a:t>01/08/2021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E4BAAA1-8E81-4252-9217-9E51BA912E8E}" type="slidenum">
              <a:rPr lang="en-ID" smtClean="0"/>
              <a:t>‹#›</a:t>
            </a:fld>
            <a:endParaRPr lang="en-ID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6037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366F2-B64F-4733-A558-B526F46F590C}" type="datetimeFigureOut">
              <a:rPr lang="en-ID" smtClean="0"/>
              <a:t>01/08/2021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BAAA1-8E81-4252-9217-9E51BA912E8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3800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366F2-B64F-4733-A558-B526F46F590C}" type="datetimeFigureOut">
              <a:rPr lang="en-ID" smtClean="0"/>
              <a:t>01/08/2021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BAAA1-8E81-4252-9217-9E51BA912E8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23269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366F2-B64F-4733-A558-B526F46F590C}" type="datetimeFigureOut">
              <a:rPr lang="en-ID" smtClean="0"/>
              <a:t>01/08/2021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BAAA1-8E81-4252-9217-9E51BA912E8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77520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366F2-B64F-4733-A558-B526F46F590C}" type="datetimeFigureOut">
              <a:rPr lang="en-ID" smtClean="0"/>
              <a:t>01/08/2021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BAAA1-8E81-4252-9217-9E51BA912E8E}" type="slidenum">
              <a:rPr lang="en-ID" smtClean="0"/>
              <a:t>‹#›</a:t>
            </a:fld>
            <a:endParaRPr lang="en-ID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6276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366F2-B64F-4733-A558-B526F46F590C}" type="datetimeFigureOut">
              <a:rPr lang="en-ID" smtClean="0"/>
              <a:t>01/08/2021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BAAA1-8E81-4252-9217-9E51BA912E8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29498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366F2-B64F-4733-A558-B526F46F590C}" type="datetimeFigureOut">
              <a:rPr lang="en-ID" smtClean="0"/>
              <a:t>01/08/2021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BAAA1-8E81-4252-9217-9E51BA912E8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66054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366F2-B64F-4733-A558-B526F46F590C}" type="datetimeFigureOut">
              <a:rPr lang="en-ID" smtClean="0"/>
              <a:t>01/08/2021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BAAA1-8E81-4252-9217-9E51BA912E8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00298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366F2-B64F-4733-A558-B526F46F590C}" type="datetimeFigureOut">
              <a:rPr lang="en-ID" smtClean="0"/>
              <a:t>01/08/2021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BAAA1-8E81-4252-9217-9E51BA912E8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1935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366F2-B64F-4733-A558-B526F46F590C}" type="datetimeFigureOut">
              <a:rPr lang="en-ID" smtClean="0"/>
              <a:t>01/08/2021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BAAA1-8E81-4252-9217-9E51BA912E8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64952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366F2-B64F-4733-A558-B526F46F590C}" type="datetimeFigureOut">
              <a:rPr lang="en-ID" smtClean="0"/>
              <a:t>01/08/2021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BAAA1-8E81-4252-9217-9E51BA912E8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57548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2B366F2-B64F-4733-A558-B526F46F590C}" type="datetimeFigureOut">
              <a:rPr lang="en-ID" smtClean="0"/>
              <a:t>01/08/2021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2E4BAAA1-8E81-4252-9217-9E51BA912E8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43175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0.png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8955" y="927652"/>
            <a:ext cx="8355193" cy="5570128"/>
          </a:xfrm>
          <a:prstGeom prst="parallelogram">
            <a:avLst>
              <a:gd name="adj" fmla="val 1723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77421" y="360220"/>
            <a:ext cx="51725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ln w="1016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Bab 1    </a:t>
            </a:r>
            <a:r>
              <a:rPr lang="en-US" sz="5400" b="1" dirty="0" err="1">
                <a:ln w="1016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Pecahan</a:t>
            </a:r>
            <a:endParaRPr lang="en-US" sz="5400" b="1" dirty="0">
              <a:ln w="10160">
                <a:solidFill>
                  <a:prstClr val="white"/>
                </a:solidFill>
                <a:prstDash val="solid"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1805" y="1283550"/>
            <a:ext cx="5172500" cy="3314954"/>
            <a:chOff x="0" y="1098883"/>
            <a:chExt cx="4949924" cy="3130911"/>
          </a:xfrm>
        </p:grpSpPr>
        <p:sp>
          <p:nvSpPr>
            <p:cNvPr id="7" name="TextBox 6"/>
            <p:cNvSpPr txBox="1"/>
            <p:nvPr/>
          </p:nvSpPr>
          <p:spPr>
            <a:xfrm>
              <a:off x="604713" y="1598304"/>
              <a:ext cx="4345211" cy="2631490"/>
            </a:xfrm>
            <a:prstGeom prst="rect">
              <a:avLst/>
            </a:prstGeom>
            <a:solidFill>
              <a:srgbClr val="FF9933"/>
            </a:solidFill>
          </p:spPr>
          <p:txBody>
            <a:bodyPr wrap="square" rtlCol="0">
              <a:spAutoFit/>
            </a:bodyPr>
            <a:lstStyle/>
            <a:p>
              <a:pPr marL="342900" lvl="0" indent="-3429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000" dirty="0" err="1">
                  <a:solidFill>
                    <a:prstClr val="black"/>
                  </a:solidFill>
                </a:rPr>
                <a:t>Menjelaskan</a:t>
              </a:r>
              <a:r>
                <a:rPr lang="en-US" sz="2000" dirty="0">
                  <a:solidFill>
                    <a:prstClr val="black"/>
                  </a:solidFill>
                </a:rPr>
                <a:t>, </a:t>
              </a:r>
              <a:r>
                <a:rPr lang="en-US" sz="2000" dirty="0" err="1">
                  <a:solidFill>
                    <a:prstClr val="black"/>
                  </a:solidFill>
                </a:rPr>
                <a:t>melakukan</a:t>
              </a:r>
              <a:r>
                <a:rPr lang="en-US" sz="2000" dirty="0">
                  <a:solidFill>
                    <a:prstClr val="black"/>
                  </a:solidFill>
                </a:rPr>
                <a:t>, </a:t>
              </a:r>
              <a:r>
                <a:rPr lang="en-US" sz="2000" dirty="0" err="1">
                  <a:solidFill>
                    <a:prstClr val="black"/>
                  </a:solidFill>
                </a:rPr>
                <a:t>dan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menyelesaikan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masalah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penjumlahan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dan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pengurangan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dua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pecahan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dengan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penyebut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berbeda</a:t>
              </a:r>
              <a:r>
                <a:rPr lang="en-US" sz="2000" dirty="0">
                  <a:solidFill>
                    <a:prstClr val="black"/>
                  </a:solidFill>
                </a:rPr>
                <a:t>.</a:t>
              </a:r>
            </a:p>
            <a:p>
              <a:pPr marL="342900" lvl="0" indent="-3429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000" dirty="0" err="1">
                  <a:solidFill>
                    <a:prstClr val="black"/>
                  </a:solidFill>
                </a:rPr>
                <a:t>Menjelaskan</a:t>
              </a:r>
              <a:r>
                <a:rPr lang="en-US" sz="2000" dirty="0">
                  <a:solidFill>
                    <a:prstClr val="black"/>
                  </a:solidFill>
                </a:rPr>
                <a:t>, </a:t>
              </a:r>
              <a:r>
                <a:rPr lang="en-US" sz="2000" dirty="0" err="1">
                  <a:solidFill>
                    <a:prstClr val="black"/>
                  </a:solidFill>
                </a:rPr>
                <a:t>melakukan</a:t>
              </a:r>
              <a:r>
                <a:rPr lang="en-US" sz="2000" dirty="0">
                  <a:solidFill>
                    <a:prstClr val="black"/>
                  </a:solidFill>
                </a:rPr>
                <a:t>, </a:t>
              </a:r>
              <a:r>
                <a:rPr lang="en-US" sz="2000" dirty="0" err="1">
                  <a:solidFill>
                    <a:prstClr val="black"/>
                  </a:solidFill>
                </a:rPr>
                <a:t>dan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menyelesaikan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masalah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perkalian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dan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pembagian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pecahan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dan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desimal</a:t>
              </a:r>
              <a:r>
                <a:rPr lang="en-US" sz="2000" dirty="0">
                  <a:solidFill>
                    <a:prstClr val="black"/>
                  </a:solidFill>
                </a:rPr>
                <a:t>.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0" y="1098883"/>
              <a:ext cx="3975035" cy="523220"/>
            </a:xfrm>
            <a:prstGeom prst="rect">
              <a:avLst/>
            </a:prstGeom>
            <a:solidFill>
              <a:srgbClr val="CC00CC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FF00"/>
                  </a:solidFill>
                  <a:cs typeface="Arial" panose="020B0604020202020204" pitchFamily="34" charset="0"/>
                </a:rPr>
                <a:t>Tujuan</a:t>
              </a:r>
              <a:r>
                <a:rPr lang="en-US" sz="2800" b="1" dirty="0">
                  <a:solidFill>
                    <a:srgbClr val="FFFF0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cs typeface="Arial" panose="020B0604020202020204" pitchFamily="34" charset="0"/>
                </a:rPr>
                <a:t>Pembelajaran</a:t>
              </a:r>
              <a:r>
                <a:rPr lang="en-US" sz="2800" b="1" dirty="0">
                  <a:solidFill>
                    <a:srgbClr val="FFFF00"/>
                  </a:solidFill>
                  <a:cs typeface="Arial" panose="020B0604020202020204" pitchFamily="34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4775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B8635EE5-4E34-4D50-B3A5-FA5328B4C7AA}"/>
              </a:ext>
            </a:extLst>
          </p:cNvPr>
          <p:cNvSpPr/>
          <p:nvPr/>
        </p:nvSpPr>
        <p:spPr>
          <a:xfrm>
            <a:off x="3525079" y="1205948"/>
            <a:ext cx="6692348" cy="3313044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lgerian" panose="04020705040A02060702" pitchFamily="82" charset="0"/>
              </a:rPr>
              <a:t>SELAMAT BELAJAR DAN TETAP SEMANGAT</a:t>
            </a:r>
            <a:endParaRPr lang="en-ID" sz="3200" b="1" dirty="0">
              <a:solidFill>
                <a:schemeClr val="tx1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Picture 4" descr="D:\PROJECT 2017\4a.st2.p2.3 bu guru.jpg">
            <a:extLst>
              <a:ext uri="{FF2B5EF4-FFF2-40B4-BE49-F238E27FC236}">
                <a16:creationId xmlns:a16="http://schemas.microsoft.com/office/drawing/2014/main" xmlns="" id="{F07C773C-0921-412F-B91D-F8C01B9B6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2" b="30422"/>
          <a:stretch>
            <a:fillRect/>
          </a:stretch>
        </p:blipFill>
        <p:spPr bwMode="auto">
          <a:xfrm>
            <a:off x="963798" y="801757"/>
            <a:ext cx="2693802" cy="445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56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800" y="76201"/>
            <a:ext cx="1686560" cy="613295"/>
          </a:xfrm>
          <a:prstGeom prst="rect">
            <a:avLst/>
          </a:prstGeom>
          <a:ln>
            <a:noFill/>
          </a:ln>
          <a:effectLst>
            <a:outerShdw blurRad="215900" dist="139700" dir="2700000" sx="61000" sy="61000" algn="tl" rotWithShape="0">
              <a:srgbClr val="333333">
                <a:alpha val="38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93806" y="104241"/>
            <a:ext cx="6006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n w="0"/>
                <a:solidFill>
                  <a:srgbClr val="99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   </a:t>
            </a:r>
            <a:r>
              <a:rPr lang="en-US" sz="3600" b="1" dirty="0" err="1">
                <a:ln w="0"/>
                <a:solidFill>
                  <a:srgbClr val="99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Pengurangan</a:t>
            </a:r>
            <a:r>
              <a:rPr lang="en-US" sz="3600" b="1" dirty="0">
                <a:ln w="0"/>
                <a:solidFill>
                  <a:srgbClr val="99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99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Pecahan</a:t>
            </a:r>
            <a:endParaRPr lang="en-US" sz="3600" b="1" dirty="0">
              <a:ln w="0"/>
              <a:solidFill>
                <a:srgbClr val="99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9151" y="782277"/>
            <a:ext cx="10751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 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Pengurangan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Pecahan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Biasa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Pecahan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Campuran</a:t>
            </a:r>
            <a:endParaRPr lang="en-US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39151" y="1543662"/>
            <a:ext cx="2121093" cy="1695939"/>
            <a:chOff x="239151" y="1543662"/>
            <a:chExt cx="2121093" cy="1695939"/>
          </a:xfrm>
        </p:grpSpPr>
        <p:sp>
          <p:nvSpPr>
            <p:cNvPr id="6" name="TextBox 5"/>
            <p:cNvSpPr txBox="1"/>
            <p:nvPr/>
          </p:nvSpPr>
          <p:spPr>
            <a:xfrm>
              <a:off x="239151" y="1543662"/>
              <a:ext cx="13628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Contoh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239151" y="2039747"/>
                  <a:ext cx="1963486" cy="7936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6</m:t>
                            </m:r>
                          </m:den>
                        </m:f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 .  .  .  .</m:t>
                        </m:r>
                      </m:oMath>
                    </m:oMathPara>
                  </a14:m>
                  <a:endParaRPr lang="en-US" sz="2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151" y="2039747"/>
                  <a:ext cx="1963486" cy="793679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/>
            <p:cNvSpPr txBox="1"/>
            <p:nvPr/>
          </p:nvSpPr>
          <p:spPr>
            <a:xfrm>
              <a:off x="239151" y="2777936"/>
              <a:ext cx="21210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Penyelesaian</a:t>
              </a:r>
              <a:r>
                <a:rPr lang="en-US" sz="2400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39151" y="3334203"/>
                <a:ext cx="975523" cy="793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151" y="3334203"/>
                <a:ext cx="975523" cy="79367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239151" y="3829271"/>
            <a:ext cx="4872835" cy="1988413"/>
            <a:chOff x="239151" y="3829271"/>
            <a:chExt cx="4872835" cy="1988413"/>
          </a:xfrm>
        </p:grpSpPr>
        <p:sp>
          <p:nvSpPr>
            <p:cNvPr id="11" name="Flowchart: Process 10"/>
            <p:cNvSpPr/>
            <p:nvPr/>
          </p:nvSpPr>
          <p:spPr>
            <a:xfrm>
              <a:off x="239151" y="3829271"/>
              <a:ext cx="975523" cy="359091"/>
            </a:xfrm>
            <a:prstGeom prst="flowChartProcess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726912" y="4204459"/>
              <a:ext cx="0" cy="1149618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39151" y="5386797"/>
              <a:ext cx="4872835" cy="430887"/>
            </a:xfrm>
            <a:prstGeom prst="rect">
              <a:avLst/>
            </a:prstGeom>
            <a:solidFill>
              <a:srgbClr val="FF99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penyebut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beda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samakan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penyebut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030521" y="4461891"/>
            <a:ext cx="4774723" cy="786177"/>
            <a:chOff x="1030521" y="4461891"/>
            <a:chExt cx="4774723" cy="7861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1030521" y="4461891"/>
                  <a:ext cx="1494255" cy="7861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0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12</m:t>
                            </m:r>
                          </m:den>
                        </m:f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2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521" y="4461891"/>
                  <a:ext cx="1494255" cy="78617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/>
            <p:cNvSpPr txBox="1"/>
            <p:nvPr/>
          </p:nvSpPr>
          <p:spPr>
            <a:xfrm>
              <a:off x="2660583" y="4716630"/>
              <a:ext cx="3144661" cy="430887"/>
            </a:xfrm>
            <a:prstGeom prst="rect">
              <a:avLst/>
            </a:prstGeom>
            <a:solidFill>
              <a:srgbClr val="FF99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sederhanakan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pecahan</a:t>
              </a:r>
              <a:endParaRPr lang="en-US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928129" y="1616795"/>
            <a:ext cx="2616244" cy="4480608"/>
            <a:chOff x="5928129" y="1616795"/>
            <a:chExt cx="2616244" cy="4480608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5928129" y="1708283"/>
              <a:ext cx="0" cy="43891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6138458" y="1616795"/>
                  <a:ext cx="2405915" cy="7861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  <m:f>
                          <m:f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  <m:f>
                          <m:f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 .  .  .  .</m:t>
                        </m:r>
                      </m:oMath>
                    </m:oMathPara>
                  </a14:m>
                  <a:endParaRPr lang="en-US" sz="2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8458" y="1616795"/>
                  <a:ext cx="2405915" cy="78617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Box 19"/>
            <p:cNvSpPr txBox="1"/>
            <p:nvPr/>
          </p:nvSpPr>
          <p:spPr>
            <a:xfrm>
              <a:off x="6138458" y="2354984"/>
              <a:ext cx="21210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Penyelesaian</a:t>
              </a:r>
              <a:r>
                <a:rPr lang="en-US" sz="2400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341415" y="3636738"/>
            <a:ext cx="4668934" cy="793679"/>
            <a:chOff x="7341415" y="3636738"/>
            <a:chExt cx="4668934" cy="7936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7341415" y="3636738"/>
                  <a:ext cx="1630062" cy="7936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0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38</m:t>
                            </m:r>
                          </m:num>
                          <m:den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den>
                        </m:f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25</m:t>
                            </m:r>
                          </m:num>
                          <m:den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US" sz="2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41415" y="3636738"/>
                  <a:ext cx="1630062" cy="79367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/>
            <p:cNvSpPr txBox="1"/>
            <p:nvPr/>
          </p:nvSpPr>
          <p:spPr>
            <a:xfrm>
              <a:off x="9084692" y="3869037"/>
              <a:ext cx="2925657" cy="430887"/>
            </a:xfrm>
            <a:prstGeom prst="rect">
              <a:avLst/>
            </a:prstGeom>
            <a:solidFill>
              <a:srgbClr val="FF99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samakan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penyebut</a:t>
              </a:r>
              <a:endParaRPr lang="en-US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138458" y="2812590"/>
            <a:ext cx="5871891" cy="806376"/>
            <a:chOff x="6138458" y="2812590"/>
            <a:chExt cx="5871891" cy="806376"/>
          </a:xfrm>
        </p:grpSpPr>
        <p:sp>
          <p:nvSpPr>
            <p:cNvPr id="26" name="TextBox 25"/>
            <p:cNvSpPr txBox="1"/>
            <p:nvPr/>
          </p:nvSpPr>
          <p:spPr>
            <a:xfrm>
              <a:off x="8939860" y="2849525"/>
              <a:ext cx="3070489" cy="769441"/>
            </a:xfrm>
            <a:prstGeom prst="rect">
              <a:avLst/>
            </a:prstGeom>
            <a:solidFill>
              <a:srgbClr val="FF99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ubah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menjadi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pecahan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biasa</a:t>
              </a:r>
              <a:endParaRPr lang="en-US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6138458" y="2812590"/>
                  <a:ext cx="2693943" cy="7936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  <m:f>
                          <m:f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  <m:f>
                          <m:f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19</m:t>
                            </m:r>
                          </m:num>
                          <m:den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2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8458" y="2812590"/>
                  <a:ext cx="2693943" cy="793679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/>
          <p:cNvGrpSpPr/>
          <p:nvPr/>
        </p:nvGrpSpPr>
        <p:grpSpPr>
          <a:xfrm>
            <a:off x="7341415" y="4447074"/>
            <a:ext cx="4400706" cy="786177"/>
            <a:chOff x="7341415" y="4447074"/>
            <a:chExt cx="4400706" cy="786177"/>
          </a:xfrm>
        </p:grpSpPr>
        <p:sp>
          <p:nvSpPr>
            <p:cNvPr id="25" name="TextBox 24"/>
            <p:cNvSpPr txBox="1"/>
            <p:nvPr/>
          </p:nvSpPr>
          <p:spPr>
            <a:xfrm>
              <a:off x="8461653" y="4718177"/>
              <a:ext cx="3280468" cy="430887"/>
            </a:xfrm>
            <a:prstGeom prst="rect">
              <a:avLst/>
            </a:prstGeom>
            <a:solidFill>
              <a:srgbClr val="FF99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kurangkan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pembilang</a:t>
              </a:r>
              <a:endParaRPr lang="en-US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7341415" y="4447074"/>
                  <a:ext cx="924164" cy="7861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0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13</m:t>
                            </m:r>
                          </m:num>
                          <m:den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US" sz="2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41415" y="4447074"/>
                  <a:ext cx="924164" cy="786177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/>
          <p:cNvGrpSpPr/>
          <p:nvPr/>
        </p:nvGrpSpPr>
        <p:grpSpPr>
          <a:xfrm>
            <a:off x="7335387" y="5234881"/>
            <a:ext cx="4174442" cy="924798"/>
            <a:chOff x="7335387" y="5234881"/>
            <a:chExt cx="4174442" cy="924798"/>
          </a:xfrm>
        </p:grpSpPr>
        <p:sp>
          <p:nvSpPr>
            <p:cNvPr id="31" name="TextBox 30"/>
            <p:cNvSpPr txBox="1"/>
            <p:nvPr/>
          </p:nvSpPr>
          <p:spPr>
            <a:xfrm>
              <a:off x="8474965" y="5390238"/>
              <a:ext cx="3034864" cy="769441"/>
            </a:xfrm>
            <a:prstGeom prst="rect">
              <a:avLst/>
            </a:prstGeom>
            <a:solidFill>
              <a:srgbClr val="FF99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ubah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menjadi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pecahan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campuran</a:t>
              </a:r>
              <a:endParaRPr lang="en-US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7335387" y="5234881"/>
                  <a:ext cx="1145378" cy="7861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0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  <m:f>
                          <m:f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US" sz="2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5387" y="5234881"/>
                  <a:ext cx="1145378" cy="786177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/>
          <p:cNvGrpSpPr/>
          <p:nvPr/>
        </p:nvGrpSpPr>
        <p:grpSpPr>
          <a:xfrm>
            <a:off x="1030521" y="3355039"/>
            <a:ext cx="4498951" cy="783804"/>
            <a:chOff x="1030521" y="3355039"/>
            <a:chExt cx="4498951" cy="783804"/>
          </a:xfrm>
        </p:grpSpPr>
        <p:sp>
          <p:nvSpPr>
            <p:cNvPr id="15" name="TextBox 14"/>
            <p:cNvSpPr txBox="1"/>
            <p:nvPr/>
          </p:nvSpPr>
          <p:spPr>
            <a:xfrm>
              <a:off x="2660583" y="3441693"/>
              <a:ext cx="2868889" cy="430887"/>
            </a:xfrm>
            <a:prstGeom prst="rect">
              <a:avLst/>
            </a:prstGeom>
            <a:solidFill>
              <a:srgbClr val="FF99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kurangkan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pembilang</a:t>
              </a:r>
              <a:endParaRPr lang="en-US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>
                  <a:off x="1030521" y="3355039"/>
                  <a:ext cx="1614032" cy="78380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US" sz="24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12</m:t>
                            </m:r>
                          </m:den>
                        </m:f>
                        <m:r>
                          <a:rPr lang="en-US" sz="2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24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12</m:t>
                            </m:r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521" y="3355039"/>
                  <a:ext cx="1614032" cy="783804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8163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065" y="123937"/>
            <a:ext cx="66527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Pengurangan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Pecahan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Desimal</a:t>
            </a:r>
            <a:endParaRPr lang="en-US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54782" y="708712"/>
            <a:ext cx="3179033" cy="1651896"/>
            <a:chOff x="254782" y="708712"/>
            <a:chExt cx="3179033" cy="1651896"/>
          </a:xfrm>
        </p:grpSpPr>
        <p:sp>
          <p:nvSpPr>
            <p:cNvPr id="5" name="TextBox 4"/>
            <p:cNvSpPr txBox="1"/>
            <p:nvPr/>
          </p:nvSpPr>
          <p:spPr>
            <a:xfrm>
              <a:off x="254782" y="708712"/>
              <a:ext cx="15632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Contoh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44508" y="1312155"/>
              <a:ext cx="30893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0,75 – 0,52 = . . . .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46668" y="1898943"/>
              <a:ext cx="21210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Penyelesaian</a:t>
              </a:r>
              <a:r>
                <a:rPr lang="en-US" sz="2400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44508" y="4634934"/>
            <a:ext cx="354616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Jadi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0,75 – 0,52 = 0,23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605801" y="1872544"/>
            <a:ext cx="4728490" cy="2526545"/>
            <a:chOff x="605801" y="1872544"/>
            <a:chExt cx="4728490" cy="2526545"/>
          </a:xfrm>
        </p:grpSpPr>
        <p:sp>
          <p:nvSpPr>
            <p:cNvPr id="18" name="TextBox 17"/>
            <p:cNvSpPr txBox="1"/>
            <p:nvPr/>
          </p:nvSpPr>
          <p:spPr>
            <a:xfrm>
              <a:off x="1435725" y="3875869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39753" y="3869496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221166" y="3811450"/>
              <a:ext cx="2840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605801" y="1872544"/>
              <a:ext cx="4728490" cy="2522635"/>
              <a:chOff x="605801" y="1872544"/>
              <a:chExt cx="4728490" cy="252263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951420" y="2633210"/>
                <a:ext cx="118333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0 , 7 5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951420" y="3151412"/>
                <a:ext cx="118333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0 , 5 2</a:t>
                </a: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605801" y="3447769"/>
                <a:ext cx="2609513" cy="584775"/>
                <a:chOff x="1054913" y="3781618"/>
                <a:chExt cx="2609513" cy="584775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1054913" y="4126333"/>
                  <a:ext cx="2078252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TextBox 12"/>
                <p:cNvSpPr txBox="1"/>
                <p:nvPr/>
              </p:nvSpPr>
              <p:spPr>
                <a:xfrm>
                  <a:off x="3252134" y="3781618"/>
                  <a:ext cx="412292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–</a:t>
                  </a:r>
                </a:p>
              </p:txBody>
            </p:sp>
          </p:grpSp>
          <p:sp>
            <p:nvSpPr>
              <p:cNvPr id="17" name="TextBox 16"/>
              <p:cNvSpPr txBox="1"/>
              <p:nvPr/>
            </p:nvSpPr>
            <p:spPr>
              <a:xfrm>
                <a:off x="1732690" y="3871959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22" name="Right Brace 21"/>
              <p:cNvSpPr/>
              <p:nvPr/>
            </p:nvSpPr>
            <p:spPr>
              <a:xfrm>
                <a:off x="2128687" y="2789054"/>
                <a:ext cx="233652" cy="876300"/>
              </a:xfrm>
              <a:prstGeom prst="rightBrac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Callout 22"/>
              <p:cNvSpPr/>
              <p:nvPr/>
            </p:nvSpPr>
            <p:spPr>
              <a:xfrm>
                <a:off x="2997712" y="1872544"/>
                <a:ext cx="2336579" cy="1801697"/>
              </a:xfrm>
              <a:prstGeom prst="wedgeEllipseCallout">
                <a:avLst>
                  <a:gd name="adj1" fmla="val -73419"/>
                  <a:gd name="adj2" fmla="val 36787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Banyak</a:t>
                </a:r>
                <a:r>
                  <a:rPr lang="en-US" sz="2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kedua</a:t>
                </a:r>
                <a:r>
                  <a:rPr lang="en-US" sz="2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bilangan</a:t>
                </a:r>
                <a:r>
                  <a:rPr lang="en-US" sz="2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harus</a:t>
                </a:r>
                <a:r>
                  <a:rPr lang="en-US" sz="2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sama</a:t>
                </a:r>
                <a:r>
                  <a:rPr lang="en-US" sz="2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banyak</a:t>
                </a:r>
                <a:endPara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5681386" y="1312155"/>
            <a:ext cx="3682270" cy="4717042"/>
            <a:chOff x="5681386" y="1312155"/>
            <a:chExt cx="3682270" cy="4717042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5681386" y="1640077"/>
              <a:ext cx="0" cy="43891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6474724" y="1312155"/>
              <a:ext cx="28889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0,8 – 0,25 = . . . .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482473" y="1898942"/>
              <a:ext cx="21210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Penyelesaian</a:t>
              </a:r>
              <a:r>
                <a:rPr lang="en-US" sz="2400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6561273" y="5514180"/>
            <a:ext cx="336823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Jadi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0,8 – 0,25 = 0,55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730609" y="1928268"/>
            <a:ext cx="6297079" cy="3361638"/>
            <a:chOff x="5730609" y="1928268"/>
            <a:chExt cx="6297079" cy="3361638"/>
          </a:xfrm>
        </p:grpSpPr>
        <p:sp>
          <p:nvSpPr>
            <p:cNvPr id="27" name="TextBox 26"/>
            <p:cNvSpPr txBox="1"/>
            <p:nvPr/>
          </p:nvSpPr>
          <p:spPr>
            <a:xfrm>
              <a:off x="7849880" y="3524027"/>
              <a:ext cx="8835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0 , 8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849880" y="4042229"/>
              <a:ext cx="11833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0 , 2 5</a:t>
              </a: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7504261" y="4338586"/>
              <a:ext cx="2609513" cy="584775"/>
              <a:chOff x="1054913" y="3781618"/>
              <a:chExt cx="2609513" cy="584775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1054913" y="4126333"/>
                <a:ext cx="207825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/>
              <p:cNvSpPr txBox="1"/>
              <p:nvPr/>
            </p:nvSpPr>
            <p:spPr>
              <a:xfrm>
                <a:off x="3252134" y="3781618"/>
                <a:ext cx="41229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–</a:t>
                </a: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8631150" y="4762776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334185" y="4766686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838213" y="4760313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119626" y="4702267"/>
              <a:ext cx="2840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</a:p>
          </p:txBody>
        </p:sp>
        <p:sp>
          <p:nvSpPr>
            <p:cNvPr id="42" name="Oval Callout 41"/>
            <p:cNvSpPr/>
            <p:nvPr/>
          </p:nvSpPr>
          <p:spPr>
            <a:xfrm>
              <a:off x="5730609" y="2371516"/>
              <a:ext cx="2194277" cy="1303116"/>
            </a:xfrm>
            <a:prstGeom prst="wedgeEllipseCallout">
              <a:avLst>
                <a:gd name="adj1" fmla="val 38894"/>
                <a:gd name="adj2" fmla="val 75384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Banyak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bilangan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tidak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sama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banyak</a:t>
              </a:r>
              <a:endPara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val Callout 42"/>
            <p:cNvSpPr/>
            <p:nvPr/>
          </p:nvSpPr>
          <p:spPr>
            <a:xfrm>
              <a:off x="9098673" y="1928268"/>
              <a:ext cx="2929015" cy="1690251"/>
            </a:xfrm>
            <a:prstGeom prst="wedgeEllipseCallout">
              <a:avLst>
                <a:gd name="adj1" fmla="val -49703"/>
                <a:gd name="adj2" fmla="val 61541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Tambahkan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angka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0 di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belakang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angka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8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656550" y="3518224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641142" y="3079556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cxnSp>
          <p:nvCxnSpPr>
            <p:cNvPr id="46" name="Straight Connector 45"/>
            <p:cNvCxnSpPr/>
            <p:nvPr/>
          </p:nvCxnSpPr>
          <p:spPr>
            <a:xfrm flipH="1">
              <a:off x="8721717" y="3587357"/>
              <a:ext cx="292837" cy="3595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8417124" y="3587357"/>
              <a:ext cx="292837" cy="3595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8375121" y="3082137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691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25100480.0007.0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75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8296" y="263028"/>
            <a:ext cx="9024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 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Pengurangan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Berbagai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Bentuk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Pecahan</a:t>
            </a:r>
            <a:endParaRPr lang="en-US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6765" y="942034"/>
            <a:ext cx="8586621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Ubahlah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semua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pecahan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menjadi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bentuk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pecahan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sama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92325" y="2162890"/>
            <a:ext cx="4272157" cy="1137783"/>
            <a:chOff x="592325" y="2162890"/>
            <a:chExt cx="4272157" cy="1137783"/>
          </a:xfrm>
        </p:grpSpPr>
        <p:sp>
          <p:nvSpPr>
            <p:cNvPr id="6" name="TextBox 5"/>
            <p:cNvSpPr txBox="1"/>
            <p:nvPr/>
          </p:nvSpPr>
          <p:spPr>
            <a:xfrm>
              <a:off x="614280" y="2162890"/>
              <a:ext cx="15632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Contoh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77528" y="2203144"/>
              <a:ext cx="26869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0,75 – 50% = . . . .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92325" y="2839008"/>
              <a:ext cx="21210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Penyelesaian</a:t>
              </a:r>
              <a:r>
                <a:rPr lang="en-US" sz="2400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220543" y="3773251"/>
            <a:ext cx="2686954" cy="461665"/>
          </a:xfrm>
          <a:prstGeom prst="rect">
            <a:avLst/>
          </a:prstGeom>
          <a:solidFill>
            <a:srgbClr val="79E79B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0,75 – 50% = . . . 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796224" y="3161855"/>
            <a:ext cx="2365828" cy="1391157"/>
            <a:chOff x="2796224" y="3161855"/>
            <a:chExt cx="2365828" cy="1391157"/>
          </a:xfrm>
        </p:grpSpPr>
        <p:sp>
          <p:nvSpPr>
            <p:cNvPr id="11" name="Bent-Up Arrow 10"/>
            <p:cNvSpPr/>
            <p:nvPr/>
          </p:nvSpPr>
          <p:spPr>
            <a:xfrm flipH="1" flipV="1">
              <a:off x="2796224" y="3925919"/>
              <a:ext cx="2365828" cy="627093"/>
            </a:xfrm>
            <a:prstGeom prst="bentUp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133300" y="3161855"/>
              <a:ext cx="19973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ubah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menjadi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desimal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965988" y="3167785"/>
            <a:ext cx="2365828" cy="1380677"/>
            <a:chOff x="7965988" y="3167785"/>
            <a:chExt cx="2365828" cy="1380677"/>
          </a:xfrm>
        </p:grpSpPr>
        <p:sp>
          <p:nvSpPr>
            <p:cNvPr id="10" name="Bent-Up Arrow 9"/>
            <p:cNvSpPr/>
            <p:nvPr/>
          </p:nvSpPr>
          <p:spPr>
            <a:xfrm flipV="1">
              <a:off x="7965988" y="3921369"/>
              <a:ext cx="2365828" cy="627093"/>
            </a:xfrm>
            <a:prstGeom prst="bentUp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079267" y="3167785"/>
              <a:ext cx="19973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ubah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menjadi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persen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20440" y="4710366"/>
            <a:ext cx="4410182" cy="878933"/>
            <a:chOff x="720440" y="4710366"/>
            <a:chExt cx="4410182" cy="878933"/>
          </a:xfrm>
        </p:grpSpPr>
        <p:sp>
          <p:nvSpPr>
            <p:cNvPr id="14" name="TextBox 13"/>
            <p:cNvSpPr txBox="1"/>
            <p:nvPr/>
          </p:nvSpPr>
          <p:spPr>
            <a:xfrm>
              <a:off x="720440" y="4710366"/>
              <a:ext cx="44101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0,75 – 50% = 0,75 – 0,5 = 0,25</a:t>
              </a:r>
            </a:p>
          </p:txBody>
        </p:sp>
        <p:sp>
          <p:nvSpPr>
            <p:cNvPr id="16" name="Curved Up Arrow 15"/>
            <p:cNvSpPr/>
            <p:nvPr/>
          </p:nvSpPr>
          <p:spPr>
            <a:xfrm>
              <a:off x="1875260" y="5170236"/>
              <a:ext cx="2072625" cy="419063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497639" y="4685778"/>
            <a:ext cx="4634602" cy="880728"/>
            <a:chOff x="7497639" y="4685778"/>
            <a:chExt cx="4634602" cy="880728"/>
          </a:xfrm>
        </p:grpSpPr>
        <p:sp>
          <p:nvSpPr>
            <p:cNvPr id="17" name="TextBox 16"/>
            <p:cNvSpPr txBox="1"/>
            <p:nvPr/>
          </p:nvSpPr>
          <p:spPr>
            <a:xfrm>
              <a:off x="7497639" y="4685778"/>
              <a:ext cx="46346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0,75 – 50% = 75% – 50% = 25%</a:t>
              </a:r>
            </a:p>
          </p:txBody>
        </p:sp>
        <p:sp>
          <p:nvSpPr>
            <p:cNvPr id="18" name="Curved Up Arrow 17"/>
            <p:cNvSpPr/>
            <p:nvPr/>
          </p:nvSpPr>
          <p:spPr>
            <a:xfrm>
              <a:off x="7842355" y="5147443"/>
              <a:ext cx="1963769" cy="419063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116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4557" y="212036"/>
            <a:ext cx="10336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UcPeriod" startAt="3"/>
            </a:pPr>
            <a:r>
              <a:rPr lang="en-US" sz="3600" b="1" dirty="0" err="1">
                <a:ln w="0"/>
                <a:solidFill>
                  <a:srgbClr val="99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Menyelesaikan</a:t>
            </a:r>
            <a:r>
              <a:rPr lang="en-US" sz="3600" b="1" dirty="0">
                <a:ln w="0"/>
                <a:solidFill>
                  <a:srgbClr val="99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99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Masalah</a:t>
            </a:r>
            <a:r>
              <a:rPr lang="en-US" sz="3600" b="1" dirty="0">
                <a:ln w="0"/>
                <a:solidFill>
                  <a:srgbClr val="99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99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Penjumlahan</a:t>
            </a:r>
            <a:r>
              <a:rPr lang="en-US" sz="3600" b="1" dirty="0">
                <a:ln w="0"/>
                <a:solidFill>
                  <a:srgbClr val="99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99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3600" b="1" dirty="0">
                <a:ln w="0"/>
                <a:solidFill>
                  <a:srgbClr val="99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r>
              <a:rPr lang="en-US" sz="3600" b="1" dirty="0">
                <a:ln w="0"/>
                <a:solidFill>
                  <a:srgbClr val="99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3600" b="1" dirty="0" err="1">
                <a:ln w="0"/>
                <a:solidFill>
                  <a:srgbClr val="99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Pengurangan</a:t>
            </a:r>
            <a:r>
              <a:rPr lang="en-US" sz="3600" b="1" dirty="0">
                <a:ln w="0"/>
                <a:solidFill>
                  <a:srgbClr val="99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99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Pecahan</a:t>
            </a:r>
            <a:endParaRPr lang="en-US" sz="3600" b="1" dirty="0">
              <a:ln w="0"/>
              <a:solidFill>
                <a:srgbClr val="99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16835" y="3053680"/>
            <a:ext cx="6983894" cy="3201346"/>
            <a:chOff x="239151" y="3053680"/>
            <a:chExt cx="6557434" cy="3891396"/>
          </a:xfrm>
        </p:grpSpPr>
        <p:sp>
          <p:nvSpPr>
            <p:cNvPr id="6" name="TextBox 5"/>
            <p:cNvSpPr txBox="1"/>
            <p:nvPr/>
          </p:nvSpPr>
          <p:spPr>
            <a:xfrm>
              <a:off x="239151" y="3053680"/>
              <a:ext cx="21210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Penyelesaian</a:t>
              </a:r>
              <a:r>
                <a:rPr lang="en-US" sz="2400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239151" y="3577487"/>
                  <a:ext cx="6557434" cy="33675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dirty="0">
                      <a:latin typeface="Arial" pitchFamily="34" charset="0"/>
                      <a:cs typeface="Arial" pitchFamily="34" charset="0"/>
                    </a:rPr>
                    <a:t>Panjang pita </a:t>
                  </a:r>
                  <a:r>
                    <a:rPr lang="en-US" sz="2200" dirty="0" err="1">
                      <a:latin typeface="Arial" pitchFamily="34" charset="0"/>
                      <a:cs typeface="Arial" pitchFamily="34" charset="0"/>
                    </a:rPr>
                    <a:t>biru</a:t>
                  </a:r>
                  <a:r>
                    <a:rPr lang="en-US" sz="2200" dirty="0">
                      <a:latin typeface="Arial" pitchFamily="34" charset="0"/>
                      <a:cs typeface="Arial" pitchFamily="34" charset="0"/>
                    </a:rPr>
                    <a:t> 	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  <a:cs typeface="Arial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  <a:cs typeface="Arial" pitchFamily="34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0" smtClean="0">
                          <a:latin typeface="Cambria Math"/>
                          <a:cs typeface="Arial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/>
                              <a:cs typeface="Arial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/>
                              <a:cs typeface="Arial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0" smtClean="0">
                          <a:latin typeface="Cambria Math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/>
                              <a:cs typeface="Arial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/>
                              <a:cs typeface="Arial" pitchFamily="34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0" smtClean="0">
                          <a:latin typeface="Cambria Math"/>
                          <a:cs typeface="Arial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/>
                              <a:cs typeface="Arial" pitchFamily="34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/>
                              <a:cs typeface="Arial" pitchFamily="34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0" smtClean="0">
                          <a:latin typeface="Cambria Math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/>
                              <a:cs typeface="Arial" pitchFamily="34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/>
                              <a:cs typeface="Arial" pitchFamily="34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0" smtClean="0">
                          <a:latin typeface="Cambria Math"/>
                          <a:cs typeface="Arial" pitchFamily="34" charset="0"/>
                        </a:rPr>
                        <m:t>=1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/>
                              <a:cs typeface="Arial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/>
                              <a:cs typeface="Arial" pitchFamily="34" charset="0"/>
                            </a:rPr>
                            <m:t>8</m:t>
                          </m:r>
                        </m:den>
                      </m:f>
                    </m:oMath>
                  </a14:m>
                  <a:r>
                    <a:rPr lang="en-US" sz="2200" dirty="0">
                      <a:latin typeface="Arial" pitchFamily="34" charset="0"/>
                      <a:cs typeface="Arial" pitchFamily="34" charset="0"/>
                    </a:rPr>
                    <a:t> m</a:t>
                  </a:r>
                </a:p>
                <a:p>
                  <a:endParaRPr lang="en-US" sz="2200" dirty="0">
                    <a:latin typeface="Arial" pitchFamily="34" charset="0"/>
                    <a:cs typeface="Arial" pitchFamily="34" charset="0"/>
                  </a:endParaRPr>
                </a:p>
                <a:p>
                  <a:r>
                    <a:rPr lang="en-US" sz="2200" dirty="0">
                      <a:latin typeface="Arial" pitchFamily="34" charset="0"/>
                      <a:cs typeface="Arial" pitchFamily="34" charset="0"/>
                    </a:rPr>
                    <a:t>Panjang </a:t>
                  </a:r>
                  <a:r>
                    <a:rPr lang="en-US" sz="2200" dirty="0" err="1">
                      <a:latin typeface="Arial" pitchFamily="34" charset="0"/>
                      <a:cs typeface="Arial" pitchFamily="34" charset="0"/>
                    </a:rPr>
                    <a:t>seluruh</a:t>
                  </a:r>
                  <a:r>
                    <a:rPr lang="en-US" sz="2200" dirty="0">
                      <a:latin typeface="Arial" pitchFamily="34" charset="0"/>
                      <a:cs typeface="Arial" pitchFamily="34" charset="0"/>
                    </a:rPr>
                    <a:t> pita 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  <a:cs typeface="Arial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  <a:cs typeface="Arial" pitchFamily="34" charset="0"/>
                            </a:rPr>
                            <m:t>8</m:t>
                          </m:r>
                        </m:den>
                      </m:f>
                      <m:r>
                        <a:rPr lang="en-US" sz="2400" i="1">
                          <a:latin typeface="Cambria Math"/>
                          <a:cs typeface="Arial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  <a:cs typeface="Arial" pitchFamily="34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  <a:cs typeface="Arial" pitchFamily="34" charset="0"/>
                            </a:rPr>
                            <m:t>8</m:t>
                          </m:r>
                        </m:den>
                      </m:f>
                      <m:r>
                        <a:rPr lang="en-US" sz="2400" i="1">
                          <a:latin typeface="Cambria Math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  <a:cs typeface="Arial" pitchFamily="34" charset="0"/>
                            </a:rPr>
                            <m:t>14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  <a:cs typeface="Arial" pitchFamily="34" charset="0"/>
                            </a:rPr>
                            <m:t>8</m:t>
                          </m:r>
                        </m:den>
                      </m:f>
                      <m:r>
                        <a:rPr lang="en-US" sz="2400" i="1">
                          <a:latin typeface="Cambria Math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  <a:cs typeface="Arial" pitchFamily="34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  <a:cs typeface="Arial" pitchFamily="34" charset="0"/>
                            </a:rPr>
                            <m:t>4</m:t>
                          </m:r>
                        </m:den>
                      </m:f>
                      <m:r>
                        <a:rPr lang="en-US" sz="2400" i="1">
                          <a:latin typeface="Cambria Math"/>
                          <a:cs typeface="Arial" pitchFamily="34" charset="0"/>
                        </a:rPr>
                        <m:t>=1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  <a:cs typeface="Arial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  <a:cs typeface="Arial" pitchFamily="34" charset="0"/>
                            </a:rPr>
                            <m:t>4</m:t>
                          </m:r>
                        </m:den>
                      </m:f>
                      <m:r>
                        <a:rPr lang="en-US" sz="2400" i="1">
                          <a:latin typeface="Cambria Math"/>
                          <a:cs typeface="Arial" pitchFamily="34" charset="0"/>
                        </a:rPr>
                        <m:t> </m:t>
                      </m:r>
                    </m:oMath>
                  </a14:m>
                  <a:r>
                    <a:rPr lang="en-US" sz="2200" dirty="0">
                      <a:latin typeface="Arial" pitchFamily="34" charset="0"/>
                      <a:cs typeface="Arial" pitchFamily="34" charset="0"/>
                    </a:rPr>
                    <a:t>m</a:t>
                  </a:r>
                </a:p>
                <a:p>
                  <a:endParaRPr lang="en-US" sz="2200" dirty="0">
                    <a:latin typeface="Arial" pitchFamily="34" charset="0"/>
                    <a:cs typeface="Arial" pitchFamily="34" charset="0"/>
                  </a:endParaRPr>
                </a:p>
                <a:p>
                  <a:r>
                    <a:rPr lang="en-US" sz="2000" dirty="0">
                      <a:latin typeface="Arial" pitchFamily="34" charset="0"/>
                      <a:cs typeface="Arial" pitchFamily="34" charset="0"/>
                    </a:rPr>
                    <a:t>Jadi, </a:t>
                  </a:r>
                  <a:r>
                    <a:rPr lang="en-US" sz="2000" dirty="0" err="1">
                      <a:latin typeface="Arial" pitchFamily="34" charset="0"/>
                      <a:cs typeface="Arial" pitchFamily="34" charset="0"/>
                    </a:rPr>
                    <a:t>panjang</a:t>
                  </a:r>
                  <a:r>
                    <a:rPr lang="en-US" sz="2000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000" dirty="0" err="1">
                      <a:latin typeface="Arial" pitchFamily="34" charset="0"/>
                      <a:cs typeface="Arial" pitchFamily="34" charset="0"/>
                    </a:rPr>
                    <a:t>seluruh</a:t>
                  </a:r>
                  <a:r>
                    <a:rPr lang="en-US" sz="2000" dirty="0">
                      <a:latin typeface="Arial" pitchFamily="34" charset="0"/>
                      <a:cs typeface="Arial" pitchFamily="34" charset="0"/>
                    </a:rPr>
                    <a:t> pita </a:t>
                  </a:r>
                  <a:r>
                    <a:rPr lang="en-US" sz="2000" dirty="0" err="1">
                      <a:latin typeface="Arial" pitchFamily="34" charset="0"/>
                      <a:cs typeface="Arial" pitchFamily="34" charset="0"/>
                    </a:rPr>
                    <a:t>Mita</a:t>
                  </a:r>
                  <a:r>
                    <a:rPr lang="en-US" sz="2000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000" dirty="0" err="1">
                      <a:latin typeface="Arial" pitchFamily="34" charset="0"/>
                      <a:cs typeface="Arial" pitchFamily="34" charset="0"/>
                    </a:rPr>
                    <a:t>adalah</a:t>
                  </a:r>
                  <a:r>
                    <a:rPr lang="en-US" sz="2000" dirty="0">
                      <a:latin typeface="Arial" pitchFamily="34" charset="0"/>
                      <a:cs typeface="Arial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>
                          <a:latin typeface="Cambria Math"/>
                          <a:cs typeface="Arial" pitchFamily="34" charset="0"/>
                        </a:rPr>
                        <m:t>1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  <a:cs typeface="Arial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  <a:cs typeface="Arial" pitchFamily="34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sz="2000" dirty="0">
                      <a:latin typeface="Arial" pitchFamily="34" charset="0"/>
                      <a:cs typeface="Arial" pitchFamily="34" charset="0"/>
                    </a:rPr>
                    <a:t> meter</a:t>
                  </a:r>
                </a:p>
                <a:p>
                  <a:endParaRPr lang="en-US" sz="2200" dirty="0">
                    <a:latin typeface="Arial" pitchFamily="34" charset="0"/>
                    <a:cs typeface="Arial" pitchFamily="34" charset="0"/>
                  </a:endParaRPr>
                </a:p>
                <a:p>
                  <a:endParaRPr lang="en-US" sz="2200" dirty="0">
                    <a:latin typeface="Arial" pitchFamily="34" charset="0"/>
                    <a:cs typeface="Arial" pitchFamily="34" charset="0"/>
                  </a:endParaRPr>
                </a:p>
                <a:p>
                  <a:endParaRPr lang="en-US" sz="22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151" y="3577487"/>
                  <a:ext cx="6557434" cy="336758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2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239151" y="1200331"/>
            <a:ext cx="8391070" cy="1853349"/>
            <a:chOff x="239151" y="1200331"/>
            <a:chExt cx="8391070" cy="18533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239151" y="1658811"/>
                  <a:ext cx="8391070" cy="13948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200" dirty="0">
                      <a:latin typeface="Arial" pitchFamily="34" charset="0"/>
                      <a:cs typeface="Arial" pitchFamily="34" charset="0"/>
                    </a:rPr>
                    <a:t>Mita </a:t>
                  </a:r>
                  <a:r>
                    <a:rPr lang="en-US" sz="2200" dirty="0" err="1">
                      <a:latin typeface="Arial" pitchFamily="34" charset="0"/>
                      <a:cs typeface="Arial" pitchFamily="34" charset="0"/>
                    </a:rPr>
                    <a:t>mempunyai</a:t>
                  </a:r>
                  <a:r>
                    <a:rPr lang="en-US" sz="2200" dirty="0">
                      <a:latin typeface="Arial" pitchFamily="34" charset="0"/>
                      <a:cs typeface="Arial" pitchFamily="34" charset="0"/>
                    </a:rPr>
                    <a:t> pita </a:t>
                  </a:r>
                  <a:r>
                    <a:rPr lang="en-US" sz="2200" dirty="0" err="1">
                      <a:latin typeface="Arial" pitchFamily="34" charset="0"/>
                      <a:cs typeface="Arial" pitchFamily="34" charset="0"/>
                    </a:rPr>
                    <a:t>merah</a:t>
                  </a:r>
                  <a:r>
                    <a:rPr lang="en-US" sz="2200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200" dirty="0" err="1">
                      <a:latin typeface="Arial" pitchFamily="34" charset="0"/>
                      <a:cs typeface="Arial" pitchFamily="34" charset="0"/>
                    </a:rPr>
                    <a:t>dan</a:t>
                  </a:r>
                  <a:r>
                    <a:rPr lang="en-US" sz="2200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200" dirty="0" err="1">
                      <a:latin typeface="Arial" pitchFamily="34" charset="0"/>
                      <a:cs typeface="Arial" pitchFamily="34" charset="0"/>
                    </a:rPr>
                    <a:t>biru</a:t>
                  </a:r>
                  <a:r>
                    <a:rPr lang="en-US" sz="2200" dirty="0">
                      <a:latin typeface="Arial" pitchFamily="34" charset="0"/>
                      <a:cs typeface="Arial" pitchFamily="34" charset="0"/>
                    </a:rPr>
                    <a:t>. </a:t>
                  </a:r>
                  <a:r>
                    <a:rPr lang="en-US" sz="2200" dirty="0" err="1">
                      <a:latin typeface="Arial" pitchFamily="34" charset="0"/>
                      <a:cs typeface="Arial" pitchFamily="34" charset="0"/>
                    </a:rPr>
                    <a:t>Panjang</a:t>
                  </a:r>
                  <a:r>
                    <a:rPr lang="en-US" sz="2200" dirty="0">
                      <a:latin typeface="Arial" pitchFamily="34" charset="0"/>
                      <a:cs typeface="Arial" pitchFamily="34" charset="0"/>
                    </a:rPr>
                    <a:t> pita </a:t>
                  </a:r>
                  <a:r>
                    <a:rPr lang="en-US" sz="2200" dirty="0" err="1">
                      <a:latin typeface="Arial" pitchFamily="34" charset="0"/>
                      <a:cs typeface="Arial" pitchFamily="34" charset="0"/>
                    </a:rPr>
                    <a:t>merah</a:t>
                  </a:r>
                  <a:r>
                    <a:rPr lang="en-US" sz="2200" dirty="0">
                      <a:latin typeface="Arial" pitchFamily="34" charset="0"/>
                      <a:cs typeface="Arial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/>
                              <a:cs typeface="Arial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/>
                              <a:cs typeface="Arial" pitchFamily="34" charset="0"/>
                            </a:rPr>
                            <m:t>8</m:t>
                          </m:r>
                        </m:den>
                      </m:f>
                      <m:r>
                        <a:rPr lang="en-US" sz="2200" b="0" i="1" smtClean="0">
                          <a:latin typeface="Cambria Math"/>
                          <a:cs typeface="Arial" pitchFamily="34" charset="0"/>
                        </a:rPr>
                        <m:t> </m:t>
                      </m:r>
                    </m:oMath>
                  </a14:m>
                  <a:r>
                    <a:rPr lang="en-US" sz="2200" dirty="0">
                      <a:latin typeface="Arial" pitchFamily="34" charset="0"/>
                      <a:cs typeface="Arial" pitchFamily="34" charset="0"/>
                    </a:rPr>
                    <a:t>meter. </a:t>
                  </a:r>
                  <a:r>
                    <a:rPr lang="en-US" sz="2200" dirty="0" err="1">
                      <a:latin typeface="Arial" pitchFamily="34" charset="0"/>
                      <a:cs typeface="Arial" pitchFamily="34" charset="0"/>
                    </a:rPr>
                    <a:t>Panjang</a:t>
                  </a:r>
                  <a:r>
                    <a:rPr lang="en-US" sz="2200" dirty="0">
                      <a:latin typeface="Arial" pitchFamily="34" charset="0"/>
                      <a:cs typeface="Arial" pitchFamily="34" charset="0"/>
                    </a:rPr>
                    <a:t> pita </a:t>
                  </a:r>
                  <a:r>
                    <a:rPr lang="en-US" sz="2200" dirty="0" err="1">
                      <a:latin typeface="Arial" pitchFamily="34" charset="0"/>
                      <a:cs typeface="Arial" pitchFamily="34" charset="0"/>
                    </a:rPr>
                    <a:t>biru</a:t>
                  </a:r>
                  <a:r>
                    <a:rPr lang="en-US" sz="2200" dirty="0">
                      <a:latin typeface="Arial" pitchFamily="34" charset="0"/>
                      <a:cs typeface="Arial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/>
                              <a:cs typeface="Arial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/>
                              <a:cs typeface="Arial" pitchFamily="34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2200" dirty="0">
                      <a:latin typeface="Arial" pitchFamily="34" charset="0"/>
                      <a:cs typeface="Arial" pitchFamily="34" charset="0"/>
                    </a:rPr>
                    <a:t> meter </a:t>
                  </a:r>
                  <a:r>
                    <a:rPr lang="en-US" sz="2200" dirty="0" err="1">
                      <a:latin typeface="Arial" pitchFamily="34" charset="0"/>
                      <a:cs typeface="Arial" pitchFamily="34" charset="0"/>
                    </a:rPr>
                    <a:t>lebih</a:t>
                  </a:r>
                  <a:r>
                    <a:rPr lang="en-US" sz="2200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200" dirty="0" err="1">
                      <a:latin typeface="Arial" pitchFamily="34" charset="0"/>
                      <a:cs typeface="Arial" pitchFamily="34" charset="0"/>
                    </a:rPr>
                    <a:t>panjang</a:t>
                  </a:r>
                  <a:r>
                    <a:rPr lang="en-US" sz="2200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200" dirty="0" err="1">
                      <a:latin typeface="Arial" pitchFamily="34" charset="0"/>
                      <a:cs typeface="Arial" pitchFamily="34" charset="0"/>
                    </a:rPr>
                    <a:t>dari</a:t>
                  </a:r>
                  <a:r>
                    <a:rPr lang="en-US" sz="2200" dirty="0">
                      <a:latin typeface="Arial" pitchFamily="34" charset="0"/>
                      <a:cs typeface="Arial" pitchFamily="34" charset="0"/>
                    </a:rPr>
                    <a:t> pita </a:t>
                  </a:r>
                  <a:r>
                    <a:rPr lang="en-US" sz="2200" dirty="0" err="1">
                      <a:latin typeface="Arial" pitchFamily="34" charset="0"/>
                      <a:cs typeface="Arial" pitchFamily="34" charset="0"/>
                    </a:rPr>
                    <a:t>merah</a:t>
                  </a:r>
                  <a:r>
                    <a:rPr lang="en-US" sz="2200" dirty="0">
                      <a:latin typeface="Arial" pitchFamily="34" charset="0"/>
                      <a:cs typeface="Arial" pitchFamily="34" charset="0"/>
                    </a:rPr>
                    <a:t>. </a:t>
                  </a:r>
                  <a:r>
                    <a:rPr lang="en-US" sz="2200" dirty="0" err="1">
                      <a:latin typeface="Arial" pitchFamily="34" charset="0"/>
                      <a:cs typeface="Arial" pitchFamily="34" charset="0"/>
                    </a:rPr>
                    <a:t>Berapa</a:t>
                  </a:r>
                  <a:r>
                    <a:rPr lang="en-US" sz="2200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200" dirty="0" err="1">
                      <a:latin typeface="Arial" pitchFamily="34" charset="0"/>
                      <a:cs typeface="Arial" pitchFamily="34" charset="0"/>
                    </a:rPr>
                    <a:t>panjang</a:t>
                  </a:r>
                  <a:r>
                    <a:rPr lang="en-US" sz="2200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2200" dirty="0" err="1">
                      <a:latin typeface="Arial" pitchFamily="34" charset="0"/>
                      <a:cs typeface="Arial" pitchFamily="34" charset="0"/>
                    </a:rPr>
                    <a:t>sebuah</a:t>
                  </a:r>
                  <a:r>
                    <a:rPr lang="en-US" sz="2200" dirty="0">
                      <a:latin typeface="Arial" pitchFamily="34" charset="0"/>
                      <a:cs typeface="Arial" pitchFamily="34" charset="0"/>
                    </a:rPr>
                    <a:t> pita </a:t>
                  </a:r>
                  <a:r>
                    <a:rPr lang="en-US" sz="2200" dirty="0" err="1">
                      <a:latin typeface="Arial" pitchFamily="34" charset="0"/>
                      <a:cs typeface="Arial" pitchFamily="34" charset="0"/>
                    </a:rPr>
                    <a:t>Mita</a:t>
                  </a:r>
                  <a:r>
                    <a:rPr lang="en-US" sz="2200" dirty="0">
                      <a:latin typeface="Arial" pitchFamily="34" charset="0"/>
                      <a:cs typeface="Arial" pitchFamily="34" charset="0"/>
                    </a:rPr>
                    <a:t> ?</a:t>
                  </a: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151" y="1658811"/>
                  <a:ext cx="8391070" cy="139486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944" r="-1235" b="-82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/>
            <p:cNvSpPr txBox="1"/>
            <p:nvPr/>
          </p:nvSpPr>
          <p:spPr>
            <a:xfrm>
              <a:off x="239151" y="1200331"/>
              <a:ext cx="13628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Contoh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939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23850" y="3183346"/>
            <a:ext cx="10459915" cy="2586183"/>
            <a:chOff x="323850" y="2770809"/>
            <a:chExt cx="10459915" cy="2586183"/>
          </a:xfrm>
        </p:grpSpPr>
        <p:sp>
          <p:nvSpPr>
            <p:cNvPr id="7" name="TextBox 6"/>
            <p:cNvSpPr txBox="1"/>
            <p:nvPr/>
          </p:nvSpPr>
          <p:spPr>
            <a:xfrm>
              <a:off x="323850" y="2770809"/>
              <a:ext cx="21210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Penyelesaian</a:t>
              </a:r>
              <a:r>
                <a:rPr lang="en-US" sz="2400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23850" y="3418000"/>
              <a:ext cx="10459915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Ketinggian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pada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pendakian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yang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kedua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:</a:t>
              </a:r>
            </a:p>
            <a:p>
              <a:r>
                <a:rPr lang="en-US" sz="2400" dirty="0">
                  <a:latin typeface="Arial" pitchFamily="34" charset="0"/>
                  <a:cs typeface="Arial" pitchFamily="34" charset="0"/>
                </a:rPr>
                <a:t>3,78 + 2,5 = 6,28 km</a:t>
              </a:r>
            </a:p>
            <a:p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Selisih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ketinggian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pada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pendakian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kedua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dari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puncak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gunung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:</a:t>
              </a:r>
            </a:p>
            <a:p>
              <a:r>
                <a:rPr lang="en-US" sz="2400" dirty="0">
                  <a:latin typeface="Arial" pitchFamily="34" charset="0"/>
                  <a:cs typeface="Arial" pitchFamily="34" charset="0"/>
                </a:rPr>
                <a:t>8,848 – 6,28 = 2,568</a:t>
              </a:r>
            </a:p>
            <a:p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Jadi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ia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harus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mendaki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sejauh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2,568 km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lagi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untuk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mecapai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puncak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gunung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23850" y="162649"/>
            <a:ext cx="9277350" cy="2835171"/>
            <a:chOff x="323850" y="162649"/>
            <a:chExt cx="9277350" cy="2835171"/>
          </a:xfrm>
        </p:grpSpPr>
        <p:sp>
          <p:nvSpPr>
            <p:cNvPr id="4" name="TextBox 3"/>
            <p:cNvSpPr txBox="1"/>
            <p:nvPr/>
          </p:nvSpPr>
          <p:spPr>
            <a:xfrm>
              <a:off x="323850" y="689496"/>
              <a:ext cx="927735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Seseorang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mendaki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sebuah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gunung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dengan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ketinggian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8,848 km.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Pada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pendakian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pertama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ia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berhasil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mendaki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hingga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3,78 km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diatas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permukaan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air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laut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.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Pada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pendakian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yang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kedua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ia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berhasil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mendaki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sejauh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2,5 km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lebih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tinggi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dari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pendakian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pertama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.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Berapa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km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lagi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hingga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ia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dapat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mencapai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puncak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gunung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pada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pendakian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yang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kedua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?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3850" y="162649"/>
              <a:ext cx="146065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Contoh</a:t>
              </a:r>
              <a:r>
                <a:rPr lang="en-US" sz="2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058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E815CB53-AC8F-45BD-8A05-AB5456839084}"/>
                  </a:ext>
                </a:extLst>
              </p:cNvPr>
              <p:cNvSpPr txBox="1"/>
              <p:nvPr/>
            </p:nvSpPr>
            <p:spPr>
              <a:xfrm>
                <a:off x="821635" y="1444487"/>
                <a:ext cx="3710608" cy="41075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.  .  .  .</m:t>
                    </m:r>
                  </m:oMath>
                </a14:m>
                <a:endParaRPr lang="en-US" sz="3600" b="0" dirty="0">
                  <a:cs typeface="Arial" panose="020B0604020202020204" pitchFamily="34" charset="0"/>
                </a:endParaRPr>
              </a:p>
              <a:p>
                <a:pPr marL="342900" indent="-342900">
                  <a:buAutoNum type="arabi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.  .  .  .</m:t>
                    </m:r>
                  </m:oMath>
                </a14:m>
                <a:endParaRPr lang="en-ID" sz="3600" dirty="0"/>
              </a:p>
              <a:p>
                <a:pPr marL="342900" indent="-342900">
                  <a:buAutoNum type="arabi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.  .  .  .</m:t>
                    </m:r>
                  </m:oMath>
                </a14:m>
                <a:endParaRPr lang="en-ID" sz="3600" dirty="0"/>
              </a:p>
              <a:p>
                <a:pPr marL="342900" indent="-342900">
                  <a:buAutoNum type="arabi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.  .  .  .</m:t>
                    </m:r>
                  </m:oMath>
                </a14:m>
                <a:endParaRPr lang="en-ID" sz="3600" dirty="0"/>
              </a:p>
              <a:p>
                <a:pPr marL="342900" indent="-342900">
                  <a:buAutoNum type="arabi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.  .  .  .</m:t>
                    </m:r>
                  </m:oMath>
                </a14:m>
                <a:endParaRPr lang="en-ID" sz="3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815CB53-AC8F-45BD-8A05-AB54568390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635" y="1444487"/>
                <a:ext cx="3710608" cy="41075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835C62B-5F2F-456E-8245-B6B202AE440A}"/>
              </a:ext>
            </a:extLst>
          </p:cNvPr>
          <p:cNvSpPr txBox="1"/>
          <p:nvPr/>
        </p:nvSpPr>
        <p:spPr>
          <a:xfrm>
            <a:off x="1113183" y="569843"/>
            <a:ext cx="2915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 Black" panose="020B0A04020102020204" pitchFamily="34" charset="0"/>
                <a:cs typeface="Aharoni" panose="02010803020104030203" pitchFamily="2" charset="-79"/>
              </a:rPr>
              <a:t>Soal</a:t>
            </a:r>
            <a:r>
              <a:rPr lang="en-US" sz="2800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2800" dirty="0" err="1">
                <a:latin typeface="Arial Black" panose="020B0A04020102020204" pitchFamily="34" charset="0"/>
                <a:cs typeface="Aharoni" panose="02010803020104030203" pitchFamily="2" charset="-79"/>
              </a:rPr>
              <a:t>latihan</a:t>
            </a:r>
            <a:endParaRPr lang="en-ID" sz="28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3C5558BD-5526-47AA-BABA-3AD3CF903FBA}"/>
                  </a:ext>
                </a:extLst>
              </p:cNvPr>
              <p:cNvSpPr txBox="1"/>
              <p:nvPr/>
            </p:nvSpPr>
            <p:spPr>
              <a:xfrm>
                <a:off x="5764696" y="1537252"/>
                <a:ext cx="4041913" cy="3661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cs typeface="Arial" panose="020B0604020202020204" pitchFamily="34" charset="0"/>
                  </a:rPr>
                  <a:t>6.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r>
                      <a:rPr lang="en-US" sz="32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  <m:r>
                      <a:rPr lang="en-US" sz="32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.  .  .  .</m:t>
                    </m:r>
                  </m:oMath>
                </a14:m>
                <a:endParaRPr lang="en-US" sz="3200" b="0" dirty="0">
                  <a:cs typeface="Arial" panose="020B0604020202020204" pitchFamily="34" charset="0"/>
                </a:endParaRPr>
              </a:p>
              <a:p>
                <a:r>
                  <a:rPr lang="en-ID" sz="3200" dirty="0"/>
                  <a:t>7.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32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den>
                    </m:f>
                    <m:r>
                      <a:rPr lang="en-US" sz="32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.  .  .  .</m:t>
                    </m:r>
                  </m:oMath>
                </a14:m>
                <a:endParaRPr lang="en-ID" sz="3200" dirty="0"/>
              </a:p>
              <a:p>
                <a:r>
                  <a:rPr lang="en-ID" sz="3200" dirty="0"/>
                  <a:t>8.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32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den>
                    </m:f>
                    <m:r>
                      <a:rPr lang="en-US" sz="32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.  .  .  .</m:t>
                    </m:r>
                  </m:oMath>
                </a14:m>
                <a:endParaRPr lang="en-ID" sz="3200" dirty="0"/>
              </a:p>
              <a:p>
                <a:r>
                  <a:rPr lang="en-ID" sz="3200" dirty="0"/>
                  <a:t>9.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  <m:r>
                      <a:rPr lang="en-US" sz="32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32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.  .  .  .</m:t>
                    </m:r>
                  </m:oMath>
                </a14:m>
                <a:endParaRPr lang="en-ID" sz="3200" dirty="0"/>
              </a:p>
              <a:p>
                <a:r>
                  <a:rPr lang="en-ID" sz="3200" dirty="0"/>
                  <a:t>10.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  <m:r>
                      <a:rPr lang="en-US" sz="32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r>
                      <a:rPr lang="en-US" sz="32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.  .  .  .</m:t>
                    </m:r>
                  </m:oMath>
                </a14:m>
                <a:endParaRPr lang="en-ID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5558BD-5526-47AA-BABA-3AD3CF903F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4696" y="1537252"/>
                <a:ext cx="4041913" cy="3661580"/>
              </a:xfrm>
              <a:prstGeom prst="rect">
                <a:avLst/>
              </a:prstGeom>
              <a:blipFill>
                <a:blip r:embed="rId3"/>
                <a:stretch>
                  <a:fillRect l="-3922" b="-166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4356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D4FE6021-8CED-4C5B-95BE-38309DD2771B}"/>
                  </a:ext>
                </a:extLst>
              </p:cNvPr>
              <p:cNvSpPr txBox="1"/>
              <p:nvPr/>
            </p:nvSpPr>
            <p:spPr>
              <a:xfrm>
                <a:off x="662609" y="1510747"/>
                <a:ext cx="3816626" cy="4040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en-US" sz="3600" dirty="0">
                    <a:cs typeface="Arial" panose="020B0604020202020204" pitchFamily="34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</m:t>
                    </m:r>
                    <m:f>
                      <m:fPr>
                        <m:ctrlP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.  .  .  .</m:t>
                    </m:r>
                  </m:oMath>
                </a14:m>
                <a:endParaRPr lang="en-US" sz="3600" b="0" dirty="0">
                  <a:cs typeface="Arial" panose="020B0604020202020204" pitchFamily="34" charset="0"/>
                </a:endParaRPr>
              </a:p>
              <a:p>
                <a:pPr marL="342900" indent="-342900">
                  <a:buAutoNum type="arabicPeriod"/>
                </a:pPr>
                <a:r>
                  <a:rPr lang="en-US" sz="3600" dirty="0">
                    <a:cs typeface="Arial" panose="020B0604020202020204" pitchFamily="34" charset="0"/>
                  </a:rPr>
                  <a:t>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</m:t>
                    </m:r>
                    <m:f>
                      <m:fPr>
                        <m:ctrlP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.  .  .  .</m:t>
                    </m:r>
                  </m:oMath>
                </a14:m>
                <a:endParaRPr lang="en-ID" sz="3600" dirty="0"/>
              </a:p>
              <a:p>
                <a:pPr marL="342900" indent="-342900">
                  <a:buAutoNum type="arabicPeriod"/>
                </a:pP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f>
                      <m:fPr>
                        <m:ctrlPr>
                          <a:rPr lang="en-US" sz="36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</m:t>
                    </m:r>
                    <m:f>
                      <m:fPr>
                        <m:ctrlP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.  .  .  .</m:t>
                    </m:r>
                  </m:oMath>
                </a14:m>
                <a:endParaRPr lang="en-ID" sz="3600" dirty="0"/>
              </a:p>
              <a:p>
                <a:pPr marL="342900" indent="-342900">
                  <a:buAutoNum type="arabicPeriod"/>
                </a:pPr>
                <a:r>
                  <a:rPr lang="en-US" sz="3600" dirty="0">
                    <a:cs typeface="Arial" panose="020B0604020202020204" pitchFamily="34" charset="0"/>
                  </a:rPr>
                  <a:t>4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  <m:f>
                      <m:fPr>
                        <m:ctrlP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.  .  .  .</m:t>
                    </m:r>
                  </m:oMath>
                </a14:m>
                <a:endParaRPr lang="en-ID" sz="3600" dirty="0"/>
              </a:p>
              <a:p>
                <a:pPr marL="342900" indent="-342900">
                  <a:buAutoNum type="arabicPeriod"/>
                </a:pPr>
                <a:r>
                  <a:rPr lang="en-US" sz="3600" dirty="0">
                    <a:cs typeface="Arial" panose="020B0604020202020204" pitchFamily="34" charset="0"/>
                  </a:rPr>
                  <a:t>4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  <m:f>
                      <m:fPr>
                        <m:ctrlP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6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.  .  .  .</m:t>
                    </m:r>
                  </m:oMath>
                </a14:m>
                <a:endParaRPr lang="en-ID" sz="3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4FE6021-8CED-4C5B-95BE-38309DD277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609" y="1510747"/>
                <a:ext cx="3816626" cy="4040850"/>
              </a:xfrm>
              <a:prstGeom prst="rect">
                <a:avLst/>
              </a:prstGeom>
              <a:blipFill>
                <a:blip r:embed="rId2"/>
                <a:stretch>
                  <a:fillRect l="-4952" b="-1961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5F638017-D07D-4921-A20A-C9F8E9CE3366}"/>
                  </a:ext>
                </a:extLst>
              </p:cNvPr>
              <p:cNvSpPr txBox="1"/>
              <p:nvPr/>
            </p:nvSpPr>
            <p:spPr>
              <a:xfrm>
                <a:off x="6255025" y="1775791"/>
                <a:ext cx="4373217" cy="36020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en-US" sz="3200" dirty="0">
                    <a:cs typeface="Arial" panose="020B0604020202020204" pitchFamily="34" charset="0"/>
                  </a:rPr>
                  <a:t>5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  <m:r>
                      <a:rPr lang="en-US" sz="32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−3</m:t>
                    </m:r>
                    <m:f>
                      <m:fPr>
                        <m:ctrlP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32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.  .  .  .</m:t>
                    </m:r>
                  </m:oMath>
                </a14:m>
                <a:endParaRPr lang="en-US" sz="3200" b="0" dirty="0">
                  <a:cs typeface="Arial" panose="020B0604020202020204" pitchFamily="34" charset="0"/>
                </a:endParaRPr>
              </a:p>
              <a:p>
                <a:pPr marL="342900" indent="-342900">
                  <a:buAutoNum type="arabicPeriod"/>
                </a:pPr>
                <a:r>
                  <a:rPr lang="en-US" sz="3200" dirty="0">
                    <a:cs typeface="Arial" panose="020B0604020202020204" pitchFamily="34" charset="0"/>
                  </a:rPr>
                  <a:t>5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  <m:r>
                      <a:rPr lang="en-US" sz="32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  <m:f>
                      <m:fPr>
                        <m:ctrlP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32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.  .  .  .</m:t>
                    </m:r>
                  </m:oMath>
                </a14:m>
                <a:endParaRPr lang="en-ID" sz="3200" dirty="0"/>
              </a:p>
              <a:p>
                <a:pPr marL="342900" indent="-342900">
                  <a:buAutoNum type="arabicPeriod"/>
                </a:pP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</m:t>
                    </m:r>
                    <m:f>
                      <m:fPr>
                        <m:ctrlPr>
                          <a:rPr lang="en-US" sz="32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  <m:r>
                      <a:rPr lang="en-US" sz="32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−3</m:t>
                    </m:r>
                    <m:f>
                      <m:fPr>
                        <m:ctrlP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32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.  .  .  .</m:t>
                    </m:r>
                  </m:oMath>
                </a14:m>
                <a:endParaRPr lang="en-ID" sz="3200" dirty="0"/>
              </a:p>
              <a:p>
                <a:pPr marL="342900" indent="-342900">
                  <a:buAutoNum type="arabicPeriod"/>
                </a:pPr>
                <a:r>
                  <a:rPr lang="en-US" sz="3200" dirty="0">
                    <a:cs typeface="Arial" panose="020B0604020202020204" pitchFamily="34" charset="0"/>
                  </a:rPr>
                  <a:t>7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  <m:r>
                      <a:rPr lang="en-US" sz="32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−4</m:t>
                    </m:r>
                    <m:f>
                      <m:fPr>
                        <m:ctrlP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32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.  .  .  .</m:t>
                    </m:r>
                  </m:oMath>
                </a14:m>
                <a:endParaRPr lang="en-ID" sz="3200" dirty="0"/>
              </a:p>
              <a:p>
                <a:pPr marL="342900" indent="-342900">
                  <a:buAutoNum type="arabicPeriod"/>
                </a:pPr>
                <a:r>
                  <a:rPr lang="en-US" sz="3200" dirty="0">
                    <a:cs typeface="Arial" panose="020B0604020202020204" pitchFamily="34" charset="0"/>
                  </a:rPr>
                  <a:t>10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r>
                      <a:rPr lang="en-US" sz="32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−5</m:t>
                    </m:r>
                    <m:f>
                      <m:fPr>
                        <m:ctrlP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den>
                    </m:f>
                    <m:r>
                      <a:rPr lang="en-US" sz="32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.  .  .  .</m:t>
                    </m:r>
                  </m:oMath>
                </a14:m>
                <a:endParaRPr lang="en-ID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F638017-D07D-4921-A20A-C9F8E9CE33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5025" y="1775791"/>
                <a:ext cx="4373217" cy="3602012"/>
              </a:xfrm>
              <a:prstGeom prst="rect">
                <a:avLst/>
              </a:prstGeom>
              <a:blipFill>
                <a:blip r:embed="rId3"/>
                <a:stretch>
                  <a:fillRect l="-3626" b="-2030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8290925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96</TotalTime>
  <Words>378</Words>
  <Application>Microsoft Office PowerPoint</Application>
  <PresentationFormat>Widescreen</PresentationFormat>
  <Paragraphs>104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Aharoni</vt:lpstr>
      <vt:lpstr>Algerian</vt:lpstr>
      <vt:lpstr>Arial</vt:lpstr>
      <vt:lpstr>Arial Black</vt:lpstr>
      <vt:lpstr>Cambria Math</vt:lpstr>
      <vt:lpstr>Corbel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heni hp</dc:creator>
  <cp:lastModifiedBy>user</cp:lastModifiedBy>
  <cp:revision>4</cp:revision>
  <dcterms:created xsi:type="dcterms:W3CDTF">2021-07-30T13:22:44Z</dcterms:created>
  <dcterms:modified xsi:type="dcterms:W3CDTF">2021-08-01T11:57:41Z</dcterms:modified>
</cp:coreProperties>
</file>