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62" r:id="rId2"/>
    <p:sldId id="257" r:id="rId3"/>
    <p:sldId id="266" r:id="rId4"/>
    <p:sldId id="258" r:id="rId5"/>
    <p:sldId id="259" r:id="rId6"/>
    <p:sldId id="267" r:id="rId7"/>
    <p:sldId id="263" r:id="rId8"/>
    <p:sldId id="268" r:id="rId9"/>
    <p:sldId id="279" r:id="rId10"/>
    <p:sldId id="264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/>
  </p:normalViewPr>
  <p:slideViewPr>
    <p:cSldViewPr snapToGrid="0">
      <p:cViewPr varScale="1">
        <p:scale>
          <a:sx n="74" d="100"/>
          <a:sy n="74" d="100"/>
        </p:scale>
        <p:origin x="61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0454CC09-AEE4-4B96-BE2F-01B6A11F7ADF}" type="datetimeFigureOut">
              <a:rPr lang="en-ID" smtClean="0"/>
              <a:t>22/04/2021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9DF21D61-851E-47B1-8F09-3D0449A1B21A}" type="slidenum">
              <a:rPr lang="en-ID" smtClean="0"/>
              <a:t>‹#›</a:t>
            </a:fld>
            <a:endParaRPr lang="en-ID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0794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4CC09-AEE4-4B96-BE2F-01B6A11F7ADF}" type="datetimeFigureOut">
              <a:rPr lang="en-ID" smtClean="0"/>
              <a:t>22/04/2021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21D61-851E-47B1-8F09-3D0449A1B21A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9163925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4CC09-AEE4-4B96-BE2F-01B6A11F7ADF}" type="datetimeFigureOut">
              <a:rPr lang="en-ID" smtClean="0"/>
              <a:t>22/04/2021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21D61-851E-47B1-8F09-3D0449A1B21A}" type="slidenum">
              <a:rPr lang="en-ID" smtClean="0"/>
              <a:t>‹#›</a:t>
            </a:fld>
            <a:endParaRPr lang="en-ID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80867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4CC09-AEE4-4B96-BE2F-01B6A11F7ADF}" type="datetimeFigureOut">
              <a:rPr lang="en-ID" smtClean="0"/>
              <a:t>22/04/2021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21D61-851E-47B1-8F09-3D0449A1B21A}" type="slidenum">
              <a:rPr lang="en-ID" smtClean="0"/>
              <a:t>‹#›</a:t>
            </a:fld>
            <a:endParaRPr lang="en-ID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06712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4CC09-AEE4-4B96-BE2F-01B6A11F7ADF}" type="datetimeFigureOut">
              <a:rPr lang="en-ID" smtClean="0"/>
              <a:t>22/04/2021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21D61-851E-47B1-8F09-3D0449A1B21A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5648051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4CC09-AEE4-4B96-BE2F-01B6A11F7ADF}" type="datetimeFigureOut">
              <a:rPr lang="en-ID" smtClean="0"/>
              <a:t>22/04/2021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21D61-851E-47B1-8F09-3D0449A1B21A}" type="slidenum">
              <a:rPr lang="en-ID" smtClean="0"/>
              <a:t>‹#›</a:t>
            </a:fld>
            <a:endParaRPr lang="en-ID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23702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4CC09-AEE4-4B96-BE2F-01B6A11F7ADF}" type="datetimeFigureOut">
              <a:rPr lang="en-ID" smtClean="0"/>
              <a:t>22/04/2021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21D61-851E-47B1-8F09-3D0449A1B21A}" type="slidenum">
              <a:rPr lang="en-ID" smtClean="0"/>
              <a:t>‹#›</a:t>
            </a:fld>
            <a:endParaRPr lang="en-ID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73003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4CC09-AEE4-4B96-BE2F-01B6A11F7ADF}" type="datetimeFigureOut">
              <a:rPr lang="en-ID" smtClean="0"/>
              <a:t>22/04/2021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21D61-851E-47B1-8F09-3D0449A1B21A}" type="slidenum">
              <a:rPr lang="en-ID" smtClean="0"/>
              <a:t>‹#›</a:t>
            </a:fld>
            <a:endParaRPr lang="en-ID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23266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4CC09-AEE4-4B96-BE2F-01B6A11F7ADF}" type="datetimeFigureOut">
              <a:rPr lang="en-ID" smtClean="0"/>
              <a:t>22/04/2021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21D61-851E-47B1-8F09-3D0449A1B21A}" type="slidenum">
              <a:rPr lang="en-ID" smtClean="0"/>
              <a:t>‹#›</a:t>
            </a:fld>
            <a:endParaRPr lang="en-ID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3669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4CC09-AEE4-4B96-BE2F-01B6A11F7ADF}" type="datetimeFigureOut">
              <a:rPr lang="en-ID" smtClean="0"/>
              <a:t>22/04/2021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21D61-851E-47B1-8F09-3D0449A1B21A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723827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4CC09-AEE4-4B96-BE2F-01B6A11F7ADF}" type="datetimeFigureOut">
              <a:rPr lang="en-ID" smtClean="0"/>
              <a:t>22/04/2021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21D61-851E-47B1-8F09-3D0449A1B21A}" type="slidenum">
              <a:rPr lang="en-ID" smtClean="0"/>
              <a:t>‹#›</a:t>
            </a:fld>
            <a:endParaRPr lang="en-ID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1076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4CC09-AEE4-4B96-BE2F-01B6A11F7ADF}" type="datetimeFigureOut">
              <a:rPr lang="en-ID" smtClean="0"/>
              <a:t>22/04/2021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21D61-851E-47B1-8F09-3D0449A1B21A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86140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4CC09-AEE4-4B96-BE2F-01B6A11F7ADF}" type="datetimeFigureOut">
              <a:rPr lang="en-ID" smtClean="0"/>
              <a:t>22/04/2021</a:t>
            </a:fld>
            <a:endParaRPr lang="en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21D61-851E-47B1-8F09-3D0449A1B21A}" type="slidenum">
              <a:rPr lang="en-ID" smtClean="0"/>
              <a:t>‹#›</a:t>
            </a:fld>
            <a:endParaRPr lang="en-ID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4510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4CC09-AEE4-4B96-BE2F-01B6A11F7ADF}" type="datetimeFigureOut">
              <a:rPr lang="en-ID" smtClean="0"/>
              <a:t>22/04/2021</a:t>
            </a:fld>
            <a:endParaRPr lang="en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21D61-851E-47B1-8F09-3D0449A1B21A}" type="slidenum">
              <a:rPr lang="en-ID" smtClean="0"/>
              <a:t>‹#›</a:t>
            </a:fld>
            <a:endParaRPr lang="en-ID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97576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4CC09-AEE4-4B96-BE2F-01B6A11F7ADF}" type="datetimeFigureOut">
              <a:rPr lang="en-ID" smtClean="0"/>
              <a:t>22/04/2021</a:t>
            </a:fld>
            <a:endParaRPr lang="en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21D61-851E-47B1-8F09-3D0449A1B21A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969482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4CC09-AEE4-4B96-BE2F-01B6A11F7ADF}" type="datetimeFigureOut">
              <a:rPr lang="en-ID" smtClean="0"/>
              <a:t>22/04/2021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21D61-851E-47B1-8F09-3D0449A1B21A}" type="slidenum">
              <a:rPr lang="en-ID" smtClean="0"/>
              <a:t>‹#›</a:t>
            </a:fld>
            <a:endParaRPr lang="en-ID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55899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4CC09-AEE4-4B96-BE2F-01B6A11F7ADF}" type="datetimeFigureOut">
              <a:rPr lang="en-ID" smtClean="0"/>
              <a:t>22/04/2021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21D61-851E-47B1-8F09-3D0449A1B21A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9984763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454CC09-AEE4-4B96-BE2F-01B6A11F7ADF}" type="datetimeFigureOut">
              <a:rPr lang="en-ID" smtClean="0"/>
              <a:t>22/04/2021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DF21D61-851E-47B1-8F09-3D0449A1B21A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427406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DE25AE7-0B97-4FAA-84B2-D8D065DF82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4879" y="1245703"/>
            <a:ext cx="4357766" cy="4824029"/>
          </a:xfrm>
          <a:prstGeom prst="rect">
            <a:avLst/>
          </a:prstGeom>
        </p:spPr>
      </p:pic>
      <p:pic>
        <p:nvPicPr>
          <p:cNvPr id="11" name="Picture 2" descr="D:\dinna data\BUPENA\BUPENA 5D\BUPENA 5D\Gambar BUPENA 5D\TEMA 9\keluarga udin sedang melakukan hobinya masing-masing.jpg">
            <a:extLst>
              <a:ext uri="{FF2B5EF4-FFF2-40B4-BE49-F238E27FC236}">
                <a16:creationId xmlns:a16="http://schemas.microsoft.com/office/drawing/2014/main" id="{FCB734A9-20CF-46FF-AC9B-1A2B1B60CA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5956" y="1258883"/>
            <a:ext cx="6532796" cy="4485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BAF3697B-D0D5-400B-9B94-EE6D495DF03E}"/>
              </a:ext>
            </a:extLst>
          </p:cNvPr>
          <p:cNvGrpSpPr/>
          <p:nvPr/>
        </p:nvGrpSpPr>
        <p:grpSpPr>
          <a:xfrm rot="10800000" flipV="1">
            <a:off x="1302003" y="660928"/>
            <a:ext cx="3731112" cy="695150"/>
            <a:chOff x="5944510" y="3122417"/>
            <a:chExt cx="2310945" cy="1297183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AB71793-3EA3-4DB2-99FB-C418AFC8E724}"/>
                </a:ext>
              </a:extLst>
            </p:cNvPr>
            <p:cNvSpPr/>
            <p:nvPr/>
          </p:nvSpPr>
          <p:spPr>
            <a:xfrm>
              <a:off x="5944510" y="3122417"/>
              <a:ext cx="2304413" cy="1091218"/>
            </a:xfrm>
            <a:prstGeom prst="rect">
              <a:avLst/>
            </a:prstGeom>
            <a:solidFill>
              <a:srgbClr val="0070C0"/>
            </a:solidFill>
            <a:effectLst/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3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TEMA 9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0722359-1823-48E3-A7BA-F80E912AB76B}"/>
                </a:ext>
              </a:extLst>
            </p:cNvPr>
            <p:cNvSpPr/>
            <p:nvPr/>
          </p:nvSpPr>
          <p:spPr>
            <a:xfrm>
              <a:off x="5951041" y="4213637"/>
              <a:ext cx="2304414" cy="205963"/>
            </a:xfrm>
            <a:prstGeom prst="rect">
              <a:avLst/>
            </a:prstGeom>
            <a:solidFill>
              <a:srgbClr val="005696"/>
            </a:solidFill>
            <a:effectLst/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40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0C2C173-DC8D-4241-9B8D-E1FAD6FA0934}"/>
              </a:ext>
            </a:extLst>
          </p:cNvPr>
          <p:cNvGrpSpPr/>
          <p:nvPr/>
        </p:nvGrpSpPr>
        <p:grpSpPr>
          <a:xfrm>
            <a:off x="649355" y="1365979"/>
            <a:ext cx="7676453" cy="1195674"/>
            <a:chOff x="5778638" y="3757379"/>
            <a:chExt cx="7630782" cy="1304430"/>
          </a:xfrm>
        </p:grpSpPr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C2FA619F-1A4D-4AEB-B7C1-F8CB78E7EE73}"/>
                </a:ext>
              </a:extLst>
            </p:cNvPr>
            <p:cNvSpPr/>
            <p:nvPr/>
          </p:nvSpPr>
          <p:spPr>
            <a:xfrm rot="16200000">
              <a:off x="6248533" y="4240714"/>
              <a:ext cx="731046" cy="911143"/>
            </a:xfrm>
            <a:prstGeom prst="triangle">
              <a:avLst>
                <a:gd name="adj" fmla="val 48022"/>
              </a:avLst>
            </a:prstGeom>
            <a:solidFill>
              <a:srgbClr val="928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46D26E6-6CA8-4BEC-AB3E-8FECFB6772FA}"/>
                </a:ext>
              </a:extLst>
            </p:cNvPr>
            <p:cNvSpPr/>
            <p:nvPr/>
          </p:nvSpPr>
          <p:spPr>
            <a:xfrm>
              <a:off x="5778638" y="3757379"/>
              <a:ext cx="7630782" cy="731046"/>
            </a:xfrm>
            <a:prstGeom prst="rect">
              <a:avLst/>
            </a:prstGeom>
            <a:solidFill>
              <a:srgbClr val="FFFF00"/>
            </a:solidFill>
            <a:effectLst/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3600" b="1" dirty="0">
                  <a:latin typeface="Arial" pitchFamily="34" charset="0"/>
                  <a:cs typeface="Arial" pitchFamily="34" charset="0"/>
                </a:rPr>
                <a:t>BENDA-BENDA DI SEKITAR KITA</a:t>
              </a:r>
            </a:p>
          </p:txBody>
        </p:sp>
      </p:grp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FE1F301A-1A4D-434E-98E6-2A88DB4F4C4B}"/>
              </a:ext>
            </a:extLst>
          </p:cNvPr>
          <p:cNvSpPr/>
          <p:nvPr/>
        </p:nvSpPr>
        <p:spPr>
          <a:xfrm>
            <a:off x="927279" y="5228306"/>
            <a:ext cx="4508184" cy="622767"/>
          </a:xfrm>
          <a:prstGeom prst="roundRect">
            <a:avLst>
              <a:gd name="adj" fmla="val 0"/>
            </a:avLst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Bernard MT Condensed" panose="02050806060905020404" pitchFamily="18" charset="0"/>
              </a:rPr>
              <a:t>PEMBELAJARAN 3</a:t>
            </a:r>
            <a:endParaRPr lang="en-ID" sz="3600" dirty="0">
              <a:solidFill>
                <a:srgbClr val="FF0000"/>
              </a:solidFill>
              <a:latin typeface="Bernard MT Condensed" panose="02050806060905020404" pitchFamily="18" charset="0"/>
            </a:endParaRPr>
          </a:p>
        </p:txBody>
      </p:sp>
      <p:sp>
        <p:nvSpPr>
          <p:cNvPr id="23" name="Flowchart: Punched Tape 22">
            <a:extLst>
              <a:ext uri="{FF2B5EF4-FFF2-40B4-BE49-F238E27FC236}">
                <a16:creationId xmlns:a16="http://schemas.microsoft.com/office/drawing/2014/main" id="{E9771DE7-1316-44ED-BA45-028C9A94D43B}"/>
              </a:ext>
            </a:extLst>
          </p:cNvPr>
          <p:cNvSpPr/>
          <p:nvPr/>
        </p:nvSpPr>
        <p:spPr>
          <a:xfrm>
            <a:off x="6541477" y="5228307"/>
            <a:ext cx="4130793" cy="851326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Bernard MT Condensed" panose="02050806060905020404" pitchFamily="18" charset="0"/>
              </a:rPr>
              <a:t>HENI NURHAENI, </a:t>
            </a:r>
            <a:r>
              <a:rPr lang="en-US" sz="2400" dirty="0" err="1">
                <a:solidFill>
                  <a:schemeClr val="tx1"/>
                </a:solidFill>
                <a:latin typeface="Bernard MT Condensed" panose="02050806060905020404" pitchFamily="18" charset="0"/>
              </a:rPr>
              <a:t>M.Pd</a:t>
            </a:r>
            <a:endParaRPr lang="en-ID" sz="2400" dirty="0">
              <a:solidFill>
                <a:schemeClr val="tx1"/>
              </a:solidFill>
              <a:latin typeface="Bernard MT Condensed" panose="020508060609050204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CF77533-1C26-401E-B536-C909347BF52D}"/>
              </a:ext>
            </a:extLst>
          </p:cNvPr>
          <p:cNvSpPr txBox="1"/>
          <p:nvPr/>
        </p:nvSpPr>
        <p:spPr>
          <a:xfrm>
            <a:off x="649355" y="2143171"/>
            <a:ext cx="645829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 err="1">
                <a:highlight>
                  <a:srgbClr val="FF0000"/>
                </a:highlight>
                <a:latin typeface="Arial Rounded MT Bold" pitchFamily="34" charset="0"/>
                <a:cs typeface="Arial" pitchFamily="34" charset="0"/>
              </a:rPr>
              <a:t>Subtema</a:t>
            </a:r>
            <a:r>
              <a:rPr lang="en-US" sz="2800" dirty="0">
                <a:highlight>
                  <a:srgbClr val="FF0000"/>
                </a:highlight>
                <a:latin typeface="Arial Rounded MT Bold" pitchFamily="34" charset="0"/>
                <a:cs typeface="Arial" pitchFamily="34" charset="0"/>
              </a:rPr>
              <a:t> 2 </a:t>
            </a:r>
            <a:endParaRPr lang="en-US" sz="2800" dirty="0">
              <a:solidFill>
                <a:srgbClr val="7030A0"/>
              </a:solidFill>
              <a:highlight>
                <a:srgbClr val="FF0000"/>
              </a:highlight>
              <a:latin typeface="Arial Rounded MT Bold" pitchFamily="34" charset="0"/>
              <a:cs typeface="Arial" pitchFamily="34" charset="0"/>
            </a:endParaRPr>
          </a:p>
          <a:p>
            <a:r>
              <a:rPr lang="en-US" sz="2800" dirty="0">
                <a:highlight>
                  <a:srgbClr val="FF0000"/>
                </a:highlight>
                <a:latin typeface="Arial Rounded MT Bold" pitchFamily="34" charset="0"/>
                <a:cs typeface="Arial" pitchFamily="34" charset="0"/>
              </a:rPr>
              <a:t>Benda </a:t>
            </a:r>
            <a:r>
              <a:rPr lang="en-US" sz="2800" dirty="0" err="1">
                <a:highlight>
                  <a:srgbClr val="FF0000"/>
                </a:highlight>
                <a:latin typeface="Arial Rounded MT Bold" pitchFamily="34" charset="0"/>
                <a:cs typeface="Arial" pitchFamily="34" charset="0"/>
              </a:rPr>
              <a:t>dalam</a:t>
            </a:r>
            <a:r>
              <a:rPr lang="en-US" sz="2800" dirty="0">
                <a:highlight>
                  <a:srgbClr val="FF0000"/>
                </a:highlight>
                <a:latin typeface="Arial Rounded MT Bold" pitchFamily="34" charset="0"/>
                <a:cs typeface="Arial" pitchFamily="34" charset="0"/>
              </a:rPr>
              <a:t> </a:t>
            </a:r>
            <a:r>
              <a:rPr lang="en-US" sz="2800" dirty="0" err="1">
                <a:highlight>
                  <a:srgbClr val="FF0000"/>
                </a:highlight>
                <a:latin typeface="Arial Rounded MT Bold" pitchFamily="34" charset="0"/>
                <a:cs typeface="Arial" pitchFamily="34" charset="0"/>
              </a:rPr>
              <a:t>Kegiatan</a:t>
            </a:r>
            <a:r>
              <a:rPr lang="en-US" sz="2800" dirty="0">
                <a:highlight>
                  <a:srgbClr val="FF0000"/>
                </a:highlight>
                <a:latin typeface="Arial Rounded MT Bold" pitchFamily="34" charset="0"/>
                <a:cs typeface="Arial" pitchFamily="34" charset="0"/>
              </a:rPr>
              <a:t> </a:t>
            </a:r>
            <a:r>
              <a:rPr lang="en-US" sz="2800" dirty="0" err="1">
                <a:highlight>
                  <a:srgbClr val="FF0000"/>
                </a:highlight>
                <a:latin typeface="Arial Rounded MT Bold" pitchFamily="34" charset="0"/>
                <a:cs typeface="Arial" pitchFamily="34" charset="0"/>
              </a:rPr>
              <a:t>Ekonomi</a:t>
            </a:r>
            <a:endParaRPr lang="en-ID" sz="2800" dirty="0">
              <a:highlight>
                <a:srgbClr val="FF00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942508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8908C8E-2F7E-4B27-9784-8F9E6A8D52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1188" y="844210"/>
            <a:ext cx="2437489" cy="482787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059A83E-8FA0-4975-A16D-6EAD443395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431" y="634137"/>
            <a:ext cx="2079269" cy="5037945"/>
          </a:xfrm>
          <a:prstGeom prst="rect">
            <a:avLst/>
          </a:prstGeom>
        </p:spPr>
      </p:pic>
      <p:sp>
        <p:nvSpPr>
          <p:cNvPr id="4" name="Flowchart: Punched Tape 3">
            <a:extLst>
              <a:ext uri="{FF2B5EF4-FFF2-40B4-BE49-F238E27FC236}">
                <a16:creationId xmlns:a16="http://schemas.microsoft.com/office/drawing/2014/main" id="{5EB6C263-CB9B-4D67-AEA2-9285A863414F}"/>
              </a:ext>
            </a:extLst>
          </p:cNvPr>
          <p:cNvSpPr/>
          <p:nvPr/>
        </p:nvSpPr>
        <p:spPr>
          <a:xfrm>
            <a:off x="3077047" y="2278966"/>
            <a:ext cx="5222891" cy="2686929"/>
          </a:xfrm>
          <a:prstGeom prst="flowChartPunchedTap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Bahnschrift Condensed" panose="020B0502040204020203" pitchFamily="34" charset="0"/>
              </a:rPr>
              <a:t>TERIMA KASIH</a:t>
            </a:r>
          </a:p>
          <a:p>
            <a:pPr algn="ctr"/>
            <a:r>
              <a:rPr lang="en-US" sz="3600" dirty="0">
                <a:latin typeface="Bahnschrift Condensed" panose="020B0502040204020203" pitchFamily="34" charset="0"/>
              </a:rPr>
              <a:t> SELAMAT BELAJAR </a:t>
            </a:r>
          </a:p>
          <a:p>
            <a:pPr algn="ctr"/>
            <a:r>
              <a:rPr lang="en-US" sz="3600" dirty="0">
                <a:latin typeface="Bahnschrift Condensed" panose="020B0502040204020203" pitchFamily="34" charset="0"/>
              </a:rPr>
              <a:t>DAN TETAP SEMANGAT</a:t>
            </a:r>
            <a:endParaRPr lang="en-ID" sz="3600" dirty="0">
              <a:latin typeface="Bahnschrift Condensed" panose="020B0502040204020203" pitchFamily="34" charset="0"/>
            </a:endParaRPr>
          </a:p>
        </p:txBody>
      </p:sp>
      <p:sp>
        <p:nvSpPr>
          <p:cNvPr id="5" name="Flowchart: Punched Tape 4">
            <a:extLst>
              <a:ext uri="{FF2B5EF4-FFF2-40B4-BE49-F238E27FC236}">
                <a16:creationId xmlns:a16="http://schemas.microsoft.com/office/drawing/2014/main" id="{7BC6D3D7-B960-40E2-AD6C-C11D43AA74D3}"/>
              </a:ext>
            </a:extLst>
          </p:cNvPr>
          <p:cNvSpPr/>
          <p:nvPr/>
        </p:nvSpPr>
        <p:spPr>
          <a:xfrm>
            <a:off x="4121835" y="5539419"/>
            <a:ext cx="5008098" cy="540214"/>
          </a:xfrm>
          <a:prstGeom prst="flowChartPunchedTape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Bernard MT Condensed" panose="02050806060905020404" pitchFamily="18" charset="0"/>
              </a:rPr>
              <a:t>HENI NURHAENI, </a:t>
            </a:r>
            <a:r>
              <a:rPr lang="en-US" sz="2400" dirty="0" err="1">
                <a:solidFill>
                  <a:schemeClr val="tx1"/>
                </a:solidFill>
                <a:latin typeface="Bernard MT Condensed" panose="02050806060905020404" pitchFamily="18" charset="0"/>
              </a:rPr>
              <a:t>M.Pd</a:t>
            </a:r>
            <a:endParaRPr lang="en-ID" sz="2400" dirty="0">
              <a:solidFill>
                <a:schemeClr val="tx1"/>
              </a:solidFill>
              <a:latin typeface="Bernard MT Condensed" panose="02050806060905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3159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2" presetID="26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5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F5A05220-0FB5-4386-B2FA-749DF995D093}"/>
              </a:ext>
            </a:extLst>
          </p:cNvPr>
          <p:cNvGrpSpPr/>
          <p:nvPr/>
        </p:nvGrpSpPr>
        <p:grpSpPr>
          <a:xfrm>
            <a:off x="0" y="0"/>
            <a:ext cx="9144000" cy="1600200"/>
            <a:chOff x="0" y="1412013"/>
            <a:chExt cx="9144000" cy="1600200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C89CAD1C-964E-4A49-B31B-FC7538A40F3A}"/>
                </a:ext>
              </a:extLst>
            </p:cNvPr>
            <p:cNvCxnSpPr/>
            <p:nvPr/>
          </p:nvCxnSpPr>
          <p:spPr>
            <a:xfrm flipH="1">
              <a:off x="0" y="1879391"/>
              <a:ext cx="914400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DCB4BE0E-198E-4F6B-8608-7C872A868243}"/>
                </a:ext>
              </a:extLst>
            </p:cNvPr>
            <p:cNvGrpSpPr/>
            <p:nvPr/>
          </p:nvGrpSpPr>
          <p:grpSpPr>
            <a:xfrm>
              <a:off x="228600" y="1412013"/>
              <a:ext cx="8915400" cy="1600200"/>
              <a:chOff x="228600" y="0"/>
              <a:chExt cx="8915400" cy="1600200"/>
            </a:xfrm>
          </p:grpSpPr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817E3E92-12BB-49BD-ABF1-74B22A622431}"/>
                  </a:ext>
                </a:extLst>
              </p:cNvPr>
              <p:cNvSpPr/>
              <p:nvPr/>
            </p:nvSpPr>
            <p:spPr>
              <a:xfrm>
                <a:off x="6934200" y="483325"/>
                <a:ext cx="2209800" cy="111687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4753BD90-F5DF-4EF4-AE73-20317C6D1139}"/>
                  </a:ext>
                </a:extLst>
              </p:cNvPr>
              <p:cNvSpPr/>
              <p:nvPr/>
            </p:nvSpPr>
            <p:spPr>
              <a:xfrm>
                <a:off x="6934200" y="0"/>
                <a:ext cx="2209800" cy="495501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1F869A5F-2416-448F-82B8-7416D2F9A54D}"/>
                  </a:ext>
                </a:extLst>
              </p:cNvPr>
              <p:cNvSpPr txBox="1"/>
              <p:nvPr/>
            </p:nvSpPr>
            <p:spPr>
              <a:xfrm>
                <a:off x="7568458" y="54853"/>
                <a:ext cx="94128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T9  St2</a:t>
                </a:r>
              </a:p>
            </p:txBody>
          </p:sp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id="{2FFEA1C3-8B91-452C-A4CF-CC667CD30866}"/>
                  </a:ext>
                </a:extLst>
              </p:cNvPr>
              <p:cNvGrpSpPr/>
              <p:nvPr/>
            </p:nvGrpSpPr>
            <p:grpSpPr>
              <a:xfrm>
                <a:off x="6787612" y="226709"/>
                <a:ext cx="561372" cy="504374"/>
                <a:chOff x="6391206" y="2643147"/>
                <a:chExt cx="561372" cy="504374"/>
              </a:xfrm>
            </p:grpSpPr>
            <p:sp>
              <p:nvSpPr>
                <p:cNvPr id="30" name="Oval 29">
                  <a:extLst>
                    <a:ext uri="{FF2B5EF4-FFF2-40B4-BE49-F238E27FC236}">
                      <a16:creationId xmlns:a16="http://schemas.microsoft.com/office/drawing/2014/main" id="{A80A6CF2-6349-431F-A3BD-96436AB5EA0C}"/>
                    </a:ext>
                  </a:extLst>
                </p:cNvPr>
                <p:cNvSpPr/>
                <p:nvPr/>
              </p:nvSpPr>
              <p:spPr>
                <a:xfrm>
                  <a:off x="6400800" y="2643147"/>
                  <a:ext cx="504374" cy="504374"/>
                </a:xfrm>
                <a:prstGeom prst="ellipse">
                  <a:avLst/>
                </a:prstGeom>
                <a:solidFill>
                  <a:srgbClr val="00B0F0"/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7800000"/>
                  </a:lightRig>
                </a:scene3d>
                <a:sp3d>
                  <a:bevelT w="139700" h="139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" name="Rectangle 30">
                  <a:extLst>
                    <a:ext uri="{FF2B5EF4-FFF2-40B4-BE49-F238E27FC236}">
                      <a16:creationId xmlns:a16="http://schemas.microsoft.com/office/drawing/2014/main" id="{F5F7A175-21AA-4F75-926D-AE4E786C46A3}"/>
                    </a:ext>
                  </a:extLst>
                </p:cNvPr>
                <p:cNvSpPr/>
                <p:nvPr/>
              </p:nvSpPr>
              <p:spPr>
                <a:xfrm>
                  <a:off x="6391206" y="2667000"/>
                  <a:ext cx="561372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400" b="1" dirty="0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rPr>
                    <a:t>P3</a:t>
                  </a:r>
                </a:p>
              </p:txBody>
            </p:sp>
          </p:grp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BBAB2578-9046-4539-82F4-50B60C0252BA}"/>
                  </a:ext>
                </a:extLst>
              </p:cNvPr>
              <p:cNvSpPr txBox="1"/>
              <p:nvPr/>
            </p:nvSpPr>
            <p:spPr>
              <a:xfrm>
                <a:off x="7064469" y="625218"/>
                <a:ext cx="1927131" cy="8617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b="1" dirty="0" err="1">
                    <a:latin typeface="Arial" pitchFamily="34" charset="0"/>
                    <a:cs typeface="Arial" pitchFamily="34" charset="0"/>
                  </a:rPr>
                  <a:t>Muatan</a:t>
                </a:r>
                <a:endParaRPr lang="en-US" sz="1600" b="1" dirty="0">
                  <a:latin typeface="Arial" pitchFamily="34" charset="0"/>
                  <a:cs typeface="Arial" pitchFamily="34" charset="0"/>
                </a:endParaRPr>
              </a:p>
              <a:p>
                <a:pPr algn="ctr"/>
                <a:r>
                  <a:rPr lang="en-US" sz="1600" b="1" dirty="0" err="1">
                    <a:latin typeface="Arial" pitchFamily="34" charset="0"/>
                    <a:cs typeface="Arial" pitchFamily="34" charset="0"/>
                  </a:rPr>
                  <a:t>Bahasa</a:t>
                </a:r>
                <a:r>
                  <a:rPr lang="en-US" sz="1600" b="1" dirty="0">
                    <a:latin typeface="Arial" pitchFamily="34" charset="0"/>
                    <a:cs typeface="Arial" pitchFamily="34" charset="0"/>
                  </a:rPr>
                  <a:t> Indonesia</a:t>
                </a:r>
              </a:p>
              <a:p>
                <a:pPr algn="ctr"/>
                <a:r>
                  <a:rPr lang="en-US" dirty="0">
                    <a:latin typeface="Arial" pitchFamily="34" charset="0"/>
                    <a:cs typeface="Arial" pitchFamily="34" charset="0"/>
                  </a:rPr>
                  <a:t>KD 3.4 </a:t>
                </a:r>
                <a:r>
                  <a:rPr lang="en-US" dirty="0" err="1">
                    <a:latin typeface="Arial" pitchFamily="34" charset="0"/>
                    <a:cs typeface="Arial" pitchFamily="34" charset="0"/>
                  </a:rPr>
                  <a:t>dan</a:t>
                </a:r>
                <a:r>
                  <a:rPr lang="en-US" dirty="0">
                    <a:latin typeface="Arial" pitchFamily="34" charset="0"/>
                    <a:cs typeface="Arial" pitchFamily="34" charset="0"/>
                  </a:rPr>
                  <a:t> 4.4</a:t>
                </a: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9EFBCBE9-A195-48F1-A4B3-D62E5ABA5F7D}"/>
                  </a:ext>
                </a:extLst>
              </p:cNvPr>
              <p:cNvSpPr txBox="1"/>
              <p:nvPr/>
            </p:nvSpPr>
            <p:spPr>
              <a:xfrm>
                <a:off x="228600" y="43967"/>
                <a:ext cx="652054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err="1">
                    <a:latin typeface="Arial" pitchFamily="34" charset="0"/>
                    <a:cs typeface="Arial" pitchFamily="34" charset="0"/>
                  </a:rPr>
                  <a:t>Pembelajaran</a:t>
                </a:r>
                <a:r>
                  <a:rPr lang="en-US" sz="2000" b="1" dirty="0">
                    <a:latin typeface="Arial" pitchFamily="34" charset="0"/>
                    <a:cs typeface="Arial" pitchFamily="34" charset="0"/>
                  </a:rPr>
                  <a:t> 3:</a:t>
                </a:r>
              </a:p>
            </p:txBody>
          </p:sp>
        </p:grp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8876337-EEA0-4C9B-A3CD-5A768BE49E02}"/>
                </a:ext>
              </a:extLst>
            </p:cNvPr>
            <p:cNvCxnSpPr/>
            <p:nvPr/>
          </p:nvCxnSpPr>
          <p:spPr>
            <a:xfrm flipH="1">
              <a:off x="0" y="1412013"/>
              <a:ext cx="914400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CCD24708-60A9-4F0E-A109-F2B117723BA2}"/>
              </a:ext>
            </a:extLst>
          </p:cNvPr>
          <p:cNvSpPr txBox="1"/>
          <p:nvPr/>
        </p:nvSpPr>
        <p:spPr>
          <a:xfrm>
            <a:off x="751694" y="653626"/>
            <a:ext cx="62554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42913" algn="l"/>
              </a:tabLst>
            </a:pPr>
            <a:r>
              <a:rPr lang="en-US" sz="28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Menjelaskan</a:t>
            </a:r>
            <a:r>
              <a:rPr lang="en-US" sz="28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Ciri-Ciri</a:t>
            </a:r>
            <a:r>
              <a:rPr lang="en-US" sz="28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Bahasa</a:t>
            </a:r>
            <a:r>
              <a:rPr lang="en-US" sz="28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Iklan</a:t>
            </a:r>
            <a:r>
              <a:rPr lang="en-US" sz="28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Media </a:t>
            </a:r>
            <a:r>
              <a:rPr lang="en-US" sz="28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Elektronik</a:t>
            </a:r>
            <a:endParaRPr lang="en-US" sz="24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5ED6BB3-A601-4778-BDFD-C87E56FF666A}"/>
              </a:ext>
            </a:extLst>
          </p:cNvPr>
          <p:cNvSpPr/>
          <p:nvPr/>
        </p:nvSpPr>
        <p:spPr>
          <a:xfrm>
            <a:off x="602522" y="1600200"/>
            <a:ext cx="6255477" cy="769441"/>
          </a:xfrm>
          <a:prstGeom prst="rect">
            <a:avLst/>
          </a:prstGeom>
          <a:ln w="57150"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200" dirty="0" err="1">
                <a:latin typeface="Arial" pitchFamily="34" charset="0"/>
                <a:cs typeface="Arial" pitchFamily="34" charset="0"/>
              </a:rPr>
              <a:t>Bahasa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digunakan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dapat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berupa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bahasa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>
                <a:latin typeface="Arial" pitchFamily="34" charset="0"/>
                <a:cs typeface="Arial" pitchFamily="34" charset="0"/>
              </a:rPr>
              <a:t>formal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atau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latin typeface="Arial" pitchFamily="34" charset="0"/>
                <a:cs typeface="Arial" pitchFamily="34" charset="0"/>
              </a:rPr>
              <a:t>nonformal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. 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8F74021B-F30D-4453-B6D9-67430278506D}"/>
              </a:ext>
            </a:extLst>
          </p:cNvPr>
          <p:cNvSpPr/>
          <p:nvPr/>
        </p:nvSpPr>
        <p:spPr>
          <a:xfrm>
            <a:off x="602522" y="2579190"/>
            <a:ext cx="34575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>
                <a:latin typeface="Arial" pitchFamily="34" charset="0"/>
                <a:cs typeface="Arial" pitchFamily="34" charset="0"/>
              </a:rPr>
              <a:t>Perhatikan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contoh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iklan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berikut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! </a:t>
            </a:r>
          </a:p>
        </p:txBody>
      </p:sp>
      <p:pic>
        <p:nvPicPr>
          <p:cNvPr id="35" name="Picture 2" descr="D:\dinna data\BUPENA\BUPENA 5D\BUPENA 5D\Gambar BUPENA 5D\TEMA 9\1 iklan.jpg">
            <a:extLst>
              <a:ext uri="{FF2B5EF4-FFF2-40B4-BE49-F238E27FC236}">
                <a16:creationId xmlns:a16="http://schemas.microsoft.com/office/drawing/2014/main" id="{08F227C5-DA35-436E-883A-A74C1D0E5F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523" y="3733800"/>
            <a:ext cx="3438525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3" descr="D:\dinna data\BUPENA\BUPENA 5D\BUPENA 5D\Gambar BUPENA 5D\TEMA 9\2 iklan.jpg">
            <a:extLst>
              <a:ext uri="{FF2B5EF4-FFF2-40B4-BE49-F238E27FC236}">
                <a16:creationId xmlns:a16="http://schemas.microsoft.com/office/drawing/2014/main" id="{7C64D1C1-656D-4635-A1F5-D8C1235D0A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25" y="3733800"/>
            <a:ext cx="3457575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Rounded Rectangle 3">
            <a:extLst>
              <a:ext uri="{FF2B5EF4-FFF2-40B4-BE49-F238E27FC236}">
                <a16:creationId xmlns:a16="http://schemas.microsoft.com/office/drawing/2014/main" id="{E8CABB02-C4A8-4368-BE97-D5EAB1837755}"/>
              </a:ext>
            </a:extLst>
          </p:cNvPr>
          <p:cNvSpPr/>
          <p:nvPr/>
        </p:nvSpPr>
        <p:spPr>
          <a:xfrm>
            <a:off x="602522" y="3287075"/>
            <a:ext cx="3740878" cy="380999"/>
          </a:xfrm>
          <a:prstGeom prst="roundRect">
            <a:avLst>
              <a:gd name="adj" fmla="val 50000"/>
            </a:avLst>
          </a:prstGeom>
          <a:solidFill>
            <a:srgbClr val="0070C0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Iklan</a:t>
            </a:r>
            <a:r>
              <a:rPr lang="en-US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dengan</a:t>
            </a:r>
            <a:r>
              <a:rPr lang="en-US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bahasa</a:t>
            </a:r>
            <a:r>
              <a:rPr lang="en-US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formal</a:t>
            </a:r>
          </a:p>
        </p:txBody>
      </p:sp>
      <p:sp>
        <p:nvSpPr>
          <p:cNvPr id="38" name="Rounded Rectangle 20">
            <a:extLst>
              <a:ext uri="{FF2B5EF4-FFF2-40B4-BE49-F238E27FC236}">
                <a16:creationId xmlns:a16="http://schemas.microsoft.com/office/drawing/2014/main" id="{8C89AD6E-9F8E-4E19-A00E-4A5A6537435A}"/>
              </a:ext>
            </a:extLst>
          </p:cNvPr>
          <p:cNvSpPr/>
          <p:nvPr/>
        </p:nvSpPr>
        <p:spPr>
          <a:xfrm>
            <a:off x="4726545" y="3287074"/>
            <a:ext cx="4045845" cy="333518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Iklan</a:t>
            </a:r>
            <a:r>
              <a:rPr lang="en-US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dengan</a:t>
            </a:r>
            <a:r>
              <a:rPr lang="en-US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bahasa</a:t>
            </a:r>
            <a:r>
              <a:rPr lang="en-US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nonformal</a:t>
            </a:r>
            <a:endParaRPr 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2648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 animBg="1"/>
      <p:bldP spid="34" grpId="0"/>
      <p:bldP spid="37" grpId="0" animBg="1"/>
      <p:bldP spid="3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41F9700-75A3-48CF-BB14-BF6F10088C5C}"/>
              </a:ext>
            </a:extLst>
          </p:cNvPr>
          <p:cNvGrpSpPr/>
          <p:nvPr/>
        </p:nvGrpSpPr>
        <p:grpSpPr>
          <a:xfrm>
            <a:off x="0" y="0"/>
            <a:ext cx="9144000" cy="1600200"/>
            <a:chOff x="0" y="1412013"/>
            <a:chExt cx="9144000" cy="1600200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63B6AE8E-89DB-4623-9941-0EDC75A6B16C}"/>
                </a:ext>
              </a:extLst>
            </p:cNvPr>
            <p:cNvCxnSpPr/>
            <p:nvPr/>
          </p:nvCxnSpPr>
          <p:spPr>
            <a:xfrm flipH="1">
              <a:off x="0" y="1879391"/>
              <a:ext cx="914400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31C129C7-C586-43DC-8220-0284C838A359}"/>
                </a:ext>
              </a:extLst>
            </p:cNvPr>
            <p:cNvGrpSpPr/>
            <p:nvPr/>
          </p:nvGrpSpPr>
          <p:grpSpPr>
            <a:xfrm>
              <a:off x="228600" y="1412013"/>
              <a:ext cx="8915400" cy="1600200"/>
              <a:chOff x="228600" y="0"/>
              <a:chExt cx="8915400" cy="1600200"/>
            </a:xfrm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D37AC310-94E0-40FA-9844-B2E1A202B34E}"/>
                  </a:ext>
                </a:extLst>
              </p:cNvPr>
              <p:cNvSpPr/>
              <p:nvPr/>
            </p:nvSpPr>
            <p:spPr>
              <a:xfrm>
                <a:off x="6934200" y="483325"/>
                <a:ext cx="2209800" cy="111687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4EFBEFBC-70E6-4DF6-9678-560CE640A260}"/>
                  </a:ext>
                </a:extLst>
              </p:cNvPr>
              <p:cNvSpPr/>
              <p:nvPr/>
            </p:nvSpPr>
            <p:spPr>
              <a:xfrm>
                <a:off x="6934200" y="0"/>
                <a:ext cx="2209800" cy="495501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78DFF7D-20CD-4914-8459-1517A2E153ED}"/>
                  </a:ext>
                </a:extLst>
              </p:cNvPr>
              <p:cNvSpPr txBox="1"/>
              <p:nvPr/>
            </p:nvSpPr>
            <p:spPr>
              <a:xfrm>
                <a:off x="7568458" y="54853"/>
                <a:ext cx="94128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T9  St2</a:t>
                </a:r>
              </a:p>
            </p:txBody>
          </p:sp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68297DBC-C1A7-473D-BCAA-CD5767451F57}"/>
                  </a:ext>
                </a:extLst>
              </p:cNvPr>
              <p:cNvGrpSpPr/>
              <p:nvPr/>
            </p:nvGrpSpPr>
            <p:grpSpPr>
              <a:xfrm>
                <a:off x="6787612" y="226709"/>
                <a:ext cx="561372" cy="504374"/>
                <a:chOff x="6391206" y="2643147"/>
                <a:chExt cx="561372" cy="504374"/>
              </a:xfrm>
            </p:grpSpPr>
            <p:sp>
              <p:nvSpPr>
                <p:cNvPr id="12" name="Oval 11">
                  <a:extLst>
                    <a:ext uri="{FF2B5EF4-FFF2-40B4-BE49-F238E27FC236}">
                      <a16:creationId xmlns:a16="http://schemas.microsoft.com/office/drawing/2014/main" id="{2DCCBEA7-433F-460D-A6FC-CA93D07EFA24}"/>
                    </a:ext>
                  </a:extLst>
                </p:cNvPr>
                <p:cNvSpPr/>
                <p:nvPr/>
              </p:nvSpPr>
              <p:spPr>
                <a:xfrm>
                  <a:off x="6400800" y="2643147"/>
                  <a:ext cx="504374" cy="504374"/>
                </a:xfrm>
                <a:prstGeom prst="ellipse">
                  <a:avLst/>
                </a:prstGeom>
                <a:solidFill>
                  <a:srgbClr val="00B0F0"/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7800000"/>
                  </a:lightRig>
                </a:scene3d>
                <a:sp3d>
                  <a:bevelT w="139700" h="139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AE575755-6BFC-4AAE-BAC9-04503CD907AC}"/>
                    </a:ext>
                  </a:extLst>
                </p:cNvPr>
                <p:cNvSpPr/>
                <p:nvPr/>
              </p:nvSpPr>
              <p:spPr>
                <a:xfrm>
                  <a:off x="6391206" y="2667000"/>
                  <a:ext cx="561372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400" b="1" dirty="0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rPr>
                    <a:t>P4</a:t>
                  </a:r>
                </a:p>
              </p:txBody>
            </p:sp>
          </p:grp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2ACD039-0C3F-4FD1-A3E0-7EC44A90B100}"/>
                  </a:ext>
                </a:extLst>
              </p:cNvPr>
              <p:cNvSpPr txBox="1"/>
              <p:nvPr/>
            </p:nvSpPr>
            <p:spPr>
              <a:xfrm>
                <a:off x="7064469" y="625218"/>
                <a:ext cx="1927131" cy="8617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b="1" dirty="0" err="1">
                    <a:latin typeface="Arial" pitchFamily="34" charset="0"/>
                    <a:cs typeface="Arial" pitchFamily="34" charset="0"/>
                  </a:rPr>
                  <a:t>Muatan</a:t>
                </a:r>
                <a:endParaRPr lang="en-US" sz="1600" b="1" dirty="0">
                  <a:latin typeface="Arial" pitchFamily="34" charset="0"/>
                  <a:cs typeface="Arial" pitchFamily="34" charset="0"/>
                </a:endParaRPr>
              </a:p>
              <a:p>
                <a:pPr algn="ctr"/>
                <a:r>
                  <a:rPr lang="en-US" sz="1600" b="1" dirty="0" err="1">
                    <a:latin typeface="Arial" pitchFamily="34" charset="0"/>
                    <a:cs typeface="Arial" pitchFamily="34" charset="0"/>
                  </a:rPr>
                  <a:t>Bahasa</a:t>
                </a:r>
                <a:r>
                  <a:rPr lang="en-US" sz="1600" b="1" dirty="0">
                    <a:latin typeface="Arial" pitchFamily="34" charset="0"/>
                    <a:cs typeface="Arial" pitchFamily="34" charset="0"/>
                  </a:rPr>
                  <a:t> Indonesia</a:t>
                </a:r>
              </a:p>
              <a:p>
                <a:pPr algn="ctr"/>
                <a:r>
                  <a:rPr lang="en-US" dirty="0">
                    <a:latin typeface="Arial" pitchFamily="34" charset="0"/>
                    <a:cs typeface="Arial" pitchFamily="34" charset="0"/>
                  </a:rPr>
                  <a:t>KD 3.4 </a:t>
                </a:r>
                <a:r>
                  <a:rPr lang="en-US" dirty="0" err="1">
                    <a:latin typeface="Arial" pitchFamily="34" charset="0"/>
                    <a:cs typeface="Arial" pitchFamily="34" charset="0"/>
                  </a:rPr>
                  <a:t>dan</a:t>
                </a:r>
                <a:r>
                  <a:rPr lang="en-US" dirty="0">
                    <a:latin typeface="Arial" pitchFamily="34" charset="0"/>
                    <a:cs typeface="Arial" pitchFamily="34" charset="0"/>
                  </a:rPr>
                  <a:t> 4.4</a:t>
                </a: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295C8E4-EF5F-48AD-9646-78E43207A34A}"/>
                  </a:ext>
                </a:extLst>
              </p:cNvPr>
              <p:cNvSpPr txBox="1"/>
              <p:nvPr/>
            </p:nvSpPr>
            <p:spPr>
              <a:xfrm>
                <a:off x="228600" y="43967"/>
                <a:ext cx="652054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err="1">
                    <a:latin typeface="Arial" pitchFamily="34" charset="0"/>
                    <a:cs typeface="Arial" pitchFamily="34" charset="0"/>
                  </a:rPr>
                  <a:t>Pembelajaran</a:t>
                </a:r>
                <a:r>
                  <a:rPr lang="en-US" sz="2000" b="1" dirty="0">
                    <a:latin typeface="Arial" pitchFamily="34" charset="0"/>
                    <a:cs typeface="Arial" pitchFamily="34" charset="0"/>
                  </a:rPr>
                  <a:t> 4:</a:t>
                </a:r>
              </a:p>
            </p:txBody>
          </p:sp>
        </p:grp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2F762950-C29E-4E38-BFCA-B2019482B6FA}"/>
                </a:ext>
              </a:extLst>
            </p:cNvPr>
            <p:cNvCxnSpPr/>
            <p:nvPr/>
          </p:nvCxnSpPr>
          <p:spPr>
            <a:xfrm flipH="1">
              <a:off x="0" y="1412013"/>
              <a:ext cx="914400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876DB889-3908-4F65-8719-5B56B9C5B8F3}"/>
              </a:ext>
            </a:extLst>
          </p:cNvPr>
          <p:cNvSpPr txBox="1"/>
          <p:nvPr/>
        </p:nvSpPr>
        <p:spPr>
          <a:xfrm>
            <a:off x="772732" y="774276"/>
            <a:ext cx="6234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42913" algn="l"/>
              </a:tabLst>
            </a:pPr>
            <a:r>
              <a:rPr lang="en-US" sz="28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Isi </a:t>
            </a:r>
            <a:r>
              <a:rPr lang="en-US" sz="28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Iklan</a:t>
            </a:r>
            <a:r>
              <a:rPr lang="en-US" sz="28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Media </a:t>
            </a:r>
            <a:r>
              <a:rPr lang="en-US" sz="28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Elektronik</a:t>
            </a:r>
            <a:endParaRPr lang="en-US" sz="24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ounded Rectangle 1">
            <a:extLst>
              <a:ext uri="{FF2B5EF4-FFF2-40B4-BE49-F238E27FC236}">
                <a16:creationId xmlns:a16="http://schemas.microsoft.com/office/drawing/2014/main" id="{B9493590-BDEC-4993-AF58-EB3A68B94306}"/>
              </a:ext>
            </a:extLst>
          </p:cNvPr>
          <p:cNvSpPr/>
          <p:nvPr/>
        </p:nvSpPr>
        <p:spPr>
          <a:xfrm>
            <a:off x="862885" y="1600200"/>
            <a:ext cx="5344732" cy="4352352"/>
          </a:xfrm>
          <a:prstGeom prst="round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itchFamily="34" charset="0"/>
                <a:cs typeface="Arial" pitchFamily="34" charset="0"/>
              </a:rPr>
              <a:t>Kita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harus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memahami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isi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iklan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dengan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baik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agar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tidak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salah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dalam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menerima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informasi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. Kita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dapat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menjelaskan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isi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iklan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dengan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cara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memahami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informasi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disampaikan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tentang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garis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besar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produk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ditawarkan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. </a:t>
            </a:r>
          </a:p>
        </p:txBody>
      </p:sp>
      <p:pic>
        <p:nvPicPr>
          <p:cNvPr id="16" name="Picture 2" descr="O:\PROJECT ERLANGGA\BUPENA 4C\GAMBAR UNTUK PPT BUPENA 4C\TEMA 6 SUBTEMA 1\7a Tasya membaca puisi.jpg">
            <a:extLst>
              <a:ext uri="{FF2B5EF4-FFF2-40B4-BE49-F238E27FC236}">
                <a16:creationId xmlns:a16="http://schemas.microsoft.com/office/drawing/2014/main" id="{5E3CFFE9-1E9E-4854-9B7B-2381788E1D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4473" y="1743093"/>
            <a:ext cx="1867081" cy="3923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5214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B4C024D-38F4-468D-9D0D-1766C6CC990A}"/>
              </a:ext>
            </a:extLst>
          </p:cNvPr>
          <p:cNvGrpSpPr/>
          <p:nvPr/>
        </p:nvGrpSpPr>
        <p:grpSpPr>
          <a:xfrm>
            <a:off x="0" y="0"/>
            <a:ext cx="9144000" cy="1600200"/>
            <a:chOff x="0" y="1412013"/>
            <a:chExt cx="9144000" cy="1600200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98F511DA-0BF0-4954-AB4A-0CFD70B61A49}"/>
                </a:ext>
              </a:extLst>
            </p:cNvPr>
            <p:cNvCxnSpPr/>
            <p:nvPr/>
          </p:nvCxnSpPr>
          <p:spPr>
            <a:xfrm flipH="1">
              <a:off x="0" y="1879391"/>
              <a:ext cx="9144000" cy="0"/>
            </a:xfrm>
            <a:prstGeom prst="line">
              <a:avLst/>
            </a:prstGeom>
            <a:ln w="28575">
              <a:solidFill>
                <a:srgbClr val="CC00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A08D38B0-87ED-4CC2-A38E-F4BF78503171}"/>
                </a:ext>
              </a:extLst>
            </p:cNvPr>
            <p:cNvGrpSpPr/>
            <p:nvPr/>
          </p:nvGrpSpPr>
          <p:grpSpPr>
            <a:xfrm>
              <a:off x="304800" y="1412013"/>
              <a:ext cx="8839200" cy="1600200"/>
              <a:chOff x="304800" y="0"/>
              <a:chExt cx="8839200" cy="1600200"/>
            </a:xfrm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FFD4222B-0482-48B1-9C21-D49A48507117}"/>
                  </a:ext>
                </a:extLst>
              </p:cNvPr>
              <p:cNvSpPr/>
              <p:nvPr/>
            </p:nvSpPr>
            <p:spPr>
              <a:xfrm>
                <a:off x="6934200" y="483325"/>
                <a:ext cx="2209800" cy="1116875"/>
              </a:xfrm>
              <a:prstGeom prst="rect">
                <a:avLst/>
              </a:prstGeom>
              <a:solidFill>
                <a:srgbClr val="FFD9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D3379FD8-7940-4C5E-8923-DF71634020F1}"/>
                  </a:ext>
                </a:extLst>
              </p:cNvPr>
              <p:cNvSpPr/>
              <p:nvPr/>
            </p:nvSpPr>
            <p:spPr>
              <a:xfrm>
                <a:off x="6934200" y="0"/>
                <a:ext cx="2209800" cy="495501"/>
              </a:xfrm>
              <a:prstGeom prst="rect">
                <a:avLst/>
              </a:prstGeom>
              <a:solidFill>
                <a:srgbClr val="CC00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D2C0C42-B6AB-4F7E-B2D7-2A205EF11945}"/>
                  </a:ext>
                </a:extLst>
              </p:cNvPr>
              <p:cNvSpPr txBox="1"/>
              <p:nvPr/>
            </p:nvSpPr>
            <p:spPr>
              <a:xfrm>
                <a:off x="7568458" y="54853"/>
                <a:ext cx="94128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T9  St2</a:t>
                </a:r>
              </a:p>
            </p:txBody>
          </p:sp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67635598-7798-4A93-A428-DB08C506EA84}"/>
                  </a:ext>
                </a:extLst>
              </p:cNvPr>
              <p:cNvGrpSpPr/>
              <p:nvPr/>
            </p:nvGrpSpPr>
            <p:grpSpPr>
              <a:xfrm>
                <a:off x="6776726" y="226709"/>
                <a:ext cx="561372" cy="504374"/>
                <a:chOff x="6380320" y="2643147"/>
                <a:chExt cx="561372" cy="504374"/>
              </a:xfrm>
            </p:grpSpPr>
            <p:sp>
              <p:nvSpPr>
                <p:cNvPr id="12" name="Oval 11">
                  <a:extLst>
                    <a:ext uri="{FF2B5EF4-FFF2-40B4-BE49-F238E27FC236}">
                      <a16:creationId xmlns:a16="http://schemas.microsoft.com/office/drawing/2014/main" id="{C49A54E6-5782-4682-B9F3-04CE19B89697}"/>
                    </a:ext>
                  </a:extLst>
                </p:cNvPr>
                <p:cNvSpPr/>
                <p:nvPr/>
              </p:nvSpPr>
              <p:spPr>
                <a:xfrm>
                  <a:off x="6400800" y="2643147"/>
                  <a:ext cx="504374" cy="504374"/>
                </a:xfrm>
                <a:prstGeom prst="ellipse">
                  <a:avLst/>
                </a:prstGeom>
                <a:solidFill>
                  <a:srgbClr val="FF3399"/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7800000"/>
                  </a:lightRig>
                </a:scene3d>
                <a:sp3d>
                  <a:bevelT w="139700" h="139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3BD2A8D5-5908-45EF-8E7C-A31507FF562B}"/>
                    </a:ext>
                  </a:extLst>
                </p:cNvPr>
                <p:cNvSpPr/>
                <p:nvPr/>
              </p:nvSpPr>
              <p:spPr>
                <a:xfrm>
                  <a:off x="6380320" y="2669905"/>
                  <a:ext cx="561372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400" b="1" dirty="0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rPr>
                    <a:t>P3</a:t>
                  </a:r>
                </a:p>
              </p:txBody>
            </p:sp>
          </p:grp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4DEFBA6-D07E-4BB9-B78E-6F1FA95BA07F}"/>
                  </a:ext>
                </a:extLst>
              </p:cNvPr>
              <p:cNvSpPr txBox="1"/>
              <p:nvPr/>
            </p:nvSpPr>
            <p:spPr>
              <a:xfrm>
                <a:off x="7251219" y="625218"/>
                <a:ext cx="1553631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b="1" dirty="0" err="1">
                    <a:latin typeface="Arial" pitchFamily="34" charset="0"/>
                    <a:cs typeface="Arial" pitchFamily="34" charset="0"/>
                  </a:rPr>
                  <a:t>Muatan</a:t>
                </a:r>
                <a:endParaRPr lang="en-US" sz="1600" b="1" dirty="0">
                  <a:latin typeface="Arial" pitchFamily="34" charset="0"/>
                  <a:cs typeface="Arial" pitchFamily="34" charset="0"/>
                </a:endParaRPr>
              </a:p>
              <a:p>
                <a:pPr algn="ctr"/>
                <a:r>
                  <a:rPr lang="en-US" sz="1600" b="1" dirty="0" err="1">
                    <a:latin typeface="Arial" pitchFamily="34" charset="0"/>
                    <a:cs typeface="Arial" pitchFamily="34" charset="0"/>
                  </a:rPr>
                  <a:t>PPKn</a:t>
                </a:r>
                <a:endParaRPr lang="en-US" sz="1600" b="1" dirty="0">
                  <a:latin typeface="Arial" pitchFamily="34" charset="0"/>
                  <a:cs typeface="Arial" pitchFamily="34" charset="0"/>
                </a:endParaRPr>
              </a:p>
              <a:p>
                <a:pPr algn="ctr"/>
                <a:r>
                  <a:rPr lang="en-US" sz="1600" dirty="0">
                    <a:latin typeface="Arial" pitchFamily="34" charset="0"/>
                    <a:cs typeface="Arial" pitchFamily="34" charset="0"/>
                  </a:rPr>
                  <a:t>KD 3.4 </a:t>
                </a:r>
                <a:r>
                  <a:rPr lang="en-US" sz="1600" dirty="0" err="1">
                    <a:latin typeface="Arial" pitchFamily="34" charset="0"/>
                    <a:cs typeface="Arial" pitchFamily="34" charset="0"/>
                  </a:rPr>
                  <a:t>dan</a:t>
                </a:r>
                <a:r>
                  <a:rPr lang="en-US" sz="1600" dirty="0">
                    <a:latin typeface="Arial" pitchFamily="34" charset="0"/>
                    <a:cs typeface="Arial" pitchFamily="34" charset="0"/>
                  </a:rPr>
                  <a:t> 4.4</a:t>
                </a: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BD251A4-458E-49AE-9F05-9D4D72262C1C}"/>
                  </a:ext>
                </a:extLst>
              </p:cNvPr>
              <p:cNvSpPr txBox="1"/>
              <p:nvPr/>
            </p:nvSpPr>
            <p:spPr>
              <a:xfrm>
                <a:off x="304800" y="43967"/>
                <a:ext cx="214994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 err="1">
                    <a:latin typeface="Arial" pitchFamily="34" charset="0"/>
                    <a:cs typeface="Arial" pitchFamily="34" charset="0"/>
                  </a:rPr>
                  <a:t>Pembelajaran</a:t>
                </a:r>
                <a:r>
                  <a:rPr lang="en-US" sz="2000" b="1" dirty="0">
                    <a:latin typeface="Arial" pitchFamily="34" charset="0"/>
                    <a:cs typeface="Arial" pitchFamily="34" charset="0"/>
                  </a:rPr>
                  <a:t> 3:</a:t>
                </a:r>
              </a:p>
            </p:txBody>
          </p:sp>
        </p:grp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247D026A-0328-454C-8813-7B6D73B0B7A9}"/>
                </a:ext>
              </a:extLst>
            </p:cNvPr>
            <p:cNvCxnSpPr/>
            <p:nvPr/>
          </p:nvCxnSpPr>
          <p:spPr>
            <a:xfrm flipH="1">
              <a:off x="0" y="1412013"/>
              <a:ext cx="9144000" cy="0"/>
            </a:xfrm>
            <a:prstGeom prst="line">
              <a:avLst/>
            </a:prstGeom>
            <a:ln w="28575">
              <a:solidFill>
                <a:srgbClr val="CC00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16D0EFCF-AEF3-4304-AFFE-E4EE96C3564D}"/>
              </a:ext>
            </a:extLst>
          </p:cNvPr>
          <p:cNvSpPr txBox="1"/>
          <p:nvPr/>
        </p:nvSpPr>
        <p:spPr>
          <a:xfrm>
            <a:off x="608436" y="697543"/>
            <a:ext cx="63326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42913" algn="l"/>
              </a:tabLst>
            </a:pPr>
            <a:r>
              <a:rPr lang="en-US" sz="28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Peristiwa</a:t>
            </a:r>
            <a:r>
              <a:rPr lang="en-US" sz="28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yang </a:t>
            </a:r>
            <a:r>
              <a:rPr lang="en-US" sz="28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Mencerminkan</a:t>
            </a:r>
            <a:r>
              <a:rPr lang="en-US" sz="28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Persatuan</a:t>
            </a:r>
            <a:r>
              <a:rPr lang="en-US" sz="28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sz="28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Kesatuan</a:t>
            </a:r>
            <a:r>
              <a:rPr lang="en-US" sz="28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Bangsa</a:t>
            </a:r>
            <a:endParaRPr lang="en-US" sz="24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109D753-A7E1-4888-AE00-61B8FD9A256B}"/>
              </a:ext>
            </a:extLst>
          </p:cNvPr>
          <p:cNvGrpSpPr/>
          <p:nvPr/>
        </p:nvGrpSpPr>
        <p:grpSpPr>
          <a:xfrm>
            <a:off x="891708" y="1456215"/>
            <a:ext cx="5492136" cy="4658106"/>
            <a:chOff x="608436" y="1600200"/>
            <a:chExt cx="5335164" cy="4648200"/>
          </a:xfrm>
        </p:grpSpPr>
        <p:pic>
          <p:nvPicPr>
            <p:cNvPr id="16" name="Picture 15" descr="E:\ELISA\PPT ESPS\2016\ESPS edisi kurnas\PERINTILAN ESPS KURNAS\background segitiga.jpg">
              <a:extLst>
                <a:ext uri="{FF2B5EF4-FFF2-40B4-BE49-F238E27FC236}">
                  <a16:creationId xmlns:a16="http://schemas.microsoft.com/office/drawing/2014/main" id="{229F19C0-DA19-4400-9B57-C72CCBA0517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41" t="19320" r="47024" b="10781"/>
            <a:stretch/>
          </p:blipFill>
          <p:spPr bwMode="auto">
            <a:xfrm>
              <a:off x="608436" y="1844207"/>
              <a:ext cx="5335164" cy="43687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A86DF1D-B636-4BC1-B7EA-E5316354A443}"/>
                </a:ext>
              </a:extLst>
            </p:cNvPr>
            <p:cNvSpPr/>
            <p:nvPr/>
          </p:nvSpPr>
          <p:spPr>
            <a:xfrm>
              <a:off x="608436" y="1600200"/>
              <a:ext cx="5030364" cy="4648200"/>
            </a:xfrm>
            <a:prstGeom prst="rect">
              <a:avLst/>
            </a:prstGeom>
            <a:noFill/>
            <a:ln w="76200"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>
                <a:spcAft>
                  <a:spcPts val="1200"/>
                </a:spcAft>
              </a:pPr>
              <a:r>
                <a:rPr lang="en-US" sz="2400" dirty="0" err="1">
                  <a:latin typeface="Arial" pitchFamily="34" charset="0"/>
                  <a:cs typeface="Arial" pitchFamily="34" charset="0"/>
                </a:rPr>
                <a:t>Sikap</a:t>
              </a:r>
              <a:r>
                <a:rPr lang="en-US" sz="24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 err="1">
                  <a:latin typeface="Arial" pitchFamily="34" charset="0"/>
                  <a:cs typeface="Arial" pitchFamily="34" charset="0"/>
                </a:rPr>
                <a:t>memelihara</a:t>
              </a:r>
              <a:r>
                <a:rPr lang="en-US" sz="24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 err="1">
                  <a:latin typeface="Arial" pitchFamily="34" charset="0"/>
                  <a:cs typeface="Arial" pitchFamily="34" charset="0"/>
                </a:rPr>
                <a:t>persatuan</a:t>
              </a:r>
              <a:r>
                <a:rPr lang="en-US" sz="24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 err="1">
                  <a:latin typeface="Arial" pitchFamily="34" charset="0"/>
                  <a:cs typeface="Arial" pitchFamily="34" charset="0"/>
                </a:rPr>
                <a:t>dan</a:t>
              </a:r>
              <a:r>
                <a:rPr lang="en-US" sz="24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 err="1">
                  <a:latin typeface="Arial" pitchFamily="34" charset="0"/>
                  <a:cs typeface="Arial" pitchFamily="34" charset="0"/>
                </a:rPr>
                <a:t>kesatuan</a:t>
              </a:r>
              <a:r>
                <a:rPr lang="en-US" sz="24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 err="1">
                  <a:latin typeface="Arial" pitchFamily="34" charset="0"/>
                  <a:cs typeface="Arial" pitchFamily="34" charset="0"/>
                </a:rPr>
                <a:t>dapat</a:t>
              </a:r>
              <a:r>
                <a:rPr lang="en-US" sz="24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 err="1">
                  <a:latin typeface="Arial" pitchFamily="34" charset="0"/>
                  <a:cs typeface="Arial" pitchFamily="34" charset="0"/>
                </a:rPr>
                <a:t>ditunjukkan</a:t>
              </a:r>
              <a:r>
                <a:rPr lang="en-US" sz="24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 err="1">
                  <a:latin typeface="Arial" pitchFamily="34" charset="0"/>
                  <a:cs typeface="Arial" pitchFamily="34" charset="0"/>
                </a:rPr>
                <a:t>antara</a:t>
              </a:r>
              <a:r>
                <a:rPr lang="en-US" sz="2400" dirty="0">
                  <a:latin typeface="Arial" pitchFamily="34" charset="0"/>
                  <a:cs typeface="Arial" pitchFamily="34" charset="0"/>
                </a:rPr>
                <a:t> lain </a:t>
              </a:r>
              <a:r>
                <a:rPr lang="en-US" sz="2400" dirty="0" err="1">
                  <a:latin typeface="Arial" pitchFamily="34" charset="0"/>
                  <a:cs typeface="Arial" pitchFamily="34" charset="0"/>
                </a:rPr>
                <a:t>dengan</a:t>
              </a:r>
              <a:r>
                <a:rPr lang="en-US" sz="24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 err="1">
                  <a:latin typeface="Arial" pitchFamily="34" charset="0"/>
                  <a:cs typeface="Arial" pitchFamily="34" charset="0"/>
                </a:rPr>
                <a:t>cara</a:t>
              </a:r>
              <a:r>
                <a:rPr lang="en-US" sz="24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 err="1">
                  <a:latin typeface="Arial" pitchFamily="34" charset="0"/>
                  <a:cs typeface="Arial" pitchFamily="34" charset="0"/>
                </a:rPr>
                <a:t>berikut</a:t>
              </a:r>
              <a:r>
                <a:rPr lang="en-US" sz="2400" dirty="0">
                  <a:latin typeface="Arial" pitchFamily="34" charset="0"/>
                  <a:cs typeface="Arial" pitchFamily="34" charset="0"/>
                </a:rPr>
                <a:t> :</a:t>
              </a:r>
            </a:p>
            <a:p>
              <a:pPr marL="342900" indent="-342900">
                <a:spcAft>
                  <a:spcPts val="600"/>
                </a:spcAft>
                <a:buFont typeface="+mj-lt"/>
                <a:buAutoNum type="arabicPeriod"/>
              </a:pPr>
              <a:r>
                <a:rPr lang="en-US" sz="2400" dirty="0" err="1">
                  <a:latin typeface="Arial" pitchFamily="34" charset="0"/>
                  <a:cs typeface="Arial" pitchFamily="34" charset="0"/>
                </a:rPr>
                <a:t>Memiliki</a:t>
              </a:r>
              <a:r>
                <a:rPr lang="en-US" sz="24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 err="1">
                  <a:latin typeface="Arial" pitchFamily="34" charset="0"/>
                  <a:cs typeface="Arial" pitchFamily="34" charset="0"/>
                </a:rPr>
                <a:t>perasaan</a:t>
              </a:r>
              <a:r>
                <a:rPr lang="en-US" sz="24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 err="1">
                  <a:latin typeface="Arial" pitchFamily="34" charset="0"/>
                  <a:cs typeface="Arial" pitchFamily="34" charset="0"/>
                </a:rPr>
                <a:t>sebagai</a:t>
              </a:r>
              <a:r>
                <a:rPr lang="en-US" sz="24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 err="1">
                  <a:latin typeface="Arial" pitchFamily="34" charset="0"/>
                  <a:cs typeface="Arial" pitchFamily="34" charset="0"/>
                </a:rPr>
                <a:t>satu</a:t>
              </a:r>
              <a:r>
                <a:rPr lang="en-US" sz="24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 err="1">
                  <a:latin typeface="Arial" pitchFamily="34" charset="0"/>
                  <a:cs typeface="Arial" pitchFamily="34" charset="0"/>
                </a:rPr>
                <a:t>bangsa</a:t>
              </a:r>
              <a:r>
                <a:rPr lang="en-US" sz="24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 err="1">
                  <a:latin typeface="Arial" pitchFamily="34" charset="0"/>
                  <a:cs typeface="Arial" pitchFamily="34" charset="0"/>
                </a:rPr>
                <a:t>dan</a:t>
              </a:r>
              <a:r>
                <a:rPr lang="en-US" sz="24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 err="1">
                  <a:latin typeface="Arial" pitchFamily="34" charset="0"/>
                  <a:cs typeface="Arial" pitchFamily="34" charset="0"/>
                </a:rPr>
                <a:t>satu</a:t>
              </a:r>
              <a:r>
                <a:rPr lang="en-US" sz="24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 err="1">
                  <a:latin typeface="Arial" pitchFamily="34" charset="0"/>
                  <a:cs typeface="Arial" pitchFamily="34" charset="0"/>
                </a:rPr>
                <a:t>tanah</a:t>
              </a:r>
              <a:r>
                <a:rPr lang="en-US" sz="2400" dirty="0">
                  <a:latin typeface="Arial" pitchFamily="34" charset="0"/>
                  <a:cs typeface="Arial" pitchFamily="34" charset="0"/>
                </a:rPr>
                <a:t> air </a:t>
              </a:r>
              <a:r>
                <a:rPr lang="en-US" sz="2400" dirty="0" err="1">
                  <a:latin typeface="Arial" pitchFamily="34" charset="0"/>
                  <a:cs typeface="Arial" pitchFamily="34" charset="0"/>
                </a:rPr>
                <a:t>walaupun</a:t>
              </a:r>
              <a:r>
                <a:rPr lang="en-US" sz="24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 err="1">
                  <a:latin typeface="Arial" pitchFamily="34" charset="0"/>
                  <a:cs typeface="Arial" pitchFamily="34" charset="0"/>
                </a:rPr>
                <a:t>berbeda</a:t>
              </a:r>
              <a:r>
                <a:rPr lang="en-US" sz="24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 err="1">
                  <a:latin typeface="Arial" pitchFamily="34" charset="0"/>
                  <a:cs typeface="Arial" pitchFamily="34" charset="0"/>
                </a:rPr>
                <a:t>suku</a:t>
              </a:r>
              <a:r>
                <a:rPr lang="en-US" sz="2400" dirty="0">
                  <a:latin typeface="Arial" pitchFamily="34" charset="0"/>
                  <a:cs typeface="Arial" pitchFamily="34" charset="0"/>
                </a:rPr>
                <a:t>, </a:t>
              </a:r>
              <a:r>
                <a:rPr lang="en-US" sz="2400" dirty="0" err="1">
                  <a:latin typeface="Arial" pitchFamily="34" charset="0"/>
                  <a:cs typeface="Arial" pitchFamily="34" charset="0"/>
                </a:rPr>
                <a:t>budaya</a:t>
              </a:r>
              <a:r>
                <a:rPr lang="en-US" sz="2400" dirty="0">
                  <a:latin typeface="Arial" pitchFamily="34" charset="0"/>
                  <a:cs typeface="Arial" pitchFamily="34" charset="0"/>
                </a:rPr>
                <a:t>, </a:t>
              </a:r>
              <a:r>
                <a:rPr lang="en-US" sz="2400" dirty="0" err="1">
                  <a:latin typeface="Arial" pitchFamily="34" charset="0"/>
                  <a:cs typeface="Arial" pitchFamily="34" charset="0"/>
                </a:rPr>
                <a:t>dan</a:t>
              </a:r>
              <a:r>
                <a:rPr lang="en-US" sz="2400" dirty="0">
                  <a:latin typeface="Arial" pitchFamily="34" charset="0"/>
                  <a:cs typeface="Arial" pitchFamily="34" charset="0"/>
                </a:rPr>
                <a:t> agama. </a:t>
              </a:r>
            </a:p>
            <a:p>
              <a:pPr marL="342900" indent="-342900">
                <a:buFont typeface="+mj-lt"/>
                <a:buAutoNum type="arabicPeriod"/>
              </a:pPr>
              <a:r>
                <a:rPr lang="sv-SE" sz="2400" dirty="0">
                  <a:latin typeface="Arial" pitchFamily="34" charset="0"/>
                  <a:cs typeface="Arial" pitchFamily="34" charset="0"/>
                </a:rPr>
                <a:t>Mencintai dan melestarikan budaya daerah untuk memperkuat budaya nasional. </a:t>
              </a:r>
            </a:p>
          </p:txBody>
        </p:sp>
      </p:grpSp>
      <p:pic>
        <p:nvPicPr>
          <p:cNvPr id="18" name="Picture 2" descr="O:\PROJECT ERLANGGA\BUPENA 4C\GAMBAR UNTUK PPT BUPENA 4C\TEMA 6 SUBTEMA 1\st4.p6.6 membaca puisi.jpg">
            <a:extLst>
              <a:ext uri="{FF2B5EF4-FFF2-40B4-BE49-F238E27FC236}">
                <a16:creationId xmlns:a16="http://schemas.microsoft.com/office/drawing/2014/main" id="{6E4352CC-33C7-476B-92CD-1D5481576A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2341" y="1802242"/>
            <a:ext cx="2057400" cy="4145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5080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D2E86194-72F1-4E00-8BB8-B81B6EE76AFD}"/>
              </a:ext>
            </a:extLst>
          </p:cNvPr>
          <p:cNvSpPr/>
          <p:nvPr/>
        </p:nvSpPr>
        <p:spPr>
          <a:xfrm>
            <a:off x="894009" y="652529"/>
            <a:ext cx="5943600" cy="5715000"/>
          </a:xfrm>
          <a:prstGeom prst="roundRect">
            <a:avLst>
              <a:gd name="adj" fmla="val 10110"/>
            </a:avLst>
          </a:prstGeom>
          <a:ln w="762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Aft>
                <a:spcPts val="1200"/>
              </a:spcAft>
            </a:pPr>
            <a:r>
              <a:rPr lang="en-US" sz="2200" dirty="0" err="1">
                <a:latin typeface="Arial" pitchFamily="34" charset="0"/>
                <a:cs typeface="Arial" pitchFamily="34" charset="0"/>
              </a:rPr>
              <a:t>Peristiwa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dalam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masyarakat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mencerminkan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persatuan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kesatuan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bangsa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beragam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contohnya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dapat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dilihat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dalam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kegiatan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berikut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. 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nn-NO" sz="2200" dirty="0">
                <a:latin typeface="Arial" pitchFamily="34" charset="0"/>
                <a:cs typeface="Arial" pitchFamily="34" charset="0"/>
              </a:rPr>
              <a:t>Secara aktif berpartisipasi dalam kegiatan gotong royong. 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sz="2200" dirty="0" err="1">
                <a:latin typeface="Arial" pitchFamily="34" charset="0"/>
                <a:cs typeface="Arial" pitchFamily="34" charset="0"/>
              </a:rPr>
              <a:t>Mengikuti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festival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budaya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nusantara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atau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kegiatan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kebudayaan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lain di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daerah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sekitar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. 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sz="2200" dirty="0" err="1">
                <a:latin typeface="Arial" pitchFamily="34" charset="0"/>
                <a:cs typeface="Arial" pitchFamily="34" charset="0"/>
              </a:rPr>
              <a:t>Ikut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serta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dalam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acara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Jambore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Nasional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untuk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dapat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berinteraksi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dengan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teman-teman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berasal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dari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daerah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suku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agama yang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berbeda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.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187EC42-36DB-4BF3-8DF0-E4D1B92AACB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2409" y="1643127"/>
            <a:ext cx="2031998" cy="4267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13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0FB0A14-B644-4515-B740-978B6417D3A1}"/>
              </a:ext>
            </a:extLst>
          </p:cNvPr>
          <p:cNvGrpSpPr/>
          <p:nvPr/>
        </p:nvGrpSpPr>
        <p:grpSpPr>
          <a:xfrm>
            <a:off x="0" y="0"/>
            <a:ext cx="9144000" cy="1600200"/>
            <a:chOff x="0" y="1412013"/>
            <a:chExt cx="9144000" cy="1600200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55FB2909-9593-4ECC-B236-11D189FEAF3E}"/>
                </a:ext>
              </a:extLst>
            </p:cNvPr>
            <p:cNvCxnSpPr/>
            <p:nvPr/>
          </p:nvCxnSpPr>
          <p:spPr>
            <a:xfrm flipH="1">
              <a:off x="0" y="1879391"/>
              <a:ext cx="9144000" cy="0"/>
            </a:xfrm>
            <a:prstGeom prst="line">
              <a:avLst/>
            </a:prstGeom>
            <a:ln w="28575">
              <a:solidFill>
                <a:srgbClr val="CC00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CF6BB39F-C773-481E-8E6B-09E7C370D49B}"/>
                </a:ext>
              </a:extLst>
            </p:cNvPr>
            <p:cNvGrpSpPr/>
            <p:nvPr/>
          </p:nvGrpSpPr>
          <p:grpSpPr>
            <a:xfrm>
              <a:off x="304800" y="1412013"/>
              <a:ext cx="8839200" cy="1600200"/>
              <a:chOff x="304800" y="0"/>
              <a:chExt cx="8839200" cy="1600200"/>
            </a:xfrm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39BE050B-03F7-40B0-A685-2ADC54EC36A0}"/>
                  </a:ext>
                </a:extLst>
              </p:cNvPr>
              <p:cNvSpPr/>
              <p:nvPr/>
            </p:nvSpPr>
            <p:spPr>
              <a:xfrm>
                <a:off x="6934200" y="483325"/>
                <a:ext cx="2209800" cy="1116875"/>
              </a:xfrm>
              <a:prstGeom prst="rect">
                <a:avLst/>
              </a:prstGeom>
              <a:solidFill>
                <a:srgbClr val="FFD9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FD706AC7-B155-4861-A830-32A4778B299A}"/>
                  </a:ext>
                </a:extLst>
              </p:cNvPr>
              <p:cNvSpPr/>
              <p:nvPr/>
            </p:nvSpPr>
            <p:spPr>
              <a:xfrm>
                <a:off x="6934200" y="0"/>
                <a:ext cx="2209800" cy="495501"/>
              </a:xfrm>
              <a:prstGeom prst="rect">
                <a:avLst/>
              </a:prstGeom>
              <a:solidFill>
                <a:srgbClr val="CC00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FE5BC6F-48F4-47AF-B556-7FDC3C506508}"/>
                  </a:ext>
                </a:extLst>
              </p:cNvPr>
              <p:cNvSpPr txBox="1"/>
              <p:nvPr/>
            </p:nvSpPr>
            <p:spPr>
              <a:xfrm>
                <a:off x="7568458" y="54853"/>
                <a:ext cx="94128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T9  St2</a:t>
                </a:r>
              </a:p>
            </p:txBody>
          </p:sp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D6FEB127-D91B-4F32-9425-F573D188EC83}"/>
                  </a:ext>
                </a:extLst>
              </p:cNvPr>
              <p:cNvGrpSpPr/>
              <p:nvPr/>
            </p:nvGrpSpPr>
            <p:grpSpPr>
              <a:xfrm>
                <a:off x="6776726" y="226709"/>
                <a:ext cx="561372" cy="504374"/>
                <a:chOff x="6380320" y="2643147"/>
                <a:chExt cx="561372" cy="504374"/>
              </a:xfrm>
            </p:grpSpPr>
            <p:sp>
              <p:nvSpPr>
                <p:cNvPr id="12" name="Oval 11">
                  <a:extLst>
                    <a:ext uri="{FF2B5EF4-FFF2-40B4-BE49-F238E27FC236}">
                      <a16:creationId xmlns:a16="http://schemas.microsoft.com/office/drawing/2014/main" id="{14C451B2-42A5-45DB-83A1-4C7CE8BCC09B}"/>
                    </a:ext>
                  </a:extLst>
                </p:cNvPr>
                <p:cNvSpPr/>
                <p:nvPr/>
              </p:nvSpPr>
              <p:spPr>
                <a:xfrm>
                  <a:off x="6400800" y="2643147"/>
                  <a:ext cx="504374" cy="504374"/>
                </a:xfrm>
                <a:prstGeom prst="ellipse">
                  <a:avLst/>
                </a:prstGeom>
                <a:solidFill>
                  <a:srgbClr val="FF3399"/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7800000"/>
                  </a:lightRig>
                </a:scene3d>
                <a:sp3d>
                  <a:bevelT w="139700" h="139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B7C8D613-FF5F-43F6-BDA2-7DC20558ED50}"/>
                    </a:ext>
                  </a:extLst>
                </p:cNvPr>
                <p:cNvSpPr/>
                <p:nvPr/>
              </p:nvSpPr>
              <p:spPr>
                <a:xfrm>
                  <a:off x="6380320" y="2669905"/>
                  <a:ext cx="561372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400" b="1" dirty="0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rPr>
                    <a:t>P4</a:t>
                  </a:r>
                </a:p>
              </p:txBody>
            </p:sp>
          </p:grp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438738E-98EF-41D8-855F-D1BEBC319905}"/>
                  </a:ext>
                </a:extLst>
              </p:cNvPr>
              <p:cNvSpPr txBox="1"/>
              <p:nvPr/>
            </p:nvSpPr>
            <p:spPr>
              <a:xfrm>
                <a:off x="7251219" y="625218"/>
                <a:ext cx="1553631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b="1" dirty="0" err="1">
                    <a:latin typeface="Arial" pitchFamily="34" charset="0"/>
                    <a:cs typeface="Arial" pitchFamily="34" charset="0"/>
                  </a:rPr>
                  <a:t>Muatan</a:t>
                </a:r>
                <a:endParaRPr lang="en-US" sz="1600" b="1" dirty="0">
                  <a:latin typeface="Arial" pitchFamily="34" charset="0"/>
                  <a:cs typeface="Arial" pitchFamily="34" charset="0"/>
                </a:endParaRPr>
              </a:p>
              <a:p>
                <a:pPr algn="ctr"/>
                <a:r>
                  <a:rPr lang="en-US" sz="1600" b="1" dirty="0" err="1">
                    <a:latin typeface="Arial" pitchFamily="34" charset="0"/>
                    <a:cs typeface="Arial" pitchFamily="34" charset="0"/>
                  </a:rPr>
                  <a:t>PPKn</a:t>
                </a:r>
                <a:endParaRPr lang="en-US" sz="1600" b="1" dirty="0">
                  <a:latin typeface="Arial" pitchFamily="34" charset="0"/>
                  <a:cs typeface="Arial" pitchFamily="34" charset="0"/>
                </a:endParaRPr>
              </a:p>
              <a:p>
                <a:pPr algn="ctr"/>
                <a:r>
                  <a:rPr lang="en-US" sz="1600" dirty="0">
                    <a:latin typeface="Arial" pitchFamily="34" charset="0"/>
                    <a:cs typeface="Arial" pitchFamily="34" charset="0"/>
                  </a:rPr>
                  <a:t>KD 3.4 </a:t>
                </a:r>
                <a:r>
                  <a:rPr lang="en-US" sz="1600" dirty="0" err="1">
                    <a:latin typeface="Arial" pitchFamily="34" charset="0"/>
                    <a:cs typeface="Arial" pitchFamily="34" charset="0"/>
                  </a:rPr>
                  <a:t>dan</a:t>
                </a:r>
                <a:r>
                  <a:rPr lang="en-US" sz="1600" dirty="0">
                    <a:latin typeface="Arial" pitchFamily="34" charset="0"/>
                    <a:cs typeface="Arial" pitchFamily="34" charset="0"/>
                  </a:rPr>
                  <a:t> 4.4</a:t>
                </a: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D505A47-EA2A-4464-AFE9-6DA201E83A66}"/>
                  </a:ext>
                </a:extLst>
              </p:cNvPr>
              <p:cNvSpPr txBox="1"/>
              <p:nvPr/>
            </p:nvSpPr>
            <p:spPr>
              <a:xfrm>
                <a:off x="304800" y="43967"/>
                <a:ext cx="214994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 err="1">
                    <a:latin typeface="Arial" pitchFamily="34" charset="0"/>
                    <a:cs typeface="Arial" pitchFamily="34" charset="0"/>
                  </a:rPr>
                  <a:t>Pembelajaran</a:t>
                </a:r>
                <a:r>
                  <a:rPr lang="en-US" sz="2000" b="1" dirty="0">
                    <a:latin typeface="Arial" pitchFamily="34" charset="0"/>
                    <a:cs typeface="Arial" pitchFamily="34" charset="0"/>
                  </a:rPr>
                  <a:t> 4:</a:t>
                </a:r>
              </a:p>
            </p:txBody>
          </p:sp>
        </p:grp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F1294F8C-9C47-42BE-B581-5F70A7BDAED3}"/>
                </a:ext>
              </a:extLst>
            </p:cNvPr>
            <p:cNvCxnSpPr/>
            <p:nvPr/>
          </p:nvCxnSpPr>
          <p:spPr>
            <a:xfrm flipH="1">
              <a:off x="0" y="1412013"/>
              <a:ext cx="9144000" cy="0"/>
            </a:xfrm>
            <a:prstGeom prst="line">
              <a:avLst/>
            </a:prstGeom>
            <a:ln w="28575">
              <a:solidFill>
                <a:srgbClr val="CC00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ED0B5DEE-1479-49E6-93EE-AF9BD79D3A21}"/>
              </a:ext>
            </a:extLst>
          </p:cNvPr>
          <p:cNvSpPr txBox="1"/>
          <p:nvPr/>
        </p:nvSpPr>
        <p:spPr>
          <a:xfrm>
            <a:off x="746974" y="625219"/>
            <a:ext cx="5009881" cy="9749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42913" algn="l"/>
              </a:tabLst>
            </a:pPr>
            <a:r>
              <a:rPr lang="en-US" sz="28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Persatuan</a:t>
            </a:r>
            <a:r>
              <a:rPr lang="en-US" sz="28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sz="28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Kesatuan</a:t>
            </a:r>
            <a:r>
              <a:rPr lang="en-US" sz="28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di </a:t>
            </a:r>
            <a:r>
              <a:rPr lang="en-US" sz="28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Lingkungan</a:t>
            </a:r>
            <a:r>
              <a:rPr lang="en-US" sz="28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Rumah</a:t>
            </a:r>
            <a:endParaRPr lang="en-US" sz="24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ounded Rectangle 1">
            <a:extLst>
              <a:ext uri="{FF2B5EF4-FFF2-40B4-BE49-F238E27FC236}">
                <a16:creationId xmlns:a16="http://schemas.microsoft.com/office/drawing/2014/main" id="{7CE431B5-1AE6-4F11-8607-561D11495933}"/>
              </a:ext>
            </a:extLst>
          </p:cNvPr>
          <p:cNvSpPr/>
          <p:nvPr/>
        </p:nvSpPr>
        <p:spPr>
          <a:xfrm>
            <a:off x="1030310" y="1777584"/>
            <a:ext cx="5640946" cy="4343400"/>
          </a:xfrm>
          <a:prstGeom prst="roundRect">
            <a:avLst>
              <a:gd name="adj" fmla="val 11835"/>
            </a:avLst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Aft>
                <a:spcPts val="1200"/>
              </a:spcAft>
            </a:pPr>
            <a:r>
              <a:rPr lang="en-US" sz="2400" dirty="0" err="1">
                <a:latin typeface="Arial" pitchFamily="34" charset="0"/>
                <a:cs typeface="Arial" pitchFamily="34" charset="0"/>
              </a:rPr>
              <a:t>Berikut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adalah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sikap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harus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dikembangkan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untuk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menjaga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kerukunan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dalam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perbedaan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di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lingkungan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rumah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: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err="1">
                <a:latin typeface="Arial" pitchFamily="34" charset="0"/>
                <a:cs typeface="Arial" pitchFamily="34" charset="0"/>
              </a:rPr>
              <a:t>saling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menghormati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menghargai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,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err="1">
                <a:latin typeface="Arial" pitchFamily="34" charset="0"/>
                <a:cs typeface="Arial" pitchFamily="34" charset="0"/>
              </a:rPr>
              <a:t>tidak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mementingkan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diri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sendiri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(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egois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),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serta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sv-SE" sz="2400" dirty="0">
                <a:latin typeface="Arial" pitchFamily="34" charset="0"/>
                <a:cs typeface="Arial" pitchFamily="34" charset="0"/>
              </a:rPr>
              <a:t>tolong-menolong dan saling bekerja sama. 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Picture 2" descr="O:\PROJECT ERLANGGA\BUPENA 4C\GAMBAR UNTUK PPT BUPENA 4C\TEMA 6 SUBTEMA 1\st4.p6.6 membaca puisi.jpg">
            <a:extLst>
              <a:ext uri="{FF2B5EF4-FFF2-40B4-BE49-F238E27FC236}">
                <a16:creationId xmlns:a16="http://schemas.microsoft.com/office/drawing/2014/main" id="{E13543F1-0539-4367-BCC9-C308B1D63A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777584"/>
            <a:ext cx="2057400" cy="4252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4881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1193209-B8D9-4775-AD91-656EAA4E8818}"/>
              </a:ext>
            </a:extLst>
          </p:cNvPr>
          <p:cNvSpPr txBox="1"/>
          <p:nvPr/>
        </p:nvSpPr>
        <p:spPr>
          <a:xfrm>
            <a:off x="695459" y="653472"/>
            <a:ext cx="63539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42913" algn="l"/>
              </a:tabLst>
            </a:pPr>
            <a:r>
              <a:rPr lang="en-US" sz="28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Produk</a:t>
            </a:r>
            <a:r>
              <a:rPr lang="en-US" sz="28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Hasil</a:t>
            </a:r>
            <a:r>
              <a:rPr lang="en-US" sz="28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Kegiatan</a:t>
            </a:r>
            <a:r>
              <a:rPr lang="en-US" sz="28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Ekonomi</a:t>
            </a:r>
            <a:r>
              <a:rPr lang="en-US" sz="28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Masyarakat</a:t>
            </a:r>
            <a:endParaRPr lang="en-US" sz="24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2792499-75A9-4B17-AA3B-AF2AA95041D3}"/>
              </a:ext>
            </a:extLst>
          </p:cNvPr>
          <p:cNvGrpSpPr/>
          <p:nvPr/>
        </p:nvGrpSpPr>
        <p:grpSpPr>
          <a:xfrm>
            <a:off x="0" y="0"/>
            <a:ext cx="9144000" cy="1600200"/>
            <a:chOff x="0" y="1412013"/>
            <a:chExt cx="9144000" cy="1600200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66892113-8D90-4B56-8E7D-0B8EDD1AA695}"/>
                </a:ext>
              </a:extLst>
            </p:cNvPr>
            <p:cNvCxnSpPr/>
            <p:nvPr/>
          </p:nvCxnSpPr>
          <p:spPr>
            <a:xfrm flipH="1">
              <a:off x="0" y="1879391"/>
              <a:ext cx="9144000" cy="0"/>
            </a:xfrm>
            <a:prstGeom prst="line">
              <a:avLst/>
            </a:prstGeom>
            <a:ln w="28575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A6C1B1A3-BCEC-493B-9D1B-07362B9ECD42}"/>
                </a:ext>
              </a:extLst>
            </p:cNvPr>
            <p:cNvGrpSpPr/>
            <p:nvPr/>
          </p:nvGrpSpPr>
          <p:grpSpPr>
            <a:xfrm>
              <a:off x="152400" y="1412013"/>
              <a:ext cx="8991600" cy="1600200"/>
              <a:chOff x="152400" y="0"/>
              <a:chExt cx="8991600" cy="1600200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DD25180A-0755-4BE4-8A0F-4260968586F0}"/>
                  </a:ext>
                </a:extLst>
              </p:cNvPr>
              <p:cNvSpPr/>
              <p:nvPr/>
            </p:nvSpPr>
            <p:spPr>
              <a:xfrm>
                <a:off x="6934200" y="483325"/>
                <a:ext cx="2209800" cy="1116875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AA32C706-AB9F-4FFF-8901-F1C10825F621}"/>
                  </a:ext>
                </a:extLst>
              </p:cNvPr>
              <p:cNvSpPr/>
              <p:nvPr/>
            </p:nvSpPr>
            <p:spPr>
              <a:xfrm>
                <a:off x="6934200" y="0"/>
                <a:ext cx="2209800" cy="495501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DEAFFDF-EB6F-451A-B2A3-24BF6B089B98}"/>
                  </a:ext>
                </a:extLst>
              </p:cNvPr>
              <p:cNvSpPr txBox="1"/>
              <p:nvPr/>
            </p:nvSpPr>
            <p:spPr>
              <a:xfrm>
                <a:off x="7568458" y="54853"/>
                <a:ext cx="87716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T9 St2</a:t>
                </a:r>
              </a:p>
            </p:txBody>
          </p:sp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53A0997E-75D4-48BE-8479-2598DF82C526}"/>
                  </a:ext>
                </a:extLst>
              </p:cNvPr>
              <p:cNvGrpSpPr/>
              <p:nvPr/>
            </p:nvGrpSpPr>
            <p:grpSpPr>
              <a:xfrm>
                <a:off x="6787612" y="226709"/>
                <a:ext cx="572593" cy="504374"/>
                <a:chOff x="6391206" y="2643147"/>
                <a:chExt cx="572593" cy="504374"/>
              </a:xfrm>
            </p:grpSpPr>
            <p:sp>
              <p:nvSpPr>
                <p:cNvPr id="13" name="Oval 12">
                  <a:extLst>
                    <a:ext uri="{FF2B5EF4-FFF2-40B4-BE49-F238E27FC236}">
                      <a16:creationId xmlns:a16="http://schemas.microsoft.com/office/drawing/2014/main" id="{F83DAC04-F994-4C43-826B-3BD248628531}"/>
                    </a:ext>
                  </a:extLst>
                </p:cNvPr>
                <p:cNvSpPr/>
                <p:nvPr/>
              </p:nvSpPr>
              <p:spPr>
                <a:xfrm>
                  <a:off x="6400800" y="2643147"/>
                  <a:ext cx="504374" cy="504374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7800000"/>
                  </a:lightRig>
                </a:scene3d>
                <a:sp3d>
                  <a:bevelT w="139700" h="139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A99BCDB1-F499-48A3-9D19-4A789BD4866F}"/>
                    </a:ext>
                  </a:extLst>
                </p:cNvPr>
                <p:cNvSpPr/>
                <p:nvPr/>
              </p:nvSpPr>
              <p:spPr>
                <a:xfrm>
                  <a:off x="6391206" y="2680793"/>
                  <a:ext cx="572593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400" b="1" dirty="0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rPr>
                    <a:t>P3</a:t>
                  </a:r>
                </a:p>
              </p:txBody>
            </p:sp>
          </p:grp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A3D46AE-6601-4B5C-84EC-484FD908EB08}"/>
                  </a:ext>
                </a:extLst>
              </p:cNvPr>
              <p:cNvSpPr txBox="1"/>
              <p:nvPr/>
            </p:nvSpPr>
            <p:spPr>
              <a:xfrm>
                <a:off x="7251219" y="625218"/>
                <a:ext cx="1553631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b="1" dirty="0" err="1">
                    <a:latin typeface="Arial" pitchFamily="34" charset="0"/>
                    <a:cs typeface="Arial" pitchFamily="34" charset="0"/>
                  </a:rPr>
                  <a:t>Muatan</a:t>
                </a:r>
                <a:endParaRPr lang="en-US" sz="1600" b="1" dirty="0">
                  <a:latin typeface="Arial" pitchFamily="34" charset="0"/>
                  <a:cs typeface="Arial" pitchFamily="34" charset="0"/>
                </a:endParaRPr>
              </a:p>
              <a:p>
                <a:pPr algn="ctr"/>
                <a:r>
                  <a:rPr lang="en-US" sz="1600" b="1" dirty="0">
                    <a:latin typeface="Arial" pitchFamily="34" charset="0"/>
                    <a:cs typeface="Arial" pitchFamily="34" charset="0"/>
                  </a:rPr>
                  <a:t>IPS</a:t>
                </a:r>
              </a:p>
              <a:p>
                <a:pPr algn="ctr"/>
                <a:r>
                  <a:rPr lang="en-US" sz="1600" dirty="0">
                    <a:latin typeface="Arial" pitchFamily="34" charset="0"/>
                    <a:cs typeface="Arial" pitchFamily="34" charset="0"/>
                  </a:rPr>
                  <a:t>KD 3.3 </a:t>
                </a:r>
                <a:r>
                  <a:rPr lang="en-US" sz="1600" dirty="0" err="1">
                    <a:latin typeface="Arial" pitchFamily="34" charset="0"/>
                    <a:cs typeface="Arial" pitchFamily="34" charset="0"/>
                  </a:rPr>
                  <a:t>dan</a:t>
                </a:r>
                <a:r>
                  <a:rPr lang="en-US" sz="1600" dirty="0">
                    <a:latin typeface="Arial" pitchFamily="34" charset="0"/>
                    <a:cs typeface="Arial" pitchFamily="34" charset="0"/>
                  </a:rPr>
                  <a:t> 4.3</a:t>
                </a: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685B2F3-C163-4EC7-94DF-D579C3192E2B}"/>
                  </a:ext>
                </a:extLst>
              </p:cNvPr>
              <p:cNvSpPr txBox="1"/>
              <p:nvPr/>
            </p:nvSpPr>
            <p:spPr>
              <a:xfrm>
                <a:off x="152400" y="26654"/>
                <a:ext cx="222048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b="1" dirty="0" err="1">
                    <a:latin typeface="Arial" pitchFamily="34" charset="0"/>
                    <a:cs typeface="Arial" pitchFamily="34" charset="0"/>
                  </a:rPr>
                  <a:t>Pembelajaran</a:t>
                </a:r>
                <a:r>
                  <a:rPr lang="en-US" sz="2000" b="1" dirty="0">
                    <a:latin typeface="Arial" pitchFamily="34" charset="0"/>
                    <a:cs typeface="Arial" pitchFamily="34" charset="0"/>
                  </a:rPr>
                  <a:t> 3:</a:t>
                </a:r>
              </a:p>
            </p:txBody>
          </p:sp>
        </p:grp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0C00EA52-055A-48C5-A4A5-3DC4CCBD87FA}"/>
                </a:ext>
              </a:extLst>
            </p:cNvPr>
            <p:cNvCxnSpPr/>
            <p:nvPr/>
          </p:nvCxnSpPr>
          <p:spPr>
            <a:xfrm flipH="1">
              <a:off x="0" y="1412013"/>
              <a:ext cx="9144000" cy="0"/>
            </a:xfrm>
            <a:prstGeom prst="line">
              <a:avLst/>
            </a:prstGeom>
            <a:ln w="28575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7F9A538-5633-45A8-B6C7-916DECDD2703}"/>
              </a:ext>
            </a:extLst>
          </p:cNvPr>
          <p:cNvGrpSpPr/>
          <p:nvPr/>
        </p:nvGrpSpPr>
        <p:grpSpPr>
          <a:xfrm>
            <a:off x="695459" y="1793672"/>
            <a:ext cx="8108906" cy="4364895"/>
            <a:chOff x="300446" y="1959429"/>
            <a:chExt cx="8503919" cy="4253567"/>
          </a:xfrm>
        </p:grpSpPr>
        <p:pic>
          <p:nvPicPr>
            <p:cNvPr id="16" name="Picture 15" descr="E:\ELISA\PPT ESPS\2016\ESPS edisi kurnas\PERINTILAN ESPS KURNAS\background segitiga.jpg">
              <a:extLst>
                <a:ext uri="{FF2B5EF4-FFF2-40B4-BE49-F238E27FC236}">
                  <a16:creationId xmlns:a16="http://schemas.microsoft.com/office/drawing/2014/main" id="{2E434EFD-F646-4110-82B1-E98438068A3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07" t="24501" r="8492" b="10781"/>
            <a:stretch/>
          </p:blipFill>
          <p:spPr bwMode="auto">
            <a:xfrm>
              <a:off x="300446" y="1959429"/>
              <a:ext cx="8503919" cy="42535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0060E2AB-B216-4E91-943B-38FAB2725E8C}"/>
                </a:ext>
              </a:extLst>
            </p:cNvPr>
            <p:cNvSpPr/>
            <p:nvPr/>
          </p:nvSpPr>
          <p:spPr>
            <a:xfrm>
              <a:off x="457200" y="2044700"/>
              <a:ext cx="8229600" cy="4127500"/>
            </a:xfrm>
            <a:prstGeom prst="rect">
              <a:avLst/>
            </a:prstGeom>
            <a:noFill/>
            <a:ln w="76200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spcAft>
                  <a:spcPts val="1200"/>
                </a:spcAft>
              </a:pPr>
              <a:r>
                <a:rPr lang="en-US" sz="2200" dirty="0" err="1">
                  <a:latin typeface="Arial" pitchFamily="34" charset="0"/>
                  <a:cs typeface="Arial" pitchFamily="34" charset="0"/>
                </a:rPr>
                <a:t>Kegiatan</a:t>
              </a:r>
              <a:r>
                <a:rPr lang="en-US" sz="22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200" dirty="0" err="1">
                  <a:latin typeface="Arial" pitchFamily="34" charset="0"/>
                  <a:cs typeface="Arial" pitchFamily="34" charset="0"/>
                </a:rPr>
                <a:t>ekonomi</a:t>
              </a:r>
              <a:r>
                <a:rPr lang="en-US" sz="22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200" dirty="0" err="1">
                  <a:latin typeface="Arial" pitchFamily="34" charset="0"/>
                  <a:cs typeface="Arial" pitchFamily="34" charset="0"/>
                </a:rPr>
                <a:t>adalah</a:t>
              </a:r>
              <a:r>
                <a:rPr lang="en-US" sz="22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200" dirty="0" err="1">
                  <a:latin typeface="Arial" pitchFamily="34" charset="0"/>
                  <a:cs typeface="Arial" pitchFamily="34" charset="0"/>
                </a:rPr>
                <a:t>kegiatan</a:t>
              </a:r>
              <a:r>
                <a:rPr lang="en-US" sz="2200" dirty="0">
                  <a:latin typeface="Arial" pitchFamily="34" charset="0"/>
                  <a:cs typeface="Arial" pitchFamily="34" charset="0"/>
                </a:rPr>
                <a:t> yang </a:t>
              </a:r>
              <a:r>
                <a:rPr lang="en-US" sz="2200" dirty="0" err="1">
                  <a:latin typeface="Arial" pitchFamily="34" charset="0"/>
                  <a:cs typeface="Arial" pitchFamily="34" charset="0"/>
                </a:rPr>
                <a:t>dilakukan</a:t>
              </a:r>
              <a:r>
                <a:rPr lang="en-US" sz="22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200" dirty="0" err="1">
                  <a:latin typeface="Arial" pitchFamily="34" charset="0"/>
                  <a:cs typeface="Arial" pitchFamily="34" charset="0"/>
                </a:rPr>
                <a:t>manusia</a:t>
              </a:r>
              <a:r>
                <a:rPr lang="en-US" sz="22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200" dirty="0" err="1">
                  <a:latin typeface="Arial" pitchFamily="34" charset="0"/>
                  <a:cs typeface="Arial" pitchFamily="34" charset="0"/>
                </a:rPr>
                <a:t>untuk</a:t>
              </a:r>
              <a:r>
                <a:rPr lang="en-US" sz="22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200" dirty="0" err="1">
                  <a:latin typeface="Arial" pitchFamily="34" charset="0"/>
                  <a:cs typeface="Arial" pitchFamily="34" charset="0"/>
                </a:rPr>
                <a:t>memperoleh</a:t>
              </a:r>
              <a:r>
                <a:rPr lang="en-US" sz="22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200" dirty="0" err="1">
                  <a:latin typeface="Arial" pitchFamily="34" charset="0"/>
                  <a:cs typeface="Arial" pitchFamily="34" charset="0"/>
                </a:rPr>
                <a:t>barang</a:t>
              </a:r>
              <a:r>
                <a:rPr lang="en-US" sz="22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200" dirty="0" err="1">
                  <a:latin typeface="Arial" pitchFamily="34" charset="0"/>
                  <a:cs typeface="Arial" pitchFamily="34" charset="0"/>
                </a:rPr>
                <a:t>atau</a:t>
              </a:r>
              <a:r>
                <a:rPr lang="en-US" sz="22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200" dirty="0" err="1">
                  <a:latin typeface="Arial" pitchFamily="34" charset="0"/>
                  <a:cs typeface="Arial" pitchFamily="34" charset="0"/>
                </a:rPr>
                <a:t>jasa</a:t>
              </a:r>
              <a:r>
                <a:rPr lang="en-US" sz="2200" dirty="0">
                  <a:latin typeface="Arial" pitchFamily="34" charset="0"/>
                  <a:cs typeface="Arial" pitchFamily="34" charset="0"/>
                </a:rPr>
                <a:t>. </a:t>
              </a:r>
              <a:r>
                <a:rPr lang="en-US" sz="2200" dirty="0" err="1">
                  <a:latin typeface="Arial" pitchFamily="34" charset="0"/>
                  <a:cs typeface="Arial" pitchFamily="34" charset="0"/>
                </a:rPr>
                <a:t>Kegiatan</a:t>
              </a:r>
              <a:r>
                <a:rPr lang="en-US" sz="22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200" dirty="0" err="1">
                  <a:latin typeface="Arial" pitchFamily="34" charset="0"/>
                  <a:cs typeface="Arial" pitchFamily="34" charset="0"/>
                </a:rPr>
                <a:t>ekonomi</a:t>
              </a:r>
              <a:r>
                <a:rPr lang="en-US" sz="22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200" dirty="0" err="1">
                  <a:latin typeface="Arial" pitchFamily="34" charset="0"/>
                  <a:cs typeface="Arial" pitchFamily="34" charset="0"/>
                </a:rPr>
                <a:t>ini</a:t>
              </a:r>
              <a:r>
                <a:rPr lang="en-US" sz="22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200" dirty="0" err="1">
                  <a:latin typeface="Arial" pitchFamily="34" charset="0"/>
                  <a:cs typeface="Arial" pitchFamily="34" charset="0"/>
                </a:rPr>
                <a:t>dilakukan</a:t>
              </a:r>
              <a:r>
                <a:rPr lang="en-US" sz="22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200" dirty="0" err="1">
                  <a:latin typeface="Arial" pitchFamily="34" charset="0"/>
                  <a:cs typeface="Arial" pitchFamily="34" charset="0"/>
                </a:rPr>
                <a:t>dengan</a:t>
              </a:r>
              <a:r>
                <a:rPr lang="en-US" sz="22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200" dirty="0" err="1">
                  <a:latin typeface="Arial" pitchFamily="34" charset="0"/>
                  <a:cs typeface="Arial" pitchFamily="34" charset="0"/>
                </a:rPr>
                <a:t>tujuan</a:t>
              </a:r>
              <a:r>
                <a:rPr lang="en-US" sz="2200" dirty="0">
                  <a:latin typeface="Arial" pitchFamily="34" charset="0"/>
                  <a:cs typeface="Arial" pitchFamily="34" charset="0"/>
                </a:rPr>
                <a:t> agar </a:t>
              </a:r>
              <a:r>
                <a:rPr lang="en-US" sz="2200" dirty="0" err="1">
                  <a:latin typeface="Arial" pitchFamily="34" charset="0"/>
                  <a:cs typeface="Arial" pitchFamily="34" charset="0"/>
                </a:rPr>
                <a:t>masyarakat</a:t>
              </a:r>
              <a:r>
                <a:rPr lang="en-US" sz="22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200" dirty="0" err="1">
                  <a:latin typeface="Arial" pitchFamily="34" charset="0"/>
                  <a:cs typeface="Arial" pitchFamily="34" charset="0"/>
                </a:rPr>
                <a:t>dapat</a:t>
              </a:r>
              <a:r>
                <a:rPr lang="en-US" sz="22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200" dirty="0" err="1">
                  <a:latin typeface="Arial" pitchFamily="34" charset="0"/>
                  <a:cs typeface="Arial" pitchFamily="34" charset="0"/>
                </a:rPr>
                <a:t>memenuhi</a:t>
              </a:r>
              <a:r>
                <a:rPr lang="en-US" sz="22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200" dirty="0" err="1">
                  <a:latin typeface="Arial" pitchFamily="34" charset="0"/>
                  <a:cs typeface="Arial" pitchFamily="34" charset="0"/>
                </a:rPr>
                <a:t>kebutuhan</a:t>
              </a:r>
              <a:r>
                <a:rPr lang="en-US" sz="22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200" dirty="0" err="1">
                  <a:latin typeface="Arial" pitchFamily="34" charset="0"/>
                  <a:cs typeface="Arial" pitchFamily="34" charset="0"/>
                </a:rPr>
                <a:t>dan</a:t>
              </a:r>
              <a:r>
                <a:rPr lang="en-US" sz="22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200" dirty="0" err="1">
                  <a:latin typeface="Arial" pitchFamily="34" charset="0"/>
                  <a:cs typeface="Arial" pitchFamily="34" charset="0"/>
                </a:rPr>
                <a:t>mencapai</a:t>
              </a:r>
              <a:r>
                <a:rPr lang="en-US" sz="22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200" dirty="0" err="1">
                  <a:latin typeface="Arial" pitchFamily="34" charset="0"/>
                  <a:cs typeface="Arial" pitchFamily="34" charset="0"/>
                </a:rPr>
                <a:t>kemakmuran</a:t>
              </a:r>
              <a:r>
                <a:rPr lang="en-US" sz="22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200" dirty="0" err="1">
                  <a:latin typeface="Arial" pitchFamily="34" charset="0"/>
                  <a:cs typeface="Arial" pitchFamily="34" charset="0"/>
                </a:rPr>
                <a:t>hidupnya</a:t>
              </a:r>
              <a:r>
                <a:rPr lang="en-US" sz="2200" dirty="0">
                  <a:latin typeface="Arial" pitchFamily="34" charset="0"/>
                  <a:cs typeface="Arial" pitchFamily="34" charset="0"/>
                </a:rPr>
                <a:t>. </a:t>
              </a:r>
            </a:p>
            <a:p>
              <a:pPr algn="ctr">
                <a:spcAft>
                  <a:spcPts val="1200"/>
                </a:spcAft>
              </a:pPr>
              <a:r>
                <a:rPr lang="en-US" sz="2200" dirty="0" err="1">
                  <a:latin typeface="Arial" pitchFamily="34" charset="0"/>
                  <a:cs typeface="Arial" pitchFamily="34" charset="0"/>
                </a:rPr>
                <a:t>Keberagaman</a:t>
              </a:r>
              <a:r>
                <a:rPr lang="en-US" sz="22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200" dirty="0" err="1">
                  <a:latin typeface="Arial" pitchFamily="34" charset="0"/>
                  <a:cs typeface="Arial" pitchFamily="34" charset="0"/>
                </a:rPr>
                <a:t>kegiatan</a:t>
              </a:r>
              <a:r>
                <a:rPr lang="en-US" sz="22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200" dirty="0" err="1">
                  <a:latin typeface="Arial" pitchFamily="34" charset="0"/>
                  <a:cs typeface="Arial" pitchFamily="34" charset="0"/>
                </a:rPr>
                <a:t>ekonomi</a:t>
              </a:r>
              <a:r>
                <a:rPr lang="en-US" sz="22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200" dirty="0" err="1">
                  <a:latin typeface="Arial" pitchFamily="34" charset="0"/>
                  <a:cs typeface="Arial" pitchFamily="34" charset="0"/>
                </a:rPr>
                <a:t>masyarakat</a:t>
              </a:r>
              <a:r>
                <a:rPr lang="en-US" sz="2200" dirty="0">
                  <a:latin typeface="Arial" pitchFamily="34" charset="0"/>
                  <a:cs typeface="Arial" pitchFamily="34" charset="0"/>
                </a:rPr>
                <a:t> Indonesia </a:t>
              </a:r>
              <a:r>
                <a:rPr lang="en-US" sz="2200" dirty="0" err="1">
                  <a:latin typeface="Arial" pitchFamily="34" charset="0"/>
                  <a:cs typeface="Arial" pitchFamily="34" charset="0"/>
                </a:rPr>
                <a:t>dipengaruhi</a:t>
              </a:r>
              <a:r>
                <a:rPr lang="en-US" sz="22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200" dirty="0" err="1">
                  <a:latin typeface="Arial" pitchFamily="34" charset="0"/>
                  <a:cs typeface="Arial" pitchFamily="34" charset="0"/>
                </a:rPr>
                <a:t>oleh</a:t>
              </a:r>
              <a:r>
                <a:rPr lang="en-US" sz="22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200" dirty="0" err="1">
                  <a:latin typeface="Arial" pitchFamily="34" charset="0"/>
                  <a:cs typeface="Arial" pitchFamily="34" charset="0"/>
                </a:rPr>
                <a:t>kenampakan</a:t>
              </a:r>
              <a:r>
                <a:rPr lang="en-US" sz="22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200" dirty="0" err="1">
                  <a:latin typeface="Arial" pitchFamily="34" charset="0"/>
                  <a:cs typeface="Arial" pitchFamily="34" charset="0"/>
                </a:rPr>
                <a:t>alam</a:t>
              </a:r>
              <a:r>
                <a:rPr lang="en-US" sz="22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200" dirty="0" err="1">
                  <a:latin typeface="Arial" pitchFamily="34" charset="0"/>
                  <a:cs typeface="Arial" pitchFamily="34" charset="0"/>
                </a:rPr>
                <a:t>dan</a:t>
              </a:r>
              <a:r>
                <a:rPr lang="en-US" sz="22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200" dirty="0" err="1">
                  <a:latin typeface="Arial" pitchFamily="34" charset="0"/>
                  <a:cs typeface="Arial" pitchFamily="34" charset="0"/>
                </a:rPr>
                <a:t>sumber</a:t>
              </a:r>
              <a:r>
                <a:rPr lang="en-US" sz="22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200" dirty="0" err="1">
                  <a:latin typeface="Arial" pitchFamily="34" charset="0"/>
                  <a:cs typeface="Arial" pitchFamily="34" charset="0"/>
                </a:rPr>
                <a:t>daya</a:t>
              </a:r>
              <a:r>
                <a:rPr lang="en-US" sz="22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200" dirty="0" err="1">
                  <a:latin typeface="Arial" pitchFamily="34" charset="0"/>
                  <a:cs typeface="Arial" pitchFamily="34" charset="0"/>
                </a:rPr>
                <a:t>alam</a:t>
              </a:r>
              <a:r>
                <a:rPr lang="en-US" sz="2200" dirty="0">
                  <a:latin typeface="Arial" pitchFamily="34" charset="0"/>
                  <a:cs typeface="Arial" pitchFamily="34" charset="0"/>
                </a:rPr>
                <a:t> yang </a:t>
              </a:r>
              <a:r>
                <a:rPr lang="en-US" sz="2200" dirty="0" err="1">
                  <a:latin typeface="Arial" pitchFamily="34" charset="0"/>
                  <a:cs typeface="Arial" pitchFamily="34" charset="0"/>
                </a:rPr>
                <a:t>ada</a:t>
              </a:r>
              <a:r>
                <a:rPr lang="en-US" sz="2200" dirty="0">
                  <a:latin typeface="Arial" pitchFamily="34" charset="0"/>
                  <a:cs typeface="Arial" pitchFamily="34" charset="0"/>
                </a:rPr>
                <a:t> di </a:t>
              </a:r>
              <a:r>
                <a:rPr lang="en-US" sz="2200" dirty="0" err="1">
                  <a:latin typeface="Arial" pitchFamily="34" charset="0"/>
                  <a:cs typeface="Arial" pitchFamily="34" charset="0"/>
                </a:rPr>
                <a:t>sekitarnya</a:t>
              </a:r>
              <a:r>
                <a:rPr lang="en-US" sz="2200" dirty="0">
                  <a:latin typeface="Arial" pitchFamily="34" charset="0"/>
                  <a:cs typeface="Arial" pitchFamily="34" charset="0"/>
                </a:rPr>
                <a:t>. </a:t>
              </a:r>
              <a:r>
                <a:rPr lang="en-US" sz="2200" dirty="0" err="1">
                  <a:latin typeface="Arial" pitchFamily="34" charset="0"/>
                  <a:cs typeface="Arial" pitchFamily="34" charset="0"/>
                </a:rPr>
                <a:t>Oleh</a:t>
              </a:r>
              <a:r>
                <a:rPr lang="en-US" sz="22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200" dirty="0" err="1">
                  <a:latin typeface="Arial" pitchFamily="34" charset="0"/>
                  <a:cs typeface="Arial" pitchFamily="34" charset="0"/>
                </a:rPr>
                <a:t>sebab</a:t>
              </a:r>
              <a:r>
                <a:rPr lang="en-US" sz="22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200" dirty="0" err="1">
                  <a:latin typeface="Arial" pitchFamily="34" charset="0"/>
                  <a:cs typeface="Arial" pitchFamily="34" charset="0"/>
                </a:rPr>
                <a:t>itu</a:t>
              </a:r>
              <a:r>
                <a:rPr lang="en-US" sz="2200" dirty="0">
                  <a:latin typeface="Arial" pitchFamily="34" charset="0"/>
                  <a:cs typeface="Arial" pitchFamily="34" charset="0"/>
                </a:rPr>
                <a:t>, </a:t>
              </a:r>
              <a:r>
                <a:rPr lang="en-US" sz="2200" dirty="0" err="1">
                  <a:latin typeface="Arial" pitchFamily="34" charset="0"/>
                  <a:cs typeface="Arial" pitchFamily="34" charset="0"/>
                </a:rPr>
                <a:t>hasil</a:t>
              </a:r>
              <a:r>
                <a:rPr lang="en-US" sz="22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200" dirty="0" err="1">
                  <a:latin typeface="Arial" pitchFamily="34" charset="0"/>
                  <a:cs typeface="Arial" pitchFamily="34" charset="0"/>
                </a:rPr>
                <a:t>dari</a:t>
              </a:r>
              <a:r>
                <a:rPr lang="en-US" sz="22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200" dirty="0" err="1">
                  <a:latin typeface="Arial" pitchFamily="34" charset="0"/>
                  <a:cs typeface="Arial" pitchFamily="34" charset="0"/>
                </a:rPr>
                <a:t>kegiatan</a:t>
              </a:r>
              <a:r>
                <a:rPr lang="en-US" sz="22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200" dirty="0" err="1">
                  <a:latin typeface="Arial" pitchFamily="34" charset="0"/>
                  <a:cs typeface="Arial" pitchFamily="34" charset="0"/>
                </a:rPr>
                <a:t>ekonomi</a:t>
              </a:r>
              <a:r>
                <a:rPr lang="en-US" sz="22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200" dirty="0" err="1">
                  <a:latin typeface="Arial" pitchFamily="34" charset="0"/>
                  <a:cs typeface="Arial" pitchFamily="34" charset="0"/>
                </a:rPr>
                <a:t>masyarakat</a:t>
              </a:r>
              <a:r>
                <a:rPr lang="en-US" sz="2200" dirty="0">
                  <a:latin typeface="Arial" pitchFamily="34" charset="0"/>
                  <a:cs typeface="Arial" pitchFamily="34" charset="0"/>
                </a:rPr>
                <a:t> di </a:t>
              </a:r>
              <a:r>
                <a:rPr lang="en-US" sz="2200" dirty="0" err="1">
                  <a:latin typeface="Arial" pitchFamily="34" charset="0"/>
                  <a:cs typeface="Arial" pitchFamily="34" charset="0"/>
                </a:rPr>
                <a:t>setiap</a:t>
              </a:r>
              <a:r>
                <a:rPr lang="en-US" sz="22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200" dirty="0" err="1">
                  <a:latin typeface="Arial" pitchFamily="34" charset="0"/>
                  <a:cs typeface="Arial" pitchFamily="34" charset="0"/>
                </a:rPr>
                <a:t>daerah</a:t>
              </a:r>
              <a:r>
                <a:rPr lang="en-US" sz="2200" dirty="0">
                  <a:latin typeface="Arial" pitchFamily="34" charset="0"/>
                  <a:cs typeface="Arial" pitchFamily="34" charset="0"/>
                </a:rPr>
                <a:t> pun </a:t>
              </a:r>
              <a:r>
                <a:rPr lang="en-US" sz="2200" dirty="0" err="1">
                  <a:latin typeface="Arial" pitchFamily="34" charset="0"/>
                  <a:cs typeface="Arial" pitchFamily="34" charset="0"/>
                </a:rPr>
                <a:t>berbeda-beda</a:t>
              </a:r>
              <a:r>
                <a:rPr lang="en-US" sz="2200" dirty="0">
                  <a:latin typeface="Arial" pitchFamily="34" charset="0"/>
                  <a:cs typeface="Arial" pitchFamily="34" charset="0"/>
                </a:rPr>
                <a:t>. </a:t>
              </a:r>
              <a:r>
                <a:rPr lang="en-US" sz="2200" dirty="0" err="1">
                  <a:latin typeface="Arial" pitchFamily="34" charset="0"/>
                  <a:cs typeface="Arial" pitchFamily="34" charset="0"/>
                </a:rPr>
                <a:t>Perbedaan</a:t>
              </a:r>
              <a:r>
                <a:rPr lang="en-US" sz="22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200" dirty="0" err="1">
                  <a:latin typeface="Arial" pitchFamily="34" charset="0"/>
                  <a:cs typeface="Arial" pitchFamily="34" charset="0"/>
                </a:rPr>
                <a:t>produk</a:t>
              </a:r>
              <a:r>
                <a:rPr lang="en-US" sz="22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200" dirty="0" err="1">
                  <a:latin typeface="Arial" pitchFamily="34" charset="0"/>
                  <a:cs typeface="Arial" pitchFamily="34" charset="0"/>
                </a:rPr>
                <a:t>hasil</a:t>
              </a:r>
              <a:r>
                <a:rPr lang="en-US" sz="22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200" dirty="0" err="1">
                  <a:latin typeface="Arial" pitchFamily="34" charset="0"/>
                  <a:cs typeface="Arial" pitchFamily="34" charset="0"/>
                </a:rPr>
                <a:t>kegiatan</a:t>
              </a:r>
              <a:r>
                <a:rPr lang="en-US" sz="22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200" dirty="0" err="1">
                  <a:latin typeface="Arial" pitchFamily="34" charset="0"/>
                  <a:cs typeface="Arial" pitchFamily="34" charset="0"/>
                </a:rPr>
                <a:t>ekonomi</a:t>
              </a:r>
              <a:r>
                <a:rPr lang="en-US" sz="22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200" dirty="0" err="1">
                  <a:latin typeface="Arial" pitchFamily="34" charset="0"/>
                  <a:cs typeface="Arial" pitchFamily="34" charset="0"/>
                </a:rPr>
                <a:t>adalah</a:t>
              </a:r>
              <a:r>
                <a:rPr lang="en-US" sz="22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200" dirty="0" err="1">
                  <a:latin typeface="Arial" pitchFamily="34" charset="0"/>
                  <a:cs typeface="Arial" pitchFamily="34" charset="0"/>
                </a:rPr>
                <a:t>potensi</a:t>
              </a:r>
              <a:r>
                <a:rPr lang="en-US" sz="22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200" dirty="0" err="1">
                  <a:latin typeface="Arial" pitchFamily="34" charset="0"/>
                  <a:cs typeface="Arial" pitchFamily="34" charset="0"/>
                </a:rPr>
                <a:t>ekonomi</a:t>
              </a:r>
              <a:r>
                <a:rPr lang="en-US" sz="2200" dirty="0">
                  <a:latin typeface="Arial" pitchFamily="34" charset="0"/>
                  <a:cs typeface="Arial" pitchFamily="34" charset="0"/>
                </a:rPr>
                <a:t> yang </a:t>
              </a:r>
              <a:r>
                <a:rPr lang="en-US" sz="2200" dirty="0" err="1">
                  <a:latin typeface="Arial" pitchFamily="34" charset="0"/>
                  <a:cs typeface="Arial" pitchFamily="34" charset="0"/>
                </a:rPr>
                <a:t>dapat</a:t>
              </a:r>
              <a:r>
                <a:rPr lang="en-US" sz="22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200" dirty="0" err="1">
                  <a:latin typeface="Arial" pitchFamily="34" charset="0"/>
                  <a:cs typeface="Arial" pitchFamily="34" charset="0"/>
                </a:rPr>
                <a:t>dikembangkan</a:t>
              </a:r>
              <a:r>
                <a:rPr lang="en-US" sz="22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200" dirty="0" err="1">
                  <a:latin typeface="Arial" pitchFamily="34" charset="0"/>
                  <a:cs typeface="Arial" pitchFamily="34" charset="0"/>
                </a:rPr>
                <a:t>untuk</a:t>
              </a:r>
              <a:r>
                <a:rPr lang="en-US" sz="22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200" dirty="0" err="1">
                  <a:latin typeface="Arial" pitchFamily="34" charset="0"/>
                  <a:cs typeface="Arial" pitchFamily="34" charset="0"/>
                </a:rPr>
                <a:t>meningkatkan</a:t>
              </a:r>
              <a:r>
                <a:rPr lang="en-US" sz="22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200" dirty="0" err="1">
                  <a:latin typeface="Arial" pitchFamily="34" charset="0"/>
                  <a:cs typeface="Arial" pitchFamily="34" charset="0"/>
                </a:rPr>
                <a:t>kesejahteraan</a:t>
              </a:r>
              <a:r>
                <a:rPr lang="en-US" sz="22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200" dirty="0" err="1">
                  <a:latin typeface="Arial" pitchFamily="34" charset="0"/>
                  <a:cs typeface="Arial" pitchFamily="34" charset="0"/>
                </a:rPr>
                <a:t>masyarakat</a:t>
              </a:r>
              <a:r>
                <a:rPr lang="en-US" sz="22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200" dirty="0" err="1">
                  <a:latin typeface="Arial" pitchFamily="34" charset="0"/>
                  <a:cs typeface="Arial" pitchFamily="34" charset="0"/>
                </a:rPr>
                <a:t>suatu</a:t>
              </a:r>
              <a:r>
                <a:rPr lang="en-US" sz="22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200" dirty="0" err="1">
                  <a:latin typeface="Arial" pitchFamily="34" charset="0"/>
                  <a:cs typeface="Arial" pitchFamily="34" charset="0"/>
                </a:rPr>
                <a:t>daerah</a:t>
              </a:r>
              <a:r>
                <a:rPr lang="en-US" sz="2200" dirty="0">
                  <a:latin typeface="Arial" pitchFamily="34" charset="0"/>
                  <a:cs typeface="Arial" pitchFamily="34" charset="0"/>
                </a:rPr>
                <a:t>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98016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72F389F-5BE4-41AB-9C6F-7DC345A1539D}"/>
              </a:ext>
            </a:extLst>
          </p:cNvPr>
          <p:cNvSpPr txBox="1"/>
          <p:nvPr/>
        </p:nvSpPr>
        <p:spPr>
          <a:xfrm>
            <a:off x="965915" y="633591"/>
            <a:ext cx="60834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42913" algn="l"/>
              </a:tabLst>
            </a:pPr>
            <a:r>
              <a:rPr lang="en-US" sz="28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Jenis-Jenis</a:t>
            </a:r>
            <a:r>
              <a:rPr lang="en-US" sz="28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Usaha </a:t>
            </a:r>
            <a:r>
              <a:rPr lang="en-US" sz="28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Ekonomi</a:t>
            </a:r>
            <a:endParaRPr lang="en-US" sz="24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E85568D-9962-4649-82A9-29CA450AE2C9}"/>
              </a:ext>
            </a:extLst>
          </p:cNvPr>
          <p:cNvGrpSpPr/>
          <p:nvPr/>
        </p:nvGrpSpPr>
        <p:grpSpPr>
          <a:xfrm>
            <a:off x="0" y="0"/>
            <a:ext cx="9144000" cy="1600200"/>
            <a:chOff x="0" y="1412013"/>
            <a:chExt cx="9144000" cy="1600200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508E6E28-D692-4636-9C31-669BD2ACC6FE}"/>
                </a:ext>
              </a:extLst>
            </p:cNvPr>
            <p:cNvCxnSpPr/>
            <p:nvPr/>
          </p:nvCxnSpPr>
          <p:spPr>
            <a:xfrm flipH="1">
              <a:off x="0" y="1879391"/>
              <a:ext cx="9144000" cy="0"/>
            </a:xfrm>
            <a:prstGeom prst="line">
              <a:avLst/>
            </a:prstGeom>
            <a:ln w="28575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946F45EA-B143-4D3C-8233-5D6B7782EF1E}"/>
                </a:ext>
              </a:extLst>
            </p:cNvPr>
            <p:cNvGrpSpPr/>
            <p:nvPr/>
          </p:nvGrpSpPr>
          <p:grpSpPr>
            <a:xfrm>
              <a:off x="152400" y="1412013"/>
              <a:ext cx="8991600" cy="1600200"/>
              <a:chOff x="152400" y="0"/>
              <a:chExt cx="8991600" cy="1600200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2211DC3B-893E-4A32-A63D-6AF2F77A3002}"/>
                  </a:ext>
                </a:extLst>
              </p:cNvPr>
              <p:cNvSpPr/>
              <p:nvPr/>
            </p:nvSpPr>
            <p:spPr>
              <a:xfrm>
                <a:off x="6934200" y="483325"/>
                <a:ext cx="2209800" cy="1116875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52BEAAAE-30A6-41F0-B49F-D12BAA0ECFAF}"/>
                  </a:ext>
                </a:extLst>
              </p:cNvPr>
              <p:cNvSpPr/>
              <p:nvPr/>
            </p:nvSpPr>
            <p:spPr>
              <a:xfrm>
                <a:off x="6934200" y="0"/>
                <a:ext cx="2209800" cy="495501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A4085A0-BEF6-427C-A4C2-6CF028A9E70D}"/>
                  </a:ext>
                </a:extLst>
              </p:cNvPr>
              <p:cNvSpPr txBox="1"/>
              <p:nvPr/>
            </p:nvSpPr>
            <p:spPr>
              <a:xfrm>
                <a:off x="7568458" y="54853"/>
                <a:ext cx="87716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T9 St2</a:t>
                </a:r>
              </a:p>
            </p:txBody>
          </p:sp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9C5389D5-4145-4E5B-A609-826BB9E579E0}"/>
                  </a:ext>
                </a:extLst>
              </p:cNvPr>
              <p:cNvGrpSpPr/>
              <p:nvPr/>
            </p:nvGrpSpPr>
            <p:grpSpPr>
              <a:xfrm>
                <a:off x="6787612" y="226709"/>
                <a:ext cx="561372" cy="504374"/>
                <a:chOff x="6391206" y="2643147"/>
                <a:chExt cx="561372" cy="504374"/>
              </a:xfrm>
            </p:grpSpPr>
            <p:sp>
              <p:nvSpPr>
                <p:cNvPr id="13" name="Oval 12">
                  <a:extLst>
                    <a:ext uri="{FF2B5EF4-FFF2-40B4-BE49-F238E27FC236}">
                      <a16:creationId xmlns:a16="http://schemas.microsoft.com/office/drawing/2014/main" id="{2CB613B8-DD7A-4AA8-9344-A30EC47BEDBA}"/>
                    </a:ext>
                  </a:extLst>
                </p:cNvPr>
                <p:cNvSpPr/>
                <p:nvPr/>
              </p:nvSpPr>
              <p:spPr>
                <a:xfrm>
                  <a:off x="6400800" y="2643147"/>
                  <a:ext cx="504374" cy="504374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7800000"/>
                  </a:lightRig>
                </a:scene3d>
                <a:sp3d>
                  <a:bevelT w="139700" h="139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6D0E2406-4B38-4142-A64C-4FD67CD0F130}"/>
                    </a:ext>
                  </a:extLst>
                </p:cNvPr>
                <p:cNvSpPr/>
                <p:nvPr/>
              </p:nvSpPr>
              <p:spPr>
                <a:xfrm>
                  <a:off x="6391206" y="2680793"/>
                  <a:ext cx="561372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400" b="1" dirty="0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rPr>
                    <a:t>P4</a:t>
                  </a:r>
                </a:p>
              </p:txBody>
            </p:sp>
          </p:grp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3691E7F-80C3-4D05-A84D-10FB4AB3206C}"/>
                  </a:ext>
                </a:extLst>
              </p:cNvPr>
              <p:cNvSpPr txBox="1"/>
              <p:nvPr/>
            </p:nvSpPr>
            <p:spPr>
              <a:xfrm>
                <a:off x="7251219" y="625218"/>
                <a:ext cx="1553631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b="1" dirty="0" err="1">
                    <a:latin typeface="Arial" pitchFamily="34" charset="0"/>
                    <a:cs typeface="Arial" pitchFamily="34" charset="0"/>
                  </a:rPr>
                  <a:t>Muatan</a:t>
                </a:r>
                <a:endParaRPr lang="en-US" sz="1600" b="1" dirty="0">
                  <a:latin typeface="Arial" pitchFamily="34" charset="0"/>
                  <a:cs typeface="Arial" pitchFamily="34" charset="0"/>
                </a:endParaRPr>
              </a:p>
              <a:p>
                <a:pPr algn="ctr"/>
                <a:r>
                  <a:rPr lang="en-US" sz="1600" b="1" dirty="0">
                    <a:latin typeface="Arial" pitchFamily="34" charset="0"/>
                    <a:cs typeface="Arial" pitchFamily="34" charset="0"/>
                  </a:rPr>
                  <a:t>IPS</a:t>
                </a:r>
              </a:p>
              <a:p>
                <a:pPr algn="ctr"/>
                <a:r>
                  <a:rPr lang="en-US" sz="1600" dirty="0">
                    <a:latin typeface="Arial" pitchFamily="34" charset="0"/>
                    <a:cs typeface="Arial" pitchFamily="34" charset="0"/>
                  </a:rPr>
                  <a:t>KD 3.3 </a:t>
                </a:r>
                <a:r>
                  <a:rPr lang="en-US" sz="1600" dirty="0" err="1">
                    <a:latin typeface="Arial" pitchFamily="34" charset="0"/>
                    <a:cs typeface="Arial" pitchFamily="34" charset="0"/>
                  </a:rPr>
                  <a:t>dan</a:t>
                </a:r>
                <a:r>
                  <a:rPr lang="en-US" sz="1600" dirty="0">
                    <a:latin typeface="Arial" pitchFamily="34" charset="0"/>
                    <a:cs typeface="Arial" pitchFamily="34" charset="0"/>
                  </a:rPr>
                  <a:t> 4.3</a:t>
                </a: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98BC29A-FE93-42F9-A985-2A049180C37C}"/>
                  </a:ext>
                </a:extLst>
              </p:cNvPr>
              <p:cNvSpPr txBox="1"/>
              <p:nvPr/>
            </p:nvSpPr>
            <p:spPr>
              <a:xfrm>
                <a:off x="152400" y="26654"/>
                <a:ext cx="222048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b="1" dirty="0" err="1">
                    <a:latin typeface="Arial" pitchFamily="34" charset="0"/>
                    <a:cs typeface="Arial" pitchFamily="34" charset="0"/>
                  </a:rPr>
                  <a:t>Pembelajaran</a:t>
                </a:r>
                <a:r>
                  <a:rPr lang="en-US" sz="2000" b="1" dirty="0">
                    <a:latin typeface="Arial" pitchFamily="34" charset="0"/>
                    <a:cs typeface="Arial" pitchFamily="34" charset="0"/>
                  </a:rPr>
                  <a:t> 4:</a:t>
                </a:r>
              </a:p>
            </p:txBody>
          </p:sp>
        </p:grp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A3C8D5EA-28BF-42A4-9FFD-8A645231A551}"/>
                </a:ext>
              </a:extLst>
            </p:cNvPr>
            <p:cNvCxnSpPr/>
            <p:nvPr/>
          </p:nvCxnSpPr>
          <p:spPr>
            <a:xfrm flipH="1">
              <a:off x="0" y="1412013"/>
              <a:ext cx="9144000" cy="0"/>
            </a:xfrm>
            <a:prstGeom prst="line">
              <a:avLst/>
            </a:prstGeom>
            <a:ln w="28575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Rounded Rectangle 2">
            <a:extLst>
              <a:ext uri="{FF2B5EF4-FFF2-40B4-BE49-F238E27FC236}">
                <a16:creationId xmlns:a16="http://schemas.microsoft.com/office/drawing/2014/main" id="{A606B53B-5CF2-4C4E-BB43-85E9F46DEB47}"/>
              </a:ext>
            </a:extLst>
          </p:cNvPr>
          <p:cNvSpPr/>
          <p:nvPr/>
        </p:nvSpPr>
        <p:spPr>
          <a:xfrm>
            <a:off x="824248" y="1600201"/>
            <a:ext cx="5486400" cy="4419600"/>
          </a:xfrm>
          <a:prstGeom prst="roundRect">
            <a:avLst/>
          </a:prstGeom>
          <a:ln w="762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Arial" pitchFamily="34" charset="0"/>
                <a:cs typeface="Arial" pitchFamily="34" charset="0"/>
              </a:rPr>
              <a:t>Suatu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kegiatan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usaha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dapat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memberikan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hasil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maksimal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jika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dikelola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dengan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baik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.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Berdasarkan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cara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pengelolaannya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kegiatan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usaha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ada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di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masyarakat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dikelompokkan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menjadi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dua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yaitu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usaha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perseorangan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kelompok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. 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FD0D2EE-EC10-4F41-925D-29AFCE150AC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2" y="1807027"/>
            <a:ext cx="2031998" cy="4212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749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785610" y="334851"/>
          <a:ext cx="10303099" cy="5948076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17171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094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764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2183"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itchFamily="34" charset="0"/>
                          <a:cs typeface="Arial" pitchFamily="34" charset="0"/>
                        </a:rPr>
                        <a:t>Usaha </a:t>
                      </a:r>
                      <a:r>
                        <a:rPr lang="en-US" dirty="0" err="1">
                          <a:latin typeface="Arial" pitchFamily="34" charset="0"/>
                          <a:cs typeface="Arial" pitchFamily="34" charset="0"/>
                        </a:rPr>
                        <a:t>Perseorangan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itchFamily="34" charset="0"/>
                          <a:cs typeface="Arial" pitchFamily="34" charset="0"/>
                        </a:rPr>
                        <a:t>Usaha </a:t>
                      </a:r>
                      <a:r>
                        <a:rPr lang="en-US" dirty="0" err="1">
                          <a:latin typeface="Arial" pitchFamily="34" charset="0"/>
                          <a:cs typeface="Arial" pitchFamily="34" charset="0"/>
                        </a:rPr>
                        <a:t>Kelompok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47140">
                <a:tc>
                  <a:txBody>
                    <a:bodyPr/>
                    <a:lstStyle/>
                    <a:p>
                      <a:pPr algn="l"/>
                      <a:r>
                        <a:rPr lang="en-US" b="1" dirty="0" err="1">
                          <a:latin typeface="Arial" pitchFamily="34" charset="0"/>
                          <a:cs typeface="Arial" pitchFamily="34" charset="0"/>
                        </a:rPr>
                        <a:t>Kelebihan</a:t>
                      </a:r>
                      <a:endParaRPr lang="en-US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800" b="0" i="0" u="none" strike="noStrike" kern="1200" baseline="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Pemilik</a:t>
                      </a:r>
                      <a:r>
                        <a:rPr lang="en-US" sz="1800" b="0" i="0" u="none" strike="noStrike" kern="1200" baseline="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800" b="0" i="0" u="none" strike="noStrike" kern="1200" baseline="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dapat</a:t>
                      </a:r>
                      <a:r>
                        <a:rPr lang="en-US" sz="1800" b="0" i="0" u="none" strike="noStrike" kern="1200" baseline="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800" b="0" i="0" u="none" strike="noStrike" kern="1200" baseline="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mengembangkan</a:t>
                      </a:r>
                      <a:r>
                        <a:rPr lang="en-US" sz="1800" b="0" i="0" u="none" strike="noStrike" kern="1200" baseline="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800" b="0" i="0" u="none" strike="noStrike" kern="1200" baseline="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usahanya</a:t>
                      </a:r>
                      <a:r>
                        <a:rPr lang="en-US" sz="1800" b="0" i="0" u="none" strike="noStrike" kern="1200" baseline="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800" b="0" i="0" u="none" strike="noStrike" kern="1200" baseline="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sesuai</a:t>
                      </a:r>
                      <a:r>
                        <a:rPr lang="en-US" sz="1800" b="0" i="0" u="none" strike="noStrike" kern="1200" baseline="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800" b="0" i="0" u="none" strike="noStrike" kern="1200" baseline="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dengan</a:t>
                      </a:r>
                      <a:r>
                        <a:rPr lang="en-US" sz="1800" b="0" i="0" u="none" strike="noStrike" kern="1200" baseline="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800" b="0" i="0" u="none" strike="noStrike" kern="1200" baseline="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keinginannya</a:t>
                      </a:r>
                      <a:r>
                        <a:rPr lang="en-US" sz="1800" b="0" i="0" u="none" strike="noStrike" kern="1200" baseline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. 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800" b="0" i="0" u="none" strike="noStrike" kern="1200" baseline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Keuntungan </a:t>
                      </a:r>
                      <a:r>
                        <a:rPr lang="en-US" sz="1800" b="0" i="0" u="none" strike="noStrike" kern="1200" baseline="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yang </a:t>
                      </a:r>
                      <a:r>
                        <a:rPr lang="en-US" sz="1800" b="0" i="0" u="none" strike="noStrike" kern="1200" baseline="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diperoleh</a:t>
                      </a:r>
                      <a:r>
                        <a:rPr lang="en-US" sz="1800" b="0" i="0" u="none" strike="noStrike" kern="1200" baseline="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800" b="0" i="0" u="none" strike="noStrike" kern="1200" baseline="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dapat</a:t>
                      </a:r>
                      <a:r>
                        <a:rPr lang="en-US" sz="1800" b="0" i="0" u="none" strike="noStrike" kern="1200" baseline="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800" b="0" i="0" u="none" strike="noStrike" kern="1200" baseline="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dinikmati</a:t>
                      </a:r>
                      <a:r>
                        <a:rPr lang="en-US" sz="1800" b="0" i="0" u="none" strike="noStrike" kern="1200" baseline="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800" b="0" i="0" u="none" strike="noStrike" kern="1200" baseline="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sendiri</a:t>
                      </a:r>
                      <a:r>
                        <a:rPr lang="en-US" sz="1800" b="0" i="0" u="none" strike="noStrike" kern="1200" baseline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. 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800" b="0" i="0" u="none" strike="noStrike" kern="1200" baseline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Pengambilan </a:t>
                      </a:r>
                      <a:r>
                        <a:rPr lang="en-US" sz="1800" b="0" i="0" u="none" strike="noStrike" kern="1200" baseline="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keputusan</a:t>
                      </a:r>
                      <a:r>
                        <a:rPr lang="en-US" sz="1800" b="0" i="0" u="none" strike="noStrike" kern="1200" baseline="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800" b="0" i="0" u="none" strike="noStrike" kern="1200" baseline="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dapat</a:t>
                      </a:r>
                      <a:r>
                        <a:rPr lang="en-US" sz="1800" b="0" i="0" u="none" strike="noStrike" kern="1200" baseline="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800" b="0" i="0" u="none" strike="noStrike" kern="1200" baseline="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dilakukan</a:t>
                      </a:r>
                      <a:r>
                        <a:rPr lang="en-US" sz="1800" b="0" i="0" u="none" strike="noStrike" kern="1200" baseline="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800" b="0" i="0" u="none" strike="noStrike" kern="1200" baseline="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dengan</a:t>
                      </a:r>
                      <a:r>
                        <a:rPr lang="en-US" sz="1800" b="0" i="0" u="none" strike="noStrike" kern="1200" baseline="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800" b="0" i="0" u="none" strike="noStrike" kern="1200" baseline="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cepat</a:t>
                      </a:r>
                      <a:r>
                        <a:rPr lang="en-US" sz="1800" b="0" i="0" u="none" strike="noStrike" kern="1200" baseline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. </a:t>
                      </a:r>
                      <a:endParaRPr lang="en-US" sz="1800" b="0" i="0" u="none" strike="noStrike" kern="1200" baseline="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800" b="0" i="0" u="none" strike="noStrike" kern="1200" baseline="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Modal </a:t>
                      </a:r>
                      <a:r>
                        <a:rPr lang="en-US" sz="1800" b="0" i="0" u="none" strike="noStrike" kern="1200" baseline="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lebih</a:t>
                      </a:r>
                      <a:r>
                        <a:rPr lang="en-US" sz="1800" b="0" i="0" u="none" strike="noStrike" kern="1200" baseline="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800" b="0" i="0" u="none" strike="noStrike" kern="1200" baseline="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banyak</a:t>
                      </a:r>
                      <a:r>
                        <a:rPr lang="en-US" sz="1800" b="0" i="0" u="none" strike="noStrike" kern="1200" baseline="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800" b="0" i="0" u="none" strike="noStrike" kern="1200" baseline="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karena</a:t>
                      </a:r>
                      <a:r>
                        <a:rPr lang="en-US" sz="1800" b="0" i="0" u="none" strike="noStrike" kern="1200" baseline="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800" b="0" i="0" u="none" strike="noStrike" kern="1200" baseline="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berasal</a:t>
                      </a:r>
                      <a:r>
                        <a:rPr lang="en-US" sz="1800" b="0" i="0" u="none" strike="noStrike" kern="1200" baseline="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800" b="0" i="0" u="none" strike="noStrike" kern="1200" baseline="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dari</a:t>
                      </a:r>
                      <a:r>
                        <a:rPr lang="en-US" sz="1800" b="0" i="0" u="none" strike="noStrike" kern="1200" baseline="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800" b="0" i="0" u="none" strike="noStrike" kern="1200" baseline="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beberapa</a:t>
                      </a:r>
                      <a:r>
                        <a:rPr lang="en-US" sz="1800" b="0" i="0" u="none" strike="noStrike" kern="1200" baseline="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orang. 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de-DE" sz="1800" b="0" i="0" u="none" strike="noStrike" kern="1200" baseline="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Risiko dan kerugian usaha ditanggung bersama. 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800" b="0" i="0" u="none" strike="noStrike" kern="1200" baseline="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Ide </a:t>
                      </a:r>
                      <a:r>
                        <a:rPr lang="en-US" sz="1800" b="0" i="0" u="none" strike="noStrike" kern="1200" baseline="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dan</a:t>
                      </a:r>
                      <a:r>
                        <a:rPr lang="en-US" sz="1800" b="0" i="0" u="none" strike="noStrike" kern="1200" baseline="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800" b="0" i="0" u="none" strike="noStrike" kern="1200" baseline="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kemampuan</a:t>
                      </a:r>
                      <a:r>
                        <a:rPr lang="en-US" sz="1800" b="0" i="0" u="none" strike="noStrike" kern="1200" baseline="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800" b="0" i="0" u="none" strike="noStrike" kern="1200" baseline="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usaha</a:t>
                      </a:r>
                      <a:r>
                        <a:rPr lang="en-US" sz="1800" b="0" i="0" u="none" strike="noStrike" kern="1200" baseline="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800" b="0" i="0" u="none" strike="noStrike" kern="1200" baseline="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lebih</a:t>
                      </a:r>
                      <a:r>
                        <a:rPr lang="en-US" sz="1800" b="0" i="0" u="none" strike="noStrike" kern="1200" baseline="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800" b="0" i="0" u="none" strike="noStrike" kern="1200" baseline="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banyak</a:t>
                      </a:r>
                      <a:r>
                        <a:rPr lang="en-US" sz="1800" b="0" i="0" u="none" strike="noStrike" kern="1200" baseline="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92751">
                <a:tc>
                  <a:txBody>
                    <a:bodyPr/>
                    <a:lstStyle/>
                    <a:p>
                      <a:pPr algn="l"/>
                      <a:r>
                        <a:rPr lang="en-US" b="1" dirty="0" err="1">
                          <a:latin typeface="Arial" pitchFamily="34" charset="0"/>
                          <a:cs typeface="Arial" pitchFamily="34" charset="0"/>
                        </a:rPr>
                        <a:t>Kekurangan</a:t>
                      </a:r>
                      <a:endParaRPr lang="en-US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800" b="0" i="0" u="none" strike="noStrike" kern="1200" baseline="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Modal </a:t>
                      </a:r>
                      <a:r>
                        <a:rPr lang="en-US" sz="1800" b="0" i="0" u="none" strike="noStrike" kern="1200" baseline="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dan</a:t>
                      </a:r>
                      <a:r>
                        <a:rPr lang="en-US" sz="1800" b="0" i="0" u="none" strike="noStrike" kern="1200" baseline="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800" b="0" i="0" u="none" strike="noStrike" kern="1200" baseline="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kemampuan</a:t>
                      </a:r>
                      <a:r>
                        <a:rPr lang="en-US" sz="1800" b="0" i="0" u="none" strike="noStrike" kern="1200" baseline="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800" b="0" i="0" u="none" strike="noStrike" kern="1200" baseline="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terbatas</a:t>
                      </a:r>
                      <a:r>
                        <a:rPr lang="en-US" sz="1800" b="0" i="0" u="none" strike="noStrike" kern="1200" baseline="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. 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800" b="0" i="0" u="none" strike="noStrike" kern="1200" baseline="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Kreativitas</a:t>
                      </a:r>
                      <a:r>
                        <a:rPr lang="en-US" sz="1800" b="0" i="0" u="none" strike="noStrike" kern="1200" baseline="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800" b="0" i="0" u="none" strike="noStrike" kern="1200" baseline="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usaha</a:t>
                      </a:r>
                      <a:r>
                        <a:rPr lang="en-US" sz="1800" b="0" i="0" u="none" strike="noStrike" kern="1200" baseline="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800" b="0" i="0" u="none" strike="noStrike" kern="1200" baseline="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terbatas</a:t>
                      </a:r>
                      <a:r>
                        <a:rPr lang="en-US" sz="1800" b="0" i="0" u="none" strike="noStrike" kern="1200" baseline="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. 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800" b="0" i="0" u="none" strike="noStrike" kern="1200" baseline="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Risiko</a:t>
                      </a:r>
                      <a:r>
                        <a:rPr lang="en-US" sz="1800" b="0" i="0" u="none" strike="noStrike" kern="1200" baseline="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800" b="0" i="0" u="none" strike="noStrike" kern="1200" baseline="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dan</a:t>
                      </a:r>
                      <a:r>
                        <a:rPr lang="en-US" sz="1800" b="0" i="0" u="none" strike="noStrike" kern="1200" baseline="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800" b="0" i="0" u="none" strike="noStrike" kern="1200" baseline="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kerugian</a:t>
                      </a:r>
                      <a:r>
                        <a:rPr lang="en-US" sz="1800" b="0" i="0" u="none" strike="noStrike" kern="1200" baseline="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800" b="0" i="0" u="none" strike="noStrike" kern="1200" baseline="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usaha</a:t>
                      </a:r>
                      <a:r>
                        <a:rPr lang="en-US" sz="1800" b="0" i="0" u="none" strike="noStrike" kern="1200" baseline="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800" b="0" i="0" u="none" strike="noStrike" kern="1200" baseline="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ditanggung</a:t>
                      </a:r>
                      <a:r>
                        <a:rPr lang="en-US" sz="1800" b="0" i="0" u="none" strike="noStrike" kern="1200" baseline="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800" b="0" i="0" u="none" strike="noStrike" kern="1200" baseline="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sendiri</a:t>
                      </a:r>
                      <a:r>
                        <a:rPr lang="en-US" sz="1800" b="0" i="0" u="none" strike="noStrike" kern="1200" baseline="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800" b="0" i="0" u="none" strike="noStrike" kern="1200" baseline="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Pengambilan</a:t>
                      </a:r>
                      <a:r>
                        <a:rPr lang="en-US" sz="1800" b="0" i="0" u="none" strike="noStrike" kern="1200" baseline="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800" b="0" i="0" u="none" strike="noStrike" kern="1200" baseline="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keputusan</a:t>
                      </a:r>
                      <a:r>
                        <a:rPr lang="en-US" sz="1800" b="0" i="0" u="none" strike="noStrike" kern="1200" baseline="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800" b="0" i="0" u="none" strike="noStrike" kern="1200" baseline="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harus</a:t>
                      </a:r>
                      <a:r>
                        <a:rPr lang="en-US" sz="1800" b="0" i="0" u="none" strike="noStrike" kern="1200" baseline="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800" b="0" i="0" u="none" strike="noStrike" kern="1200" baseline="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sesuai</a:t>
                      </a:r>
                      <a:r>
                        <a:rPr lang="en-US" sz="1800" b="0" i="0" u="none" strike="noStrike" kern="1200" baseline="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800" b="0" i="0" u="none" strike="noStrike" kern="1200" baseline="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dengan</a:t>
                      </a:r>
                      <a:r>
                        <a:rPr lang="en-US" sz="1800" b="0" i="0" u="none" strike="noStrike" kern="1200" baseline="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800" b="0" i="0" u="none" strike="noStrike" kern="1200" baseline="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kesepakatan</a:t>
                      </a:r>
                      <a:r>
                        <a:rPr lang="en-US" sz="1800" b="0" i="0" u="none" strike="noStrike" kern="1200" baseline="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800" b="0" i="0" u="none" strike="noStrike" kern="1200" baseline="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bersama</a:t>
                      </a:r>
                      <a:r>
                        <a:rPr lang="en-US" sz="1800" b="0" i="0" u="none" strike="noStrike" kern="1200" baseline="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. 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800" b="0" i="0" u="none" strike="noStrike" kern="1200" baseline="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Keuntungan</a:t>
                      </a:r>
                      <a:r>
                        <a:rPr lang="en-US" sz="1800" b="0" i="0" u="none" strike="noStrike" kern="1200" baseline="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800" b="0" i="0" u="none" strike="noStrike" kern="1200" baseline="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dibagi</a:t>
                      </a:r>
                      <a:r>
                        <a:rPr lang="en-US" sz="1800" b="0" i="0" u="none" strike="noStrike" kern="1200" baseline="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800" b="0" i="0" u="none" strike="noStrike" kern="1200" baseline="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dengan</a:t>
                      </a:r>
                      <a:r>
                        <a:rPr lang="en-US" sz="1800" b="0" i="0" u="none" strike="noStrike" kern="1200" baseline="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800" b="0" i="0" u="none" strike="noStrike" kern="1200" baseline="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pemilik</a:t>
                      </a:r>
                      <a:r>
                        <a:rPr lang="en-US" sz="1800" b="0" i="0" u="none" strike="noStrike" kern="1200" baseline="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modal </a:t>
                      </a:r>
                      <a:r>
                        <a:rPr lang="en-US" sz="1800" b="0" i="0" u="none" strike="noStrike" kern="1200" baseline="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lainnya</a:t>
                      </a:r>
                      <a:r>
                        <a:rPr lang="en-US" sz="1800" b="0" i="0" u="none" strike="noStrike" kern="1200" baseline="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. 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sv-SE" sz="1800" b="0" i="0" u="none" strike="noStrike" kern="1200" baseline="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Kelangsungan usaha tidak menentu karena rawan perbedaan pendapat antarpemilik modal.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06002">
                <a:tc>
                  <a:txBody>
                    <a:bodyPr/>
                    <a:lstStyle/>
                    <a:p>
                      <a:pPr algn="l"/>
                      <a:r>
                        <a:rPr lang="en-US" b="1" dirty="0" err="1">
                          <a:latin typeface="Arial" pitchFamily="34" charset="0"/>
                          <a:cs typeface="Arial" pitchFamily="34" charset="0"/>
                        </a:rPr>
                        <a:t>Contoh</a:t>
                      </a:r>
                      <a:endParaRPr lang="en-US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baseline="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Bengkel</a:t>
                      </a:r>
                      <a:r>
                        <a:rPr lang="en-US" sz="1800" b="0" i="0" u="none" strike="noStrike" kern="1200" baseline="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800" b="0" i="0" u="none" strike="noStrike" kern="1200" baseline="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kecil</a:t>
                      </a:r>
                      <a:r>
                        <a:rPr lang="en-US" sz="1800" b="0" i="0" u="none" strike="noStrike" kern="1200" baseline="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 </a:t>
                      </a:r>
                      <a:r>
                        <a:rPr lang="en-US" sz="1800" b="0" i="0" u="none" strike="noStrike" kern="1200" baseline="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pemangkas</a:t>
                      </a:r>
                      <a:r>
                        <a:rPr lang="en-US" sz="1800" b="0" i="0" u="none" strike="noStrike" kern="1200" baseline="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800" b="0" i="0" u="none" strike="noStrike" kern="1200" baseline="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rambut</a:t>
                      </a:r>
                      <a:r>
                        <a:rPr lang="en-US" sz="1800" b="0" i="0" u="none" strike="noStrike" kern="1200" baseline="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 </a:t>
                      </a:r>
                      <a:r>
                        <a:rPr lang="en-US" sz="1800" b="0" i="0" u="none" strike="noStrike" kern="1200" baseline="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rumah</a:t>
                      </a:r>
                      <a:r>
                        <a:rPr lang="en-US" sz="1800" b="0" i="0" u="none" strike="noStrike" kern="1200" baseline="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800" b="0" i="0" u="none" strike="noStrike" kern="1200" baseline="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makan</a:t>
                      </a:r>
                      <a:r>
                        <a:rPr lang="en-US" sz="1800" b="0" i="0" u="none" strike="noStrike" kern="1200" baseline="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 </a:t>
                      </a:r>
                      <a:r>
                        <a:rPr lang="en-US" sz="1800" b="0" i="0" u="none" strike="noStrike" kern="1200" baseline="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toko</a:t>
                      </a:r>
                      <a:r>
                        <a:rPr lang="en-US" sz="1800" b="0" i="0" u="none" strike="noStrike" kern="1200" baseline="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800" b="0" i="0" u="none" strike="noStrike" kern="1200" baseline="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kelontong</a:t>
                      </a:r>
                      <a:r>
                        <a:rPr lang="en-US" sz="1800" b="0" i="0" u="none" strike="noStrike" kern="1200" baseline="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 </a:t>
                      </a:r>
                      <a:r>
                        <a:rPr lang="en-US" sz="1800" b="0" i="0" u="none" strike="noStrike" kern="1200" baseline="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dan</a:t>
                      </a:r>
                      <a:r>
                        <a:rPr lang="en-US" sz="1800" b="0" i="0" u="none" strike="noStrike" kern="1200" baseline="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800" b="0" i="0" u="none" strike="noStrike" kern="1200" baseline="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pedagang</a:t>
                      </a:r>
                      <a:r>
                        <a:rPr lang="en-US" sz="1800" b="0" i="0" u="none" strike="noStrike" kern="1200" baseline="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800" b="0" i="0" u="none" strike="noStrike" kern="1200" baseline="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asongan</a:t>
                      </a:r>
                      <a:r>
                        <a:rPr lang="en-US" sz="1800" b="0" i="0" u="none" strike="noStrike" kern="1200" baseline="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800" b="0" i="0" u="none" strike="noStrike" kern="1200" baseline="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CV, Firma, PT, dan Koperasi 	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0522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98</TotalTime>
  <Words>564</Words>
  <Application>Microsoft Office PowerPoint</Application>
  <PresentationFormat>Widescreen</PresentationFormat>
  <Paragraphs>90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Arial Rounded MT Bold</vt:lpstr>
      <vt:lpstr>Bahnschrift Condensed</vt:lpstr>
      <vt:lpstr>Bernard MT Condensed</vt:lpstr>
      <vt:lpstr>Garamond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heni hp</dc:creator>
  <cp:lastModifiedBy>heni hp</cp:lastModifiedBy>
  <cp:revision>3</cp:revision>
  <dcterms:created xsi:type="dcterms:W3CDTF">2021-04-12T09:57:36Z</dcterms:created>
  <dcterms:modified xsi:type="dcterms:W3CDTF">2021-04-22T04:49:51Z</dcterms:modified>
</cp:coreProperties>
</file>