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97" r:id="rId4"/>
    <p:sldId id="300" r:id="rId5"/>
    <p:sldId id="301" r:id="rId6"/>
    <p:sldId id="277" r:id="rId7"/>
    <p:sldId id="278" r:id="rId8"/>
    <p:sldId id="302" r:id="rId9"/>
    <p:sldId id="303" r:id="rId10"/>
    <p:sldId id="30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DD7DA-F7EB-47FB-9252-2F96B7B385C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9EC00747-792F-463A-BF4C-F797856709F5}">
      <dgm:prSet custT="1"/>
      <dgm:spPr/>
      <dgm:t>
        <a:bodyPr/>
        <a:lstStyle/>
        <a:p>
          <a:pPr rtl="0"/>
          <a:r>
            <a:rPr lang="en-US" sz="1800" dirty="0">
              <a:latin typeface="Arial" pitchFamily="34" charset="0"/>
              <a:cs typeface="Arial" pitchFamily="34" charset="0"/>
            </a:rPr>
            <a:t>Negara Indonesia </a:t>
          </a:r>
          <a:r>
            <a:rPr lang="en-US" sz="1800" dirty="0" err="1">
              <a:latin typeface="Arial" pitchFamily="34" charset="0"/>
              <a:cs typeface="Arial" pitchFamily="34" charset="0"/>
            </a:rPr>
            <a:t>melakukan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pembangunan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di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segala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bidang</a:t>
          </a:r>
          <a:r>
            <a:rPr lang="en-US" sz="1800" dirty="0">
              <a:latin typeface="Arial" pitchFamily="34" charset="0"/>
              <a:cs typeface="Arial" pitchFamily="34" charset="0"/>
            </a:rPr>
            <a:t> agar </a:t>
          </a:r>
          <a:r>
            <a:rPr lang="en-US" sz="1800" dirty="0" err="1">
              <a:latin typeface="Arial" pitchFamily="34" charset="0"/>
              <a:cs typeface="Arial" pitchFamily="34" charset="0"/>
            </a:rPr>
            <a:t>masyarakat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makmur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sejahtera</a:t>
          </a:r>
          <a:r>
            <a:rPr lang="en-US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87D81A12-D683-4C2D-A389-D1D22ADF15A4}" type="parTrans" cxnId="{AF46EA80-AB2A-48DD-9B9A-F61A5FC8564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4CA2F659-84D1-45DB-9687-72FC9E853721}" type="sibTrans" cxnId="{AF46EA80-AB2A-48DD-9B9A-F61A5FC85643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24E38FC-C6C4-45CD-8046-4D591102BBC9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Kerja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sama</a:t>
          </a:r>
          <a:r>
            <a:rPr lang="en-US" sz="1800" dirty="0">
              <a:latin typeface="Arial" pitchFamily="34" charset="0"/>
              <a:cs typeface="Arial" pitchFamily="34" charset="0"/>
            </a:rPr>
            <a:t> yang </a:t>
          </a:r>
          <a:r>
            <a:rPr lang="en-US" sz="1800" dirty="0" err="1">
              <a:latin typeface="Arial" pitchFamily="34" charset="0"/>
              <a:cs typeface="Arial" pitchFamily="34" charset="0"/>
            </a:rPr>
            <a:t>baik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sangat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dibutuhkan</a:t>
          </a:r>
          <a:r>
            <a:rPr lang="en-US" sz="1800" dirty="0">
              <a:latin typeface="Arial" pitchFamily="34" charset="0"/>
              <a:cs typeface="Arial" pitchFamily="34" charset="0"/>
            </a:rPr>
            <a:t> agar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tujuan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pembangunan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sosial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budaya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tercapai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8FA99D43-BA54-4956-98D7-4A9F63C00720}" type="parTrans" cxnId="{9B8B601D-A375-4756-AE45-740B3BC03E1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85DC635-5BD0-4E44-8C0C-B91CD22A6228}" type="sibTrans" cxnId="{9B8B601D-A375-4756-AE45-740B3BC03E1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6F4AAAD-D628-4603-98C9-4D1E465BF0C8}">
      <dgm:prSet custT="1"/>
      <dgm:spPr/>
      <dgm:t>
        <a:bodyPr/>
        <a:lstStyle/>
        <a:p>
          <a:pPr rtl="0"/>
          <a:r>
            <a:rPr lang="en-US" sz="1800" dirty="0" err="1">
              <a:latin typeface="Arial" pitchFamily="34" charset="0"/>
              <a:cs typeface="Arial" pitchFamily="34" charset="0"/>
            </a:rPr>
            <a:t>Keragaman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justru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menjadi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motivasi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untuk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memperkuat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persatuan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kesatuan</a:t>
          </a:r>
          <a:r>
            <a:rPr lang="en-US" sz="1800" dirty="0">
              <a:latin typeface="Arial" pitchFamily="34" charset="0"/>
              <a:cs typeface="Arial" pitchFamily="34" charset="0"/>
            </a:rPr>
            <a:t> </a:t>
          </a:r>
          <a:r>
            <a:rPr lang="en-US" sz="1800" dirty="0" err="1">
              <a:latin typeface="Arial" pitchFamily="34" charset="0"/>
              <a:cs typeface="Arial" pitchFamily="34" charset="0"/>
            </a:rPr>
            <a:t>bangsa</a:t>
          </a:r>
          <a:r>
            <a:rPr lang="en-US" sz="18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B9410FF2-BCFF-4A4F-A760-E85A3C3F0C9C}" type="parTrans" cxnId="{0B31CF4F-D65A-457E-BDDA-7CF2BF8BDC5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80E18447-648C-4630-B01A-EC28529A84FB}" type="sibTrans" cxnId="{0B31CF4F-D65A-457E-BDDA-7CF2BF8BDC5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4E75A3E-7F49-4C92-AD8F-94087BDF743D}" type="pres">
      <dgm:prSet presAssocID="{11EDD7DA-F7EB-47FB-9252-2F96B7B385C4}" presName="linear" presStyleCnt="0">
        <dgm:presLayoutVars>
          <dgm:animLvl val="lvl"/>
          <dgm:resizeHandles val="exact"/>
        </dgm:presLayoutVars>
      </dgm:prSet>
      <dgm:spPr/>
    </dgm:pt>
    <dgm:pt modelId="{7E7051AE-5409-4A89-AED4-25BAA96890CF}" type="pres">
      <dgm:prSet presAssocID="{9EC00747-792F-463A-BF4C-F797856709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C6AC1E8-2B24-4AF6-8A98-6F6D40C7AAF1}" type="pres">
      <dgm:prSet presAssocID="{4CA2F659-84D1-45DB-9687-72FC9E853721}" presName="spacer" presStyleCnt="0"/>
      <dgm:spPr/>
    </dgm:pt>
    <dgm:pt modelId="{C8375786-D291-40DB-ABE4-7016C83FBC9C}" type="pres">
      <dgm:prSet presAssocID="{724E38FC-C6C4-45CD-8046-4D591102BBC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F1D346-AE8E-4AB8-BE1D-01EA4ACE9C31}" type="pres">
      <dgm:prSet presAssocID="{F85DC635-5BD0-4E44-8C0C-B91CD22A6228}" presName="spacer" presStyleCnt="0"/>
      <dgm:spPr/>
    </dgm:pt>
    <dgm:pt modelId="{A9E078E5-0DDC-49F8-84A2-6EE222F037A6}" type="pres">
      <dgm:prSet presAssocID="{B6F4AAAD-D628-4603-98C9-4D1E465BF0C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8B601D-A375-4756-AE45-740B3BC03E1F}" srcId="{11EDD7DA-F7EB-47FB-9252-2F96B7B385C4}" destId="{724E38FC-C6C4-45CD-8046-4D591102BBC9}" srcOrd="1" destOrd="0" parTransId="{8FA99D43-BA54-4956-98D7-4A9F63C00720}" sibTransId="{F85DC635-5BD0-4E44-8C0C-B91CD22A6228}"/>
    <dgm:cxn modelId="{DF11AF37-3B38-4C3F-97D0-F0D1E0776998}" type="presOf" srcId="{9EC00747-792F-463A-BF4C-F797856709F5}" destId="{7E7051AE-5409-4A89-AED4-25BAA96890CF}" srcOrd="0" destOrd="0" presId="urn:microsoft.com/office/officeart/2005/8/layout/vList2"/>
    <dgm:cxn modelId="{0B31CF4F-D65A-457E-BDDA-7CF2BF8BDC50}" srcId="{11EDD7DA-F7EB-47FB-9252-2F96B7B385C4}" destId="{B6F4AAAD-D628-4603-98C9-4D1E465BF0C8}" srcOrd="2" destOrd="0" parTransId="{B9410FF2-BCFF-4A4F-A760-E85A3C3F0C9C}" sibTransId="{80E18447-648C-4630-B01A-EC28529A84FB}"/>
    <dgm:cxn modelId="{AF46EA80-AB2A-48DD-9B9A-F61A5FC85643}" srcId="{11EDD7DA-F7EB-47FB-9252-2F96B7B385C4}" destId="{9EC00747-792F-463A-BF4C-F797856709F5}" srcOrd="0" destOrd="0" parTransId="{87D81A12-D683-4C2D-A389-D1D22ADF15A4}" sibTransId="{4CA2F659-84D1-45DB-9687-72FC9E853721}"/>
    <dgm:cxn modelId="{14B4EE89-5EF6-4619-B2B5-53E6534BF30D}" type="presOf" srcId="{11EDD7DA-F7EB-47FB-9252-2F96B7B385C4}" destId="{E4E75A3E-7F49-4C92-AD8F-94087BDF743D}" srcOrd="0" destOrd="0" presId="urn:microsoft.com/office/officeart/2005/8/layout/vList2"/>
    <dgm:cxn modelId="{A81B86A1-5C00-4815-A1E9-151A70F04E71}" type="presOf" srcId="{B6F4AAAD-D628-4603-98C9-4D1E465BF0C8}" destId="{A9E078E5-0DDC-49F8-84A2-6EE222F037A6}" srcOrd="0" destOrd="0" presId="urn:microsoft.com/office/officeart/2005/8/layout/vList2"/>
    <dgm:cxn modelId="{AF3232DB-6A9A-4FF4-ADA0-D77DBD55788E}" type="presOf" srcId="{724E38FC-C6C4-45CD-8046-4D591102BBC9}" destId="{C8375786-D291-40DB-ABE4-7016C83FBC9C}" srcOrd="0" destOrd="0" presId="urn:microsoft.com/office/officeart/2005/8/layout/vList2"/>
    <dgm:cxn modelId="{EC0CE3BD-7BEB-48C0-AD8C-44C41A07259B}" type="presParOf" srcId="{E4E75A3E-7F49-4C92-AD8F-94087BDF743D}" destId="{7E7051AE-5409-4A89-AED4-25BAA96890CF}" srcOrd="0" destOrd="0" presId="urn:microsoft.com/office/officeart/2005/8/layout/vList2"/>
    <dgm:cxn modelId="{55A82182-4614-48CC-81FB-56C55E8C990F}" type="presParOf" srcId="{E4E75A3E-7F49-4C92-AD8F-94087BDF743D}" destId="{BC6AC1E8-2B24-4AF6-8A98-6F6D40C7AAF1}" srcOrd="1" destOrd="0" presId="urn:microsoft.com/office/officeart/2005/8/layout/vList2"/>
    <dgm:cxn modelId="{72B65958-3A31-4CE1-A5DE-D7498193EC8D}" type="presParOf" srcId="{E4E75A3E-7F49-4C92-AD8F-94087BDF743D}" destId="{C8375786-D291-40DB-ABE4-7016C83FBC9C}" srcOrd="2" destOrd="0" presId="urn:microsoft.com/office/officeart/2005/8/layout/vList2"/>
    <dgm:cxn modelId="{02377654-D003-40CB-A0A5-4E82B8D8258B}" type="presParOf" srcId="{E4E75A3E-7F49-4C92-AD8F-94087BDF743D}" destId="{19F1D346-AE8E-4AB8-BE1D-01EA4ACE9C31}" srcOrd="3" destOrd="0" presId="urn:microsoft.com/office/officeart/2005/8/layout/vList2"/>
    <dgm:cxn modelId="{A3680886-FD59-4D55-9315-FC84EB43B599}" type="presParOf" srcId="{E4E75A3E-7F49-4C92-AD8F-94087BDF743D}" destId="{A9E078E5-0DDC-49F8-84A2-6EE222F037A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051AE-5409-4A89-AED4-25BAA96890CF}">
      <dsp:nvSpPr>
        <dsp:cNvPr id="0" name=""/>
        <dsp:cNvSpPr/>
      </dsp:nvSpPr>
      <dsp:spPr>
        <a:xfrm>
          <a:off x="0" y="23523"/>
          <a:ext cx="4114800" cy="9459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itchFamily="34" charset="0"/>
              <a:cs typeface="Arial" pitchFamily="34" charset="0"/>
            </a:rPr>
            <a:t>Negara Indonesia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melakukan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pembangunan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segala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bidang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agar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masyarakat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makmur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sejahtera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46177" y="69700"/>
        <a:ext cx="4022446" cy="853591"/>
      </dsp:txXfrm>
    </dsp:sp>
    <dsp:sp modelId="{C8375786-D291-40DB-ABE4-7016C83FBC9C}">
      <dsp:nvSpPr>
        <dsp:cNvPr id="0" name=""/>
        <dsp:cNvSpPr/>
      </dsp:nvSpPr>
      <dsp:spPr>
        <a:xfrm>
          <a:off x="0" y="1110588"/>
          <a:ext cx="4114800" cy="945945"/>
        </a:xfrm>
        <a:prstGeom prst="roundRect">
          <a:avLst/>
        </a:prstGeom>
        <a:solidFill>
          <a:schemeClr val="accent4">
            <a:hueOff val="-1188603"/>
            <a:satOff val="21780"/>
            <a:lumOff val="27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Kerja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sama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yang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baik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sangat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dibutuhkan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agar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tujuan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pembangunan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sosial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budaya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tercapai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46177" y="1156765"/>
        <a:ext cx="4022446" cy="853591"/>
      </dsp:txXfrm>
    </dsp:sp>
    <dsp:sp modelId="{A9E078E5-0DDC-49F8-84A2-6EE222F037A6}">
      <dsp:nvSpPr>
        <dsp:cNvPr id="0" name=""/>
        <dsp:cNvSpPr/>
      </dsp:nvSpPr>
      <dsp:spPr>
        <a:xfrm>
          <a:off x="0" y="2197653"/>
          <a:ext cx="4114800" cy="945945"/>
        </a:xfrm>
        <a:prstGeom prst="roundRect">
          <a:avLst/>
        </a:prstGeom>
        <a:solidFill>
          <a:schemeClr val="accent4">
            <a:hueOff val="-2377205"/>
            <a:satOff val="43560"/>
            <a:lumOff val="5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latin typeface="Arial" pitchFamily="34" charset="0"/>
              <a:cs typeface="Arial" pitchFamily="34" charset="0"/>
            </a:rPr>
            <a:t>Keragaman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justru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menjadi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motivasi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untuk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memperkuat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persatuan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dan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kesatuan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 </a:t>
          </a:r>
          <a:r>
            <a:rPr lang="en-US" sz="1800" kern="1200" dirty="0" err="1">
              <a:latin typeface="Arial" pitchFamily="34" charset="0"/>
              <a:cs typeface="Arial" pitchFamily="34" charset="0"/>
            </a:rPr>
            <a:t>bangsa</a:t>
          </a:r>
          <a:r>
            <a:rPr lang="en-US" sz="18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46177" y="2243830"/>
        <a:ext cx="4022446" cy="853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9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8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2718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8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617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18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019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462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89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212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14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667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F43E6F-B828-434B-A4F5-21289ACBDA27}" type="datetimeFigureOut">
              <a:rPr lang="en-ID" smtClean="0"/>
              <a:t>13/09/2021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A694A78-F26A-46AB-986B-F0F39C214EA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64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80582" y="1717417"/>
            <a:ext cx="57457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Ilmu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Pengetahuan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Sosial</a:t>
            </a:r>
            <a:endParaRPr lang="en-US" sz="4267" b="1" dirty="0">
              <a:solidFill>
                <a:srgbClr val="7030A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rgbClr val="7030A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V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7601" y="701663"/>
            <a:ext cx="4140457" cy="50762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D5B7D-0DDA-44D8-8E29-DCD25D552AF8}"/>
              </a:ext>
            </a:extLst>
          </p:cNvPr>
          <p:cNvSpPr txBox="1"/>
          <p:nvPr/>
        </p:nvSpPr>
        <p:spPr>
          <a:xfrm>
            <a:off x="6202017" y="5254643"/>
            <a:ext cx="3591339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hnschrift Condensed" panose="020B0502040204020203" pitchFamily="34" charset="0"/>
              </a:rPr>
              <a:t>HENI </a:t>
            </a:r>
            <a:r>
              <a:rPr lang="en-US" sz="2800" b="1" dirty="0" err="1">
                <a:latin typeface="Bahnschrift Condensed" panose="020B0502040204020203" pitchFamily="34" charset="0"/>
              </a:rPr>
              <a:t>NURHAENI,M.Pd</a:t>
            </a:r>
            <a:endParaRPr lang="en-ID" sz="2800" b="1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EE9AA7-1D3C-4E7A-BF36-7FDFAA8F2639}"/>
              </a:ext>
            </a:extLst>
          </p:cNvPr>
          <p:cNvSpPr/>
          <p:nvPr/>
        </p:nvSpPr>
        <p:spPr>
          <a:xfrm>
            <a:off x="4094921" y="1720623"/>
            <a:ext cx="5181601" cy="2613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Terima</a:t>
            </a:r>
            <a:r>
              <a:rPr lang="en-US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kasih</a:t>
            </a:r>
            <a:endParaRPr lang="en-US"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lgerian" panose="04020705040A02060702" pitchFamily="82" charset="0"/>
              </a:rPr>
              <a:t>DAN TETAP </a:t>
            </a:r>
            <a:r>
              <a:rPr lang="en-US" sz="2800" b="1" dirty="0" err="1">
                <a:solidFill>
                  <a:schemeClr val="tx1"/>
                </a:solidFill>
                <a:latin typeface="Algerian" panose="04020705040A02060702" pitchFamily="82" charset="0"/>
              </a:rPr>
              <a:t>Semangat</a:t>
            </a:r>
            <a:endParaRPr lang="en-US" sz="28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4AB0E-1C09-49F7-925C-FA4FE8C6B584}"/>
              </a:ext>
            </a:extLst>
          </p:cNvPr>
          <p:cNvSpPr txBox="1"/>
          <p:nvPr/>
        </p:nvSpPr>
        <p:spPr>
          <a:xfrm>
            <a:off x="2716697" y="5096827"/>
            <a:ext cx="4412973" cy="5232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ahnschrift Condensed" panose="020B0502040204020203" pitchFamily="34" charset="0"/>
              </a:rPr>
              <a:t>HENI </a:t>
            </a:r>
            <a:r>
              <a:rPr lang="en-US" sz="2800" b="1" dirty="0" err="1">
                <a:latin typeface="Bahnschrift Condensed" panose="020B0502040204020203" pitchFamily="34" charset="0"/>
              </a:rPr>
              <a:t>NURHAENI,M.Pd</a:t>
            </a:r>
            <a:endParaRPr lang="en-ID" sz="2800" b="1" dirty="0">
              <a:latin typeface="Bahnschrift Condensed" panose="020B0502040204020203" pitchFamily="34" charset="0"/>
            </a:endParaRPr>
          </a:p>
        </p:txBody>
      </p:sp>
      <p:pic>
        <p:nvPicPr>
          <p:cNvPr id="4" name="Picture 2" descr="D:\PROJECT 2017\Untitled-2.tif">
            <a:extLst>
              <a:ext uri="{FF2B5EF4-FFF2-40B4-BE49-F238E27FC236}">
                <a16:creationId xmlns:a16="http://schemas.microsoft.com/office/drawing/2014/main" id="{5AC78798-F5C3-4330-815E-94752F12D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 flipH="1">
            <a:off x="731373" y="957590"/>
            <a:ext cx="3107466" cy="41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564295" y="833919"/>
            <a:ext cx="6592957" cy="5190161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595502" y="1781593"/>
              <a:ext cx="3657600" cy="684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Makanan</a:t>
              </a:r>
              <a:r>
                <a:rPr lang="en-US" altLang="en-US" sz="5333" b="1" dirty="0">
                  <a:solidFill>
                    <a:srgbClr val="0070C0"/>
                  </a:solidFill>
                  <a:cs typeface="Calibri" pitchFamily="34" charset="0"/>
                </a:rPr>
                <a:t> </a:t>
              </a:r>
              <a:r>
                <a:rPr lang="en-US" altLang="en-US" sz="5333" b="1" dirty="0" err="1">
                  <a:solidFill>
                    <a:srgbClr val="0070C0"/>
                  </a:solidFill>
                  <a:cs typeface="Calibri" pitchFamily="34" charset="0"/>
                </a:rPr>
                <a:t>Sehat</a:t>
              </a:r>
              <a:endParaRPr lang="en-US" alt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1123879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0834" y="1050978"/>
            <a:ext cx="97643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189" indent="-457189">
              <a:buFont typeface="Arial" charset="0"/>
              <a:buChar char="•"/>
            </a:pPr>
            <a:r>
              <a:rPr lang="en-US" sz="3200" dirty="0" err="1">
                <a:latin typeface="Myriad Pro" panose="020B0503030403020204" pitchFamily="34" charset="0"/>
              </a:rPr>
              <a:t>Aktivitas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dalam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Interaksi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Masyarakat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dalam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Upaya</a:t>
            </a:r>
            <a:r>
              <a:rPr lang="en-US" sz="3200" dirty="0">
                <a:latin typeface="Myriad Pro" panose="020B0503030403020204" pitchFamily="34" charset="0"/>
              </a:rPr>
              <a:t> Pembangunan </a:t>
            </a:r>
            <a:r>
              <a:rPr lang="en-US" sz="3200" dirty="0" err="1">
                <a:latin typeface="Myriad Pro" panose="020B0503030403020204" pitchFamily="34" charset="0"/>
              </a:rPr>
              <a:t>Sosial</a:t>
            </a:r>
            <a:r>
              <a:rPr lang="en-US" sz="3200" dirty="0">
                <a:latin typeface="Myriad Pro" panose="020B0503030403020204" pitchFamily="34" charset="0"/>
              </a:rPr>
              <a:t> </a:t>
            </a:r>
            <a:r>
              <a:rPr lang="en-US" sz="3200" dirty="0" err="1">
                <a:latin typeface="Myriad Pro" panose="020B0503030403020204" pitchFamily="34" charset="0"/>
              </a:rPr>
              <a:t>Budaya</a:t>
            </a:r>
            <a:endParaRPr lang="en-US" sz="3200" dirty="0">
              <a:latin typeface="Myriad Pro" panose="020B0503030403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5578" y="2252112"/>
            <a:ext cx="4725660" cy="9950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33" dirty="0">
                <a:latin typeface="Myriad Pro" pitchFamily="34" charset="0"/>
                <a:cs typeface="Myriad Arabic" pitchFamily="50" charset="-78"/>
              </a:rPr>
              <a:t>Pembangunan </a:t>
            </a:r>
            <a:r>
              <a:rPr lang="en-US" sz="2933" dirty="0" err="1">
                <a:latin typeface="Myriad Pro" pitchFamily="34" charset="0"/>
                <a:cs typeface="Myriad Arabic" pitchFamily="50" charset="-78"/>
              </a:rPr>
              <a:t>sosial</a:t>
            </a:r>
            <a:r>
              <a:rPr lang="en-US" sz="2933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933" dirty="0" err="1">
                <a:latin typeface="Myriad Pro" pitchFamily="34" charset="0"/>
                <a:cs typeface="Myriad Arabic" pitchFamily="50" charset="-78"/>
              </a:rPr>
              <a:t>dalam</a:t>
            </a:r>
            <a:r>
              <a:rPr lang="en-US" sz="2933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933" dirty="0" err="1">
                <a:latin typeface="Myriad Pro" pitchFamily="34" charset="0"/>
                <a:cs typeface="Myriad Arabic" pitchFamily="50" charset="-78"/>
              </a:rPr>
              <a:t>aktivitas</a:t>
            </a:r>
            <a:r>
              <a:rPr lang="en-US" sz="2933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2933" dirty="0" err="1">
                <a:latin typeface="Myriad Pro" pitchFamily="34" charset="0"/>
                <a:cs typeface="Myriad Arabic" pitchFamily="50" charset="-78"/>
              </a:rPr>
              <a:t>ekonomi</a:t>
            </a:r>
            <a:endParaRPr lang="en-US" sz="2933" dirty="0">
              <a:latin typeface="Myriad Pro" pitchFamily="34" charset="0"/>
              <a:cs typeface="Myriad Arabic" pitchFamily="50" charset="-7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341" y="2196136"/>
            <a:ext cx="5994400" cy="3976064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45071" y="3489246"/>
            <a:ext cx="4821381" cy="243105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33" dirty="0" err="1">
                <a:latin typeface="Myriad Pro" pitchFamily="34" charset="0"/>
              </a:rPr>
              <a:t>Pedagang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menjual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dagangan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kepada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pembeli</a:t>
            </a:r>
            <a:r>
              <a:rPr lang="en-US" sz="2533" dirty="0">
                <a:latin typeface="Myriad Pro" pitchFamily="34" charset="0"/>
              </a:rPr>
              <a:t>. </a:t>
            </a:r>
            <a:r>
              <a:rPr lang="en-US" sz="2533" dirty="0" err="1">
                <a:latin typeface="Myriad Pro" pitchFamily="34" charset="0"/>
              </a:rPr>
              <a:t>Pedagang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memperoleh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uang</a:t>
            </a:r>
            <a:r>
              <a:rPr lang="en-US" sz="2533" dirty="0">
                <a:latin typeface="Myriad Pro" pitchFamily="34" charset="0"/>
              </a:rPr>
              <a:t>. </a:t>
            </a:r>
            <a:r>
              <a:rPr lang="en-US" sz="2533" dirty="0" err="1">
                <a:latin typeface="Myriad Pro" pitchFamily="34" charset="0"/>
              </a:rPr>
              <a:t>Uang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tersebut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dapat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digunakan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untuk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memperoleh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kebutuhan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barang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dan</a:t>
            </a:r>
            <a:r>
              <a:rPr lang="en-US" sz="2533" dirty="0">
                <a:latin typeface="Myriad Pro" pitchFamily="34" charset="0"/>
              </a:rPr>
              <a:t> </a:t>
            </a:r>
            <a:r>
              <a:rPr lang="en-US" sz="2533" dirty="0" err="1">
                <a:latin typeface="Myriad Pro" pitchFamily="34" charset="0"/>
              </a:rPr>
              <a:t>jasa</a:t>
            </a:r>
            <a:r>
              <a:rPr lang="en-US" sz="2533" dirty="0">
                <a:latin typeface="Myriad Pro" pitchFamily="34" charset="0"/>
              </a:rPr>
              <a:t>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 rot="16200000">
            <a:off x="-960767" y="4597067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060AFC-5F52-4E4F-8950-C503E6EE9E44}"/>
              </a:ext>
            </a:extLst>
          </p:cNvPr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id="{E97C3A05-FEB6-44D2-8DC5-2887035CC8CC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C3FA84-E03F-418F-8309-B19FECA16754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</a:t>
              </a:r>
              <a:r>
                <a:rPr lang="id-ID" sz="2400" b="1" dirty="0"/>
                <a:t>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1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92176" y="1654373"/>
            <a:ext cx="5198225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Myriad Pro" pitchFamily="34" charset="0"/>
                <a:cs typeface="Myriad Arabic" pitchFamily="50" charset="-78"/>
              </a:rPr>
              <a:t>Pembangunan </a:t>
            </a:r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sosial</a:t>
            </a:r>
            <a:r>
              <a:rPr lang="en-US" sz="3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dalam</a:t>
            </a:r>
            <a:r>
              <a:rPr lang="en-US" sz="3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aktivitas</a:t>
            </a:r>
            <a:r>
              <a:rPr lang="en-US" sz="3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sosial</a:t>
            </a:r>
            <a:endParaRPr lang="en-US" sz="3200" dirty="0">
              <a:latin typeface="Myriad Pro" pitchFamily="34" charset="0"/>
              <a:cs typeface="Myriad Arabic" pitchFamily="50" charset="-7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557" y="990601"/>
            <a:ext cx="6452043" cy="4566244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07201" y="2887583"/>
            <a:ext cx="4571999" cy="2062103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Myriad Pro" pitchFamily="34" charset="0"/>
              </a:rPr>
              <a:t>Aktivitas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sosial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bertujuan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untuk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meningkatkan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kesejahteraan</a:t>
            </a:r>
            <a:r>
              <a:rPr lang="en-US" sz="3200" dirty="0">
                <a:latin typeface="Myriad Pro" pitchFamily="34" charset="0"/>
              </a:rPr>
              <a:t> </a:t>
            </a:r>
            <a:r>
              <a:rPr lang="en-US" sz="3200" dirty="0" err="1">
                <a:latin typeface="Myriad Pro" pitchFamily="34" charset="0"/>
              </a:rPr>
              <a:t>hidup</a:t>
            </a:r>
            <a:r>
              <a:rPr lang="en-US" sz="3200" dirty="0">
                <a:latin typeface="Myriad Pro" pitchFamily="34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0503" y="5575353"/>
            <a:ext cx="2719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1200" dirty="0" err="1">
                <a:latin typeface="Myriad Pro" panose="020B0503030403020204" pitchFamily="34" charset="0"/>
              </a:rPr>
              <a:t>Sumber</a:t>
            </a:r>
            <a:r>
              <a:rPr lang="en-US" sz="1200" dirty="0">
                <a:latin typeface="Myriad Pro" panose="020B0503030403020204" pitchFamily="34" charset="0"/>
              </a:rPr>
              <a:t>: </a:t>
            </a:r>
            <a:r>
              <a:rPr lang="en-US" sz="1200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4658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892177" y="1295400"/>
            <a:ext cx="513854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Myriad Pro" pitchFamily="34" charset="0"/>
                <a:cs typeface="Myriad Arabic" pitchFamily="50" charset="-78"/>
              </a:rPr>
              <a:t>Pembangunan </a:t>
            </a:r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sosial</a:t>
            </a:r>
            <a:r>
              <a:rPr lang="en-US" sz="3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dalam</a:t>
            </a:r>
            <a:r>
              <a:rPr lang="en-US" sz="3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aktivitas</a:t>
            </a:r>
            <a:r>
              <a:rPr lang="en-US" sz="3200" dirty="0">
                <a:latin typeface="Myriad Pro" pitchFamily="34" charset="0"/>
                <a:cs typeface="Myriad Arabic" pitchFamily="50" charset="-78"/>
              </a:rPr>
              <a:t> </a:t>
            </a:r>
            <a:r>
              <a:rPr lang="en-US" sz="3200" dirty="0" err="1">
                <a:latin typeface="Myriad Pro" pitchFamily="34" charset="0"/>
                <a:cs typeface="Myriad Arabic" pitchFamily="50" charset="-78"/>
              </a:rPr>
              <a:t>budaya</a:t>
            </a:r>
            <a:endParaRPr lang="en-US" sz="3200" dirty="0">
              <a:latin typeface="Myriad Pro" pitchFamily="34" charset="0"/>
              <a:cs typeface="Myriad Arabic" pitchFamily="50" charset="-7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82" y="1207428"/>
            <a:ext cx="6577569" cy="4380661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912497" y="2650435"/>
            <a:ext cx="5118222" cy="28003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933" dirty="0" err="1">
                <a:latin typeface="Myriad Pro" pitchFamily="34" charset="0"/>
              </a:rPr>
              <a:t>Pertunjukkan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budaya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merupakan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aktivitas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pembangunan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sosial-budaya</a:t>
            </a:r>
            <a:r>
              <a:rPr lang="en-US" sz="2933" dirty="0">
                <a:latin typeface="Myriad Pro" pitchFamily="34" charset="0"/>
              </a:rPr>
              <a:t>.</a:t>
            </a:r>
          </a:p>
          <a:p>
            <a:r>
              <a:rPr lang="en-US" sz="2933" dirty="0" err="1">
                <a:latin typeface="Myriad Pro" pitchFamily="34" charset="0"/>
              </a:rPr>
              <a:t>Tujuan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aktivitas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budaya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untuk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melestarikan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budaya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dan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menyejahterakan</a:t>
            </a:r>
            <a:r>
              <a:rPr lang="en-US" sz="2933" dirty="0">
                <a:latin typeface="Myriad Pro" pitchFamily="34" charset="0"/>
              </a:rPr>
              <a:t> </a:t>
            </a:r>
            <a:r>
              <a:rPr lang="en-US" sz="2933" dirty="0" err="1">
                <a:latin typeface="Myriad Pro" pitchFamily="34" charset="0"/>
              </a:rPr>
              <a:t>seniman</a:t>
            </a:r>
            <a:r>
              <a:rPr lang="en-US" sz="2933" dirty="0">
                <a:latin typeface="Myriad Pro" pitchFamily="34" charset="0"/>
              </a:rPr>
              <a:t>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282" y="5650573"/>
            <a:ext cx="1857181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shutterstock.com.</a:t>
            </a:r>
          </a:p>
        </p:txBody>
      </p:sp>
    </p:spTree>
    <p:extLst>
      <p:ext uri="{BB962C8B-B14F-4D97-AF65-F5344CB8AC3E}">
        <p14:creationId xmlns:p14="http://schemas.microsoft.com/office/powerpoint/2010/main" val="23232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7" descr="objek wisata pantai.jpg">
            <a:extLst>
              <a:ext uri="{FF2B5EF4-FFF2-40B4-BE49-F238E27FC236}">
                <a16:creationId xmlns:a16="http://schemas.microsoft.com/office/drawing/2014/main" id="{03BC20AE-BFE5-4C71-B47D-849E70FE71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743200"/>
            <a:ext cx="4742591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9C3353A-102E-4B4A-B115-2AFF80261B8F}"/>
              </a:ext>
            </a:extLst>
          </p:cNvPr>
          <p:cNvSpPr txBox="1">
            <a:spLocks/>
          </p:cNvSpPr>
          <p:nvPr/>
        </p:nvSpPr>
        <p:spPr>
          <a:xfrm>
            <a:off x="413658" y="609600"/>
            <a:ext cx="6291942" cy="914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Aktivitas Masyarakat dalam Upaya Pembangunan Sosial Budaya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2785-3D2D-4D8D-B8D2-67B4A46D8CDB}"/>
              </a:ext>
            </a:extLst>
          </p:cNvPr>
          <p:cNvGrpSpPr/>
          <p:nvPr/>
        </p:nvGrpSpPr>
        <p:grpSpPr>
          <a:xfrm>
            <a:off x="0" y="18675"/>
            <a:ext cx="9144000" cy="1600200"/>
            <a:chOff x="0" y="1412013"/>
            <a:chExt cx="9144000" cy="1600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B1641DA-5288-449C-8C79-D99A8AC86708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42">
              <a:extLst>
                <a:ext uri="{FF2B5EF4-FFF2-40B4-BE49-F238E27FC236}">
                  <a16:creationId xmlns:a16="http://schemas.microsoft.com/office/drawing/2014/main" id="{A12CB4F7-03AE-4CCF-A588-CAD18733968F}"/>
                </a:ext>
              </a:extLst>
            </p:cNvPr>
            <p:cNvGrpSpPr/>
            <p:nvPr/>
          </p:nvGrpSpPr>
          <p:grpSpPr>
            <a:xfrm>
              <a:off x="413658" y="1412013"/>
              <a:ext cx="8730342" cy="1600200"/>
              <a:chOff x="413658" y="0"/>
              <a:chExt cx="8730342" cy="16002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0136D3-44C7-4A23-A5BA-D1D0A8447700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DA27376-1863-4D80-8913-A6CAC78E5161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4D3CD4B-3BED-4533-8C84-6C7F7AFD8B67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827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T3  St2</a:t>
                </a:r>
              </a:p>
            </p:txBody>
          </p:sp>
          <p:grpSp>
            <p:nvGrpSpPr>
              <p:cNvPr id="11" name="Group 47">
                <a:extLst>
                  <a:ext uri="{FF2B5EF4-FFF2-40B4-BE49-F238E27FC236}">
                    <a16:creationId xmlns:a16="http://schemas.microsoft.com/office/drawing/2014/main" id="{BA731EDA-1341-4BE4-AD5B-D58023E148D0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13968" cy="504374"/>
                <a:chOff x="6391206" y="2643147"/>
                <a:chExt cx="513968" cy="504374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C617E94F-1471-47F9-B6FB-977B27CCC6E6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D224AA2-711C-47C2-A28E-61CA6CB4FF12}"/>
                    </a:ext>
                  </a:extLst>
                </p:cNvPr>
                <p:cNvSpPr/>
                <p:nvPr/>
              </p:nvSpPr>
              <p:spPr>
                <a:xfrm>
                  <a:off x="6391206" y="2680793"/>
                  <a:ext cx="50366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</a:rPr>
                    <a:t>P4</a:t>
                  </a:r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F45412B-75A2-41E5-8160-107AE2EA1EFC}"/>
                  </a:ext>
                </a:extLst>
              </p:cNvPr>
              <p:cNvSpPr txBox="1"/>
              <p:nvPr/>
            </p:nvSpPr>
            <p:spPr>
              <a:xfrm>
                <a:off x="7332970" y="625218"/>
                <a:ext cx="13901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/>
                  <a:t>Muatan</a:t>
                </a:r>
                <a:endParaRPr lang="en-US" sz="1600" b="1" dirty="0"/>
              </a:p>
              <a:p>
                <a:pPr algn="ctr"/>
                <a:r>
                  <a:rPr lang="en-US" sz="1600" b="1" dirty="0"/>
                  <a:t>IPS</a:t>
                </a:r>
              </a:p>
              <a:p>
                <a:pPr algn="ctr"/>
                <a:r>
                  <a:rPr lang="en-US" sz="1600" dirty="0"/>
                  <a:t>KD 3.2 </a:t>
                </a:r>
                <a:r>
                  <a:rPr lang="en-US" sz="1600" dirty="0" err="1"/>
                  <a:t>dan</a:t>
                </a:r>
                <a:r>
                  <a:rPr lang="en-US" sz="1600" dirty="0"/>
                  <a:t> 4.2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435AA6-42DC-4097-A94B-05B286D48168}"/>
                  </a:ext>
                </a:extLst>
              </p:cNvPr>
              <p:cNvSpPr txBox="1"/>
              <p:nvPr/>
            </p:nvSpPr>
            <p:spPr>
              <a:xfrm>
                <a:off x="413658" y="43967"/>
                <a:ext cx="19125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/>
                  <a:t>Pembelajaran</a:t>
                </a:r>
                <a:r>
                  <a:rPr lang="en-US" sz="2000" b="1" dirty="0"/>
                  <a:t> 4: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1FE4AD3-A4AD-47D1-9184-E5C7D1CCAC21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0531B33-628A-4CE8-8E29-74B15C01D525}"/>
              </a:ext>
            </a:extLst>
          </p:cNvPr>
          <p:cNvGraphicFramePr/>
          <p:nvPr/>
        </p:nvGraphicFramePr>
        <p:xfrm>
          <a:off x="228600" y="2819658"/>
          <a:ext cx="4114800" cy="316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F4940C3-A05F-4FF8-963D-F0E15767AACF}"/>
              </a:ext>
            </a:extLst>
          </p:cNvPr>
          <p:cNvSpPr txBox="1"/>
          <p:nvPr/>
        </p:nvSpPr>
        <p:spPr>
          <a:xfrm>
            <a:off x="838200" y="1828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serangkaian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memperbaiki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taraf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hidupnya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87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6" grpId="0">
        <p:bldAsOne/>
      </p:bldGraphic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31782-2A50-4D50-A076-4E481583F779}"/>
              </a:ext>
            </a:extLst>
          </p:cNvPr>
          <p:cNvSpPr/>
          <p:nvPr/>
        </p:nvSpPr>
        <p:spPr>
          <a:xfrm>
            <a:off x="395536" y="836712"/>
            <a:ext cx="8605589" cy="6352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Menjelaskan Pembangunan Sosial Budaya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9365D-AE00-4800-B6C8-B25FF9B19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4289"/>
            <a:ext cx="2664296" cy="2092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30E488-CA92-4D68-8507-BF95D5CDE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57" y="1624290"/>
            <a:ext cx="2620287" cy="2092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2ADA5-C288-4A17-9C82-82DDB6D47A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4290"/>
            <a:ext cx="2664296" cy="20927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644B83-DD1D-4341-8216-6F280F6BC0C0}"/>
              </a:ext>
            </a:extLst>
          </p:cNvPr>
          <p:cNvSpPr/>
          <p:nvPr/>
        </p:nvSpPr>
        <p:spPr>
          <a:xfrm>
            <a:off x="395536" y="4005064"/>
            <a:ext cx="2664296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 anak menari tari Pendet yang berasal dari Bali. Kegiatan tersebut merupakan salah satu upaya meningkatkan pembangunan sosial dan budaya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E986EB-5932-4C69-8936-9C3F0789A295}"/>
              </a:ext>
            </a:extLst>
          </p:cNvPr>
          <p:cNvSpPr/>
          <p:nvPr/>
        </p:nvSpPr>
        <p:spPr>
          <a:xfrm>
            <a:off x="3247857" y="4005064"/>
            <a:ext cx="2620287" cy="20162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 kesenian wayang orang. Kegiatan tersebut merupakan salah satu upaya meningkatkan pembangunan sosial dan budaya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268B2E-8EC7-4903-8493-8945A96A916C}"/>
              </a:ext>
            </a:extLst>
          </p:cNvPr>
          <p:cNvSpPr/>
          <p:nvPr/>
        </p:nvSpPr>
        <p:spPr>
          <a:xfrm>
            <a:off x="6012160" y="4005064"/>
            <a:ext cx="2664296" cy="21602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 upacara Ngaben yang berasal dari Bali. Kegiatan tersebut merupakan salah satu upaya meningkatkan pembangunan sosial dan budaya </a:t>
            </a:r>
          </a:p>
        </p:txBody>
      </p:sp>
    </p:spTree>
    <p:extLst>
      <p:ext uri="{BB962C8B-B14F-4D97-AF65-F5344CB8AC3E}">
        <p14:creationId xmlns:p14="http://schemas.microsoft.com/office/powerpoint/2010/main" val="1043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3" name="Picture 2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pic>
        <p:nvPicPr>
          <p:cNvPr id="5" name="Picture 4" descr="Y:\TRANSIT JOB GAMBAR\Tematik 4E\anak pakai seragam-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632" y="1896533"/>
            <a:ext cx="3079369" cy="447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401" y="1092200"/>
            <a:ext cx="973791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Manfaat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pembangunan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Indonesia:</a:t>
            </a:r>
            <a:endParaRPr lang="en-US" sz="32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1" y="2413001"/>
            <a:ext cx="8246259" cy="3251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457189" indent="-457189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Keragaman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Indonesia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terjaga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kelestariannya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189" indent="-457189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en-US" sz="2933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Menumbuhkan</a:t>
            </a:r>
            <a:r>
              <a:rPr lang="en-US" sz="2933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rasa </a:t>
            </a:r>
            <a:r>
              <a:rPr lang="en-US" sz="2933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cinta</a:t>
            </a:r>
            <a:r>
              <a:rPr lang="en-US" sz="2933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tanah</a:t>
            </a:r>
            <a:r>
              <a:rPr lang="en-US" sz="2933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en-US" sz="2933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933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generasi</a:t>
            </a:r>
            <a:r>
              <a:rPr lang="en-US" sz="2933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en-US" sz="2933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189" indent="-457189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Mengenalkan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budaya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bangsa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asing</a:t>
            </a:r>
            <a:r>
              <a:rPr lang="en-US" sz="2933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189" indent="-457189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en-US" sz="2933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Meningkatkan</a:t>
            </a:r>
            <a:r>
              <a:rPr lang="en-US" sz="2933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kesejahteraan</a:t>
            </a:r>
            <a:r>
              <a:rPr lang="en-US" sz="2933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masyarakat</a:t>
            </a:r>
            <a:r>
              <a:rPr lang="en-US" sz="2933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933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71F0EC7-715D-4923-BC96-346ABD5B4C57}"/>
              </a:ext>
            </a:extLst>
          </p:cNvPr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2A0FD2B2-C95C-4D9C-B134-F93186F4ED84}"/>
                </a:ext>
              </a:extLst>
            </p:cNvPr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9837BE-75EC-4463-A374-3A00A05935AA}"/>
                </a:ext>
              </a:extLst>
            </p:cNvPr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</a:t>
              </a:r>
              <a:r>
                <a:rPr lang="id-ID" sz="2400" b="1" dirty="0"/>
                <a:t>2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8866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201" y="279400"/>
            <a:ext cx="58928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3200" b="1" dirty="0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Pembangunan </a:t>
            </a:r>
            <a:r>
              <a:rPr lang="en-US" sz="3200" b="1" dirty="0" err="1">
                <a:solidFill>
                  <a:srgbClr val="000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endParaRPr lang="en-US" sz="3200" dirty="0">
              <a:solidFill>
                <a:srgbClr val="000E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1" y="4945177"/>
            <a:ext cx="3251200" cy="801563"/>
            <a:chOff x="3276600" y="903778"/>
            <a:chExt cx="2438400" cy="601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903778"/>
              <a:ext cx="2438400" cy="6011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76600" y="982345"/>
              <a:ext cx="24384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nl-NL" sz="3200" b="1" dirty="0">
                  <a:solidFill>
                    <a:srgbClr val="000E76"/>
                  </a:solidFill>
                  <a:latin typeface="Myriad Pro" pitchFamily="34" charset="0"/>
                </a:rPr>
                <a:t>Subak di Bali</a:t>
              </a:r>
              <a:endParaRPr lang="en-US" sz="3200" b="1" dirty="0">
                <a:solidFill>
                  <a:srgbClr val="000E76"/>
                </a:solidFill>
                <a:latin typeface="Myriad Pro" panose="020B0503030403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502400" y="4949845"/>
            <a:ext cx="4876800" cy="1181974"/>
            <a:chOff x="2057401" y="903778"/>
            <a:chExt cx="3657600" cy="8864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7401" y="903778"/>
              <a:ext cx="3657599" cy="6011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57401" y="982345"/>
              <a:ext cx="3657600" cy="807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nl-NL" sz="3200" b="1" dirty="0">
                  <a:solidFill>
                    <a:srgbClr val="000E76"/>
                  </a:solidFill>
                  <a:latin typeface="Myriad Pro" pitchFamily="34" charset="0"/>
                </a:rPr>
                <a:t>Tradisi Lompat Fahombo</a:t>
              </a:r>
              <a:endParaRPr lang="en-US" sz="3200" b="1" dirty="0">
                <a:solidFill>
                  <a:srgbClr val="000E76"/>
                </a:solidFill>
                <a:latin typeface="Myriad Pro" panose="020B0503030403020204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371" y="977814"/>
            <a:ext cx="5518461" cy="3678975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1570" y="983818"/>
            <a:ext cx="5518461" cy="3678975"/>
          </a:xfrm>
          <a:prstGeom prst="roundRect">
            <a:avLst>
              <a:gd name="adj" fmla="val 68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 rot="16200000">
            <a:off x="-1174883" y="3032176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rot="16200000">
            <a:off x="10525147" y="3032176"/>
            <a:ext cx="2719100" cy="23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933" dirty="0" err="1">
                <a:latin typeface="Myriad Pro" panose="020B0503030403020204" pitchFamily="34" charset="0"/>
              </a:rPr>
              <a:t>Sumber</a:t>
            </a:r>
            <a:r>
              <a:rPr lang="en-US" sz="933" dirty="0">
                <a:latin typeface="Myriad Pro" panose="020B0503030403020204" pitchFamily="34" charset="0"/>
              </a:rPr>
              <a:t>: </a:t>
            </a:r>
            <a:r>
              <a:rPr lang="en-US" sz="933" i="1" dirty="0">
                <a:latin typeface="Myriad Pro" panose="020B0503030403020204" pitchFamily="34" charset="0"/>
              </a:rPr>
              <a:t>wikipedia.com.</a:t>
            </a:r>
          </a:p>
        </p:txBody>
      </p:sp>
    </p:spTree>
    <p:extLst>
      <p:ext uri="{BB962C8B-B14F-4D97-AF65-F5344CB8AC3E}">
        <p14:creationId xmlns:p14="http://schemas.microsoft.com/office/powerpoint/2010/main" val="279354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Basi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19</TotalTime>
  <Words>323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Algerian</vt:lpstr>
      <vt:lpstr>Arial</vt:lpstr>
      <vt:lpstr>Arial Rounded MT Bold</vt:lpstr>
      <vt:lpstr>Bahnschrift Condensed</vt:lpstr>
      <vt:lpstr>Calibri</vt:lpstr>
      <vt:lpstr>Corbel</vt:lpstr>
      <vt:lpstr>Myriad Pro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1</cp:revision>
  <dcterms:created xsi:type="dcterms:W3CDTF">2021-09-11T11:30:36Z</dcterms:created>
  <dcterms:modified xsi:type="dcterms:W3CDTF">2021-09-13T11:29:48Z</dcterms:modified>
</cp:coreProperties>
</file>