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92" r:id="rId3"/>
    <p:sldMasterId id="2147483717" r:id="rId4"/>
    <p:sldMasterId id="2147483737" r:id="rId5"/>
  </p:sldMasterIdLst>
  <p:notesMasterIdLst>
    <p:notesMasterId r:id="rId21"/>
  </p:notesMasterIdLst>
  <p:sldIdLst>
    <p:sldId id="326" r:id="rId6"/>
    <p:sldId id="259" r:id="rId7"/>
    <p:sldId id="258" r:id="rId8"/>
    <p:sldId id="322" r:id="rId9"/>
    <p:sldId id="271" r:id="rId10"/>
    <p:sldId id="319" r:id="rId11"/>
    <p:sldId id="279" r:id="rId12"/>
    <p:sldId id="275" r:id="rId13"/>
    <p:sldId id="313" r:id="rId14"/>
    <p:sldId id="294" r:id="rId15"/>
    <p:sldId id="327" r:id="rId16"/>
    <p:sldId id="274" r:id="rId17"/>
    <p:sldId id="325" r:id="rId18"/>
    <p:sldId id="328" r:id="rId19"/>
    <p:sldId id="32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832B4-8ADD-4D6A-99FE-71A18DEBF7FA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16F46-7395-44F3-82A7-2E2432018F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747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2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8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87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3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548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759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175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92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054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733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136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47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487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7768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41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921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91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694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924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02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51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825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826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54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1657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9392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2979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6615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516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ID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9271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9623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069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7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3528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8924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3100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8875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1447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0281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1573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0027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8844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43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883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6323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2333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2369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6554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1291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1529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4751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606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04/04/2021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49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096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590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4365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7194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5478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6485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4678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957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62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3966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680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8583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33178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953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3522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280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2107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8466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1187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04/04/2021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63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9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8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5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3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913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85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98DAA33-4FE6-49C2-974F-23555F28EA54}" type="datetimeFigureOut">
              <a:rPr lang="en-ID" smtClean="0"/>
              <a:t>04/04/2021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D18C62-173B-4F40-ABB4-66A47F5E7C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080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4">
            <a:extLst>
              <a:ext uri="{FF2B5EF4-FFF2-40B4-BE49-F238E27FC236}">
                <a16:creationId xmlns:a16="http://schemas.microsoft.com/office/drawing/2014/main" id="{831F8E5C-1A0B-40B8-A300-B0121943702D}"/>
              </a:ext>
            </a:extLst>
          </p:cNvPr>
          <p:cNvSpPr/>
          <p:nvPr/>
        </p:nvSpPr>
        <p:spPr>
          <a:xfrm>
            <a:off x="639697" y="34080"/>
            <a:ext cx="3352128" cy="720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800" b="1" cap="all" dirty="0" err="1">
                <a:solidFill>
                  <a:schemeClr val="bg1"/>
                </a:solidFill>
              </a:rPr>
              <a:t>Tema</a:t>
            </a:r>
            <a:r>
              <a:rPr lang="en-US" sz="2800" b="1" cap="all" dirty="0">
                <a:solidFill>
                  <a:schemeClr val="bg1"/>
                </a:solidFill>
              </a:rPr>
              <a:t> 8 </a:t>
            </a:r>
            <a:r>
              <a:rPr lang="en-US" sz="2800" b="1" cap="all" dirty="0" err="1">
                <a:solidFill>
                  <a:schemeClr val="bg1"/>
                </a:solidFill>
              </a:rPr>
              <a:t>Subtema</a:t>
            </a:r>
            <a:r>
              <a:rPr lang="en-US" sz="2800" b="1" cap="all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5139A-66DB-4B58-AE7D-034B74EA4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r="11830" b="1"/>
          <a:stretch/>
        </p:blipFill>
        <p:spPr>
          <a:xfrm>
            <a:off x="4712842" y="10"/>
            <a:ext cx="747915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1BF0B-FCA3-4B92-BB54-4981BD9EB705}"/>
              </a:ext>
            </a:extLst>
          </p:cNvPr>
          <p:cNvSpPr txBox="1"/>
          <p:nvPr/>
        </p:nvSpPr>
        <p:spPr>
          <a:xfrm>
            <a:off x="82268" y="788160"/>
            <a:ext cx="450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d-ID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Keunikan Daerah Tempat Tinggalku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831339-F15B-4474-A55D-6FC8BC448C31}"/>
              </a:ext>
            </a:extLst>
          </p:cNvPr>
          <p:cNvSpPr/>
          <p:nvPr/>
        </p:nvSpPr>
        <p:spPr>
          <a:xfrm rot="5400000">
            <a:off x="-158921" y="941025"/>
            <a:ext cx="400110" cy="8226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6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9F8D2-D603-4C48-9F65-65C28D072AEB}"/>
              </a:ext>
            </a:extLst>
          </p:cNvPr>
          <p:cNvGrpSpPr/>
          <p:nvPr/>
        </p:nvGrpSpPr>
        <p:grpSpPr>
          <a:xfrm>
            <a:off x="-4" y="1182213"/>
            <a:ext cx="4631525" cy="3469301"/>
            <a:chOff x="108073" y="161255"/>
            <a:chExt cx="8299422" cy="3411839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C223B24-2C5D-455D-A641-CFA5C5F317C5}"/>
                </a:ext>
              </a:extLst>
            </p:cNvPr>
            <p:cNvSpPr/>
            <p:nvPr/>
          </p:nvSpPr>
          <p:spPr>
            <a:xfrm rot="10800000">
              <a:off x="108074" y="898366"/>
              <a:ext cx="660770" cy="47308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01760F-A249-4576-B266-2AA805A904EB}"/>
                </a:ext>
              </a:extLst>
            </p:cNvPr>
            <p:cNvSpPr/>
            <p:nvPr/>
          </p:nvSpPr>
          <p:spPr>
            <a:xfrm>
              <a:off x="253143" y="529810"/>
              <a:ext cx="8083950" cy="304328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3F272C-766C-4127-87F6-FED52527738A}"/>
                </a:ext>
              </a:extLst>
            </p:cNvPr>
            <p:cNvSpPr/>
            <p:nvPr/>
          </p:nvSpPr>
          <p:spPr>
            <a:xfrm>
              <a:off x="253143" y="1019633"/>
              <a:ext cx="8154352" cy="2421432"/>
            </a:xfrm>
            <a:prstGeom prst="rect">
              <a:avLst/>
            </a:prstGeom>
          </p:spPr>
          <p:txBody>
            <a:bodyPr wrap="square" numCol="1" spcCol="45720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1. </a:t>
              </a:r>
              <a:r>
                <a:rPr lang="id-ID" sz="24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Menjelaskan tiga macam kegiatan ekonomi</a:t>
              </a:r>
              <a:endParaRPr lang="id-ID" sz="2400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24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2. </a:t>
              </a:r>
              <a:r>
                <a:rPr lang="id-ID" sz="24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Menjelaskan tokoh-tokoh dalam cerita rakyat</a:t>
              </a:r>
            </a:p>
            <a:p>
              <a:pPr>
                <a:spcAft>
                  <a:spcPts val="600"/>
                </a:spcAft>
              </a:pPr>
              <a:r>
                <a:rPr lang="en-US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3. </a:t>
              </a:r>
              <a:r>
                <a:rPr lang="id-ID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Menjelaskan manfaat keragaman di sekolah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18869B-6AED-4E3C-B594-2FD4A2F585E6}"/>
                </a:ext>
              </a:extLst>
            </p:cNvPr>
            <p:cNvGrpSpPr/>
            <p:nvPr/>
          </p:nvGrpSpPr>
          <p:grpSpPr>
            <a:xfrm>
              <a:off x="108073" y="161255"/>
              <a:ext cx="5472607" cy="737111"/>
              <a:chOff x="292989" y="401389"/>
              <a:chExt cx="5472607" cy="737111"/>
            </a:xfrm>
          </p:grpSpPr>
          <p:sp>
            <p:nvSpPr>
              <p:cNvPr id="28" name="Pentagon 38">
                <a:extLst>
                  <a:ext uri="{FF2B5EF4-FFF2-40B4-BE49-F238E27FC236}">
                    <a16:creationId xmlns:a16="http://schemas.microsoft.com/office/drawing/2014/main" id="{EA55E3AF-A3BD-4A55-99C4-CED03612CD83}"/>
                  </a:ext>
                </a:extLst>
              </p:cNvPr>
              <p:cNvSpPr/>
              <p:nvPr/>
            </p:nvSpPr>
            <p:spPr>
              <a:xfrm>
                <a:off x="292989" y="401389"/>
                <a:ext cx="5472607" cy="737111"/>
              </a:xfrm>
              <a:prstGeom prst="homePlat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46E46E6-01B8-47E4-BE61-A4DCD0A0D82A}"/>
                  </a:ext>
                </a:extLst>
              </p:cNvPr>
              <p:cNvSpPr/>
              <p:nvPr/>
            </p:nvSpPr>
            <p:spPr>
              <a:xfrm>
                <a:off x="325649" y="528613"/>
                <a:ext cx="5202649" cy="526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i-FI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Hari ini kita akan belajar: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34645B-2221-44AB-96DC-A55AD47C3EC2}"/>
              </a:ext>
            </a:extLst>
          </p:cNvPr>
          <p:cNvGrpSpPr/>
          <p:nvPr/>
        </p:nvGrpSpPr>
        <p:grpSpPr>
          <a:xfrm>
            <a:off x="60121" y="4865404"/>
            <a:ext cx="4511280" cy="1391625"/>
            <a:chOff x="248911" y="4032109"/>
            <a:chExt cx="7939934" cy="1527023"/>
          </a:xfrm>
        </p:grpSpPr>
        <p:sp>
          <p:nvSpPr>
            <p:cNvPr id="31" name="Rounded Rectangle 41">
              <a:extLst>
                <a:ext uri="{FF2B5EF4-FFF2-40B4-BE49-F238E27FC236}">
                  <a16:creationId xmlns:a16="http://schemas.microsoft.com/office/drawing/2014/main" id="{CF7D94EC-5844-413E-8212-C8BE33B71271}"/>
                </a:ext>
              </a:extLst>
            </p:cNvPr>
            <p:cNvSpPr/>
            <p:nvPr/>
          </p:nvSpPr>
          <p:spPr>
            <a:xfrm>
              <a:off x="248911" y="4032109"/>
              <a:ext cx="7939934" cy="1527023"/>
            </a:xfrm>
            <a:prstGeom prst="roundRect">
              <a:avLst>
                <a:gd name="adj" fmla="val 477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4D9B76-98D4-4989-8FE0-CCA28D81E5AC}"/>
                </a:ext>
              </a:extLst>
            </p:cNvPr>
            <p:cNvSpPr/>
            <p:nvPr/>
          </p:nvSpPr>
          <p:spPr>
            <a:xfrm>
              <a:off x="305043" y="4704069"/>
              <a:ext cx="7795917" cy="855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ctr">
                <a:buAutoNum type="arabicPeriod"/>
              </a:pPr>
              <a:r>
                <a:rPr lang="id-ID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Percaya diri</a:t>
              </a:r>
            </a:p>
            <a:p>
              <a:pPr marL="457200" indent="-457200" algn="ctr">
                <a:buAutoNum type="arabicPeriod"/>
              </a:pPr>
              <a:r>
                <a:rPr lang="id-ID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Kerja sama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6F91A2-6B85-47F2-AD1D-C2D7896354B1}"/>
                </a:ext>
              </a:extLst>
            </p:cNvPr>
            <p:cNvSpPr/>
            <p:nvPr/>
          </p:nvSpPr>
          <p:spPr>
            <a:xfrm>
              <a:off x="305045" y="4094019"/>
              <a:ext cx="7795915" cy="559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000" b="1" dirty="0">
                  <a:latin typeface="Arial" pitchFamily="34" charset="0"/>
                  <a:cs typeface="Arial" pitchFamily="34" charset="0"/>
                </a:rPr>
                <a:t>Sikap yang akan kita kembangkan</a:t>
              </a:r>
              <a:r>
                <a:rPr lang="fi-FI" sz="2000" dirty="0"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B3DE5B-820A-42AC-B507-0C67F28B41B9}"/>
                </a:ext>
              </a:extLst>
            </p:cNvPr>
            <p:cNvCxnSpPr/>
            <p:nvPr/>
          </p:nvCxnSpPr>
          <p:spPr>
            <a:xfrm>
              <a:off x="305044" y="4630071"/>
              <a:ext cx="7795917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04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43"/>
            <a:ext cx="12192000" cy="467378"/>
            <a:chOff x="0" y="1412013"/>
            <a:chExt cx="9144000" cy="467378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F3ED87-C220-4112-A02A-CEDBC7C0C224}"/>
              </a:ext>
            </a:extLst>
          </p:cNvPr>
          <p:cNvGrpSpPr/>
          <p:nvPr/>
        </p:nvGrpSpPr>
        <p:grpSpPr>
          <a:xfrm>
            <a:off x="0" y="16044"/>
            <a:ext cx="12178748" cy="6841956"/>
            <a:chOff x="0" y="1861375"/>
            <a:chExt cx="9001125" cy="3323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3F4618-9C8B-4418-97B6-530958F9EDE1}"/>
                </a:ext>
              </a:extLst>
            </p:cNvPr>
            <p:cNvSpPr/>
            <p:nvPr/>
          </p:nvSpPr>
          <p:spPr>
            <a:xfrm>
              <a:off x="0" y="1861375"/>
              <a:ext cx="9001125" cy="33232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YUK BACA DAN SIMAK CERITA </a:t>
              </a:r>
              <a:r>
                <a:rPr lang="id-ID" sz="2400" b="1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“SI Beru Dayang”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01FE68-84C2-41D9-BDC3-1EF0968515C7}"/>
                </a:ext>
              </a:extLst>
            </p:cNvPr>
            <p:cNvSpPr/>
            <p:nvPr/>
          </p:nvSpPr>
          <p:spPr>
            <a:xfrm>
              <a:off x="154750" y="2105010"/>
              <a:ext cx="8661012" cy="296562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5BEB38E0-DE4B-4404-AADB-A7EA2B2D0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0" y="483421"/>
            <a:ext cx="11718567" cy="61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43"/>
            <a:ext cx="12192000" cy="467378"/>
            <a:chOff x="0" y="1412013"/>
            <a:chExt cx="9144000" cy="467378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F3ED87-C220-4112-A02A-CEDBC7C0C224}"/>
              </a:ext>
            </a:extLst>
          </p:cNvPr>
          <p:cNvGrpSpPr/>
          <p:nvPr/>
        </p:nvGrpSpPr>
        <p:grpSpPr>
          <a:xfrm>
            <a:off x="0" y="16044"/>
            <a:ext cx="12178748" cy="6841956"/>
            <a:chOff x="0" y="1861375"/>
            <a:chExt cx="9001125" cy="3323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3F4618-9C8B-4418-97B6-530958F9EDE1}"/>
                </a:ext>
              </a:extLst>
            </p:cNvPr>
            <p:cNvSpPr/>
            <p:nvPr/>
          </p:nvSpPr>
          <p:spPr>
            <a:xfrm>
              <a:off x="0" y="1861375"/>
              <a:ext cx="9001125" cy="33232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YUK BACA DAN SIMAK CERITA </a:t>
              </a:r>
              <a:r>
                <a:rPr lang="id-ID" sz="2400" b="1" dirty="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“SI Beru Dayang”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01FE68-84C2-41D9-BDC3-1EF0968515C7}"/>
                </a:ext>
              </a:extLst>
            </p:cNvPr>
            <p:cNvSpPr/>
            <p:nvPr/>
          </p:nvSpPr>
          <p:spPr>
            <a:xfrm>
              <a:off x="154750" y="2105010"/>
              <a:ext cx="8661012" cy="296562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B4FBD5-7C30-430E-A1F2-337CCE102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1" y="517643"/>
            <a:ext cx="11744325" cy="316006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CC2BB3A-B6DB-4A93-9CA7-1C15112F1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1" y="3711946"/>
            <a:ext cx="11744325" cy="29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7"/>
          <a:stretch/>
        </p:blipFill>
        <p:spPr>
          <a:xfrm>
            <a:off x="20" y="-3278"/>
            <a:ext cx="12191980" cy="68612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Yukkk</a:t>
            </a:r>
            <a:r>
              <a:rPr lang="en-US" sz="32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.. Jawab </a:t>
            </a:r>
            <a:r>
              <a:rPr lang="en-US" sz="32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pertanyaan</a:t>
            </a:r>
            <a:r>
              <a:rPr lang="en-US" sz="32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berikut</a:t>
            </a:r>
            <a:r>
              <a:rPr lang="en-US" sz="32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bersama-sama</a:t>
            </a:r>
            <a:r>
              <a:rPr lang="en-US" sz="32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^.^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3583" y="1715307"/>
            <a:ext cx="11158330" cy="452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cap="all" dirty="0">
                <a:solidFill>
                  <a:schemeClr val="bg1"/>
                </a:solidFill>
              </a:rPr>
              <a:t>1.Siapakah </a:t>
            </a:r>
            <a:r>
              <a:rPr lang="en-US" cap="all" dirty="0" err="1">
                <a:solidFill>
                  <a:schemeClr val="bg1"/>
                </a:solidFill>
              </a:rPr>
              <a:t>nama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tokoh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utaMa</a:t>
            </a:r>
            <a:r>
              <a:rPr lang="en-US" cap="all" dirty="0">
                <a:solidFill>
                  <a:schemeClr val="bg1"/>
                </a:solidFill>
              </a:rPr>
              <a:t> dan </a:t>
            </a:r>
            <a:r>
              <a:rPr lang="en-US" cap="all" dirty="0" err="1">
                <a:solidFill>
                  <a:schemeClr val="bg1"/>
                </a:solidFill>
              </a:rPr>
              <a:t>tambahan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dalam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cerita</a:t>
            </a:r>
            <a:r>
              <a:rPr lang="en-US" cap="all" dirty="0">
                <a:solidFill>
                  <a:schemeClr val="bg1"/>
                </a:solidFill>
              </a:rPr>
              <a:t> di </a:t>
            </a:r>
            <a:r>
              <a:rPr lang="en-US" cap="all" dirty="0" err="1">
                <a:solidFill>
                  <a:schemeClr val="bg1"/>
                </a:solidFill>
              </a:rPr>
              <a:t>atas</a:t>
            </a:r>
            <a:r>
              <a:rPr lang="en-US" cap="all" dirty="0">
                <a:solidFill>
                  <a:schemeClr val="bg1"/>
                </a:solidFill>
              </a:rPr>
              <a:t>?</a:t>
            </a:r>
          </a:p>
          <a:p>
            <a:pPr marL="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cap="all" dirty="0">
                <a:solidFill>
                  <a:schemeClr val="bg1"/>
                </a:solidFill>
              </a:rPr>
              <a:t>TOKOH UTAMA : BERU DAYANG </a:t>
            </a:r>
          </a:p>
          <a:p>
            <a:pPr marL="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cap="all" dirty="0">
                <a:solidFill>
                  <a:schemeClr val="bg1"/>
                </a:solidFill>
              </a:rPr>
              <a:t>TOKOH TAMBAHAN : IBU BERU DAYANG, PENDUDUK, RAJA, SUARA AJAIB DARI ANGKASA</a:t>
            </a:r>
          </a:p>
          <a:p>
            <a:pPr marL="114300" indent="-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2. </a:t>
            </a:r>
            <a:r>
              <a:rPr lang="en-US" cap="all" dirty="0" err="1">
                <a:solidFill>
                  <a:schemeClr val="bg1"/>
                </a:solidFill>
              </a:rPr>
              <a:t>Masalah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apakah</a:t>
            </a:r>
            <a:r>
              <a:rPr lang="en-US" cap="all" dirty="0">
                <a:solidFill>
                  <a:schemeClr val="bg1"/>
                </a:solidFill>
              </a:rPr>
              <a:t> yang </a:t>
            </a:r>
            <a:r>
              <a:rPr lang="en-US" cap="all" dirty="0" err="1">
                <a:solidFill>
                  <a:schemeClr val="bg1"/>
                </a:solidFill>
              </a:rPr>
              <a:t>tengah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dihadapi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warga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dI</a:t>
            </a:r>
            <a:r>
              <a:rPr lang="en-US" cap="all" dirty="0">
                <a:solidFill>
                  <a:schemeClr val="bg1"/>
                </a:solidFill>
              </a:rPr>
              <a:t> Tanah Karo pada masa </a:t>
            </a:r>
            <a:r>
              <a:rPr lang="en-US" cap="all" dirty="0" err="1">
                <a:solidFill>
                  <a:schemeClr val="bg1"/>
                </a:solidFill>
              </a:rPr>
              <a:t>itu</a:t>
            </a:r>
            <a:r>
              <a:rPr lang="en-US" cap="all" dirty="0">
                <a:solidFill>
                  <a:schemeClr val="bg1"/>
                </a:solidFill>
              </a:rPr>
              <a:t>?</a:t>
            </a:r>
          </a:p>
          <a:p>
            <a:pPr marL="114300" indent="-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MUSIM KEMARAU YANG PANJANG</a:t>
            </a:r>
          </a:p>
          <a:p>
            <a:pPr marL="114300" indent="-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3. </a:t>
            </a:r>
            <a:r>
              <a:rPr lang="en-US" cap="all" dirty="0" err="1">
                <a:solidFill>
                  <a:schemeClr val="bg1"/>
                </a:solidFill>
              </a:rPr>
              <a:t>Apa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pesan</a:t>
            </a:r>
            <a:r>
              <a:rPr lang="en-US" cap="all" dirty="0">
                <a:solidFill>
                  <a:schemeClr val="bg1"/>
                </a:solidFill>
              </a:rPr>
              <a:t> moral yang </a:t>
            </a:r>
            <a:r>
              <a:rPr lang="en-US" cap="all" dirty="0" err="1">
                <a:solidFill>
                  <a:schemeClr val="bg1"/>
                </a:solidFill>
              </a:rPr>
              <a:t>dapat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kita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peroleh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dari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cerita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tersebut</a:t>
            </a:r>
            <a:r>
              <a:rPr lang="en-US" cap="all" dirty="0">
                <a:solidFill>
                  <a:schemeClr val="bg1"/>
                </a:solidFill>
              </a:rPr>
              <a:t>?</a:t>
            </a:r>
          </a:p>
          <a:p>
            <a:pPr marL="114300" indent="-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KITA HARUS BERSABAR DALAM COBAAN APAPUN.</a:t>
            </a:r>
          </a:p>
          <a:p>
            <a:pPr marL="114300" indent="-228600" defTabSz="914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bg1"/>
                </a:solidFill>
              </a:rPr>
              <a:t>4. </a:t>
            </a:r>
            <a:r>
              <a:rPr lang="en-US" cap="all" dirty="0" err="1">
                <a:solidFill>
                  <a:schemeClr val="bg1"/>
                </a:solidFill>
              </a:rPr>
              <a:t>Buatlah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akhir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kisah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tersebut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berbeda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dengan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akhir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kisah</a:t>
            </a:r>
            <a:r>
              <a:rPr lang="en-US" cap="all" dirty="0">
                <a:solidFill>
                  <a:schemeClr val="bg1"/>
                </a:solidFill>
              </a:rPr>
              <a:t> yang </a:t>
            </a:r>
            <a:r>
              <a:rPr lang="en-US" cap="all" dirty="0" err="1">
                <a:solidFill>
                  <a:schemeClr val="bg1"/>
                </a:solidFill>
              </a:rPr>
              <a:t>kamu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baca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sebelumnya</a:t>
            </a:r>
            <a:r>
              <a:rPr lang="en-US" cap="all" dirty="0">
                <a:solidFill>
                  <a:schemeClr val="bg1"/>
                </a:solidFill>
              </a:rPr>
              <a:t>. </a:t>
            </a:r>
            <a:r>
              <a:rPr lang="en-US" cap="all" dirty="0" err="1">
                <a:solidFill>
                  <a:schemeClr val="bg1"/>
                </a:solidFill>
              </a:rPr>
              <a:t>Bacakan</a:t>
            </a:r>
            <a:r>
              <a:rPr lang="en-US" cap="all" dirty="0">
                <a:solidFill>
                  <a:schemeClr val="bg1"/>
                </a:solidFill>
              </a:rPr>
              <a:t> di </a:t>
            </a:r>
            <a:r>
              <a:rPr lang="en-US" cap="all" dirty="0" err="1">
                <a:solidFill>
                  <a:schemeClr val="bg1"/>
                </a:solidFill>
              </a:rPr>
              <a:t>depan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kelas</a:t>
            </a:r>
            <a:r>
              <a:rPr lang="en-US" cap="all" dirty="0">
                <a:solidFill>
                  <a:schemeClr val="bg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02479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43"/>
            <a:ext cx="12192000" cy="467378"/>
            <a:chOff x="0" y="1412013"/>
            <a:chExt cx="9144000" cy="467378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F3ED87-C220-4112-A02A-CEDBC7C0C224}"/>
              </a:ext>
            </a:extLst>
          </p:cNvPr>
          <p:cNvGrpSpPr/>
          <p:nvPr/>
        </p:nvGrpSpPr>
        <p:grpSpPr>
          <a:xfrm>
            <a:off x="0" y="0"/>
            <a:ext cx="12178748" cy="6857999"/>
            <a:chOff x="0" y="1861375"/>
            <a:chExt cx="9001125" cy="3323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3F4618-9C8B-4418-97B6-530958F9EDE1}"/>
                </a:ext>
              </a:extLst>
            </p:cNvPr>
            <p:cNvSpPr/>
            <p:nvPr/>
          </p:nvSpPr>
          <p:spPr>
            <a:xfrm>
              <a:off x="0" y="1861375"/>
              <a:ext cx="9001125" cy="33232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id-ID" sz="2400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01FE68-84C2-41D9-BDC3-1EF0968515C7}"/>
                </a:ext>
              </a:extLst>
            </p:cNvPr>
            <p:cNvSpPr/>
            <p:nvPr/>
          </p:nvSpPr>
          <p:spPr>
            <a:xfrm>
              <a:off x="154750" y="2105010"/>
              <a:ext cx="8661012" cy="296562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4C49F7-77DA-4747-9873-1558271223F8}"/>
              </a:ext>
            </a:extLst>
          </p:cNvPr>
          <p:cNvSpPr txBox="1"/>
          <p:nvPr/>
        </p:nvSpPr>
        <p:spPr>
          <a:xfrm>
            <a:off x="13252" y="32087"/>
            <a:ext cx="1216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YUK BACA DAN SIMAK CERITA </a:t>
            </a:r>
            <a:r>
              <a:rPr lang="id-ID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Keong</a:t>
            </a:r>
            <a:r>
              <a:rPr lang="en-US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Mas</a:t>
            </a:r>
            <a:r>
              <a:rPr lang="id-ID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”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65ED5FCE-7C93-495C-91CA-F76D61AC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1" y="483421"/>
            <a:ext cx="11718567" cy="61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43"/>
            <a:ext cx="12192000" cy="467378"/>
            <a:chOff x="0" y="1412013"/>
            <a:chExt cx="9144000" cy="467378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F3ED87-C220-4112-A02A-CEDBC7C0C224}"/>
              </a:ext>
            </a:extLst>
          </p:cNvPr>
          <p:cNvGrpSpPr/>
          <p:nvPr/>
        </p:nvGrpSpPr>
        <p:grpSpPr>
          <a:xfrm>
            <a:off x="0" y="0"/>
            <a:ext cx="12178748" cy="6857999"/>
            <a:chOff x="0" y="1861375"/>
            <a:chExt cx="9001125" cy="3323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3F4618-9C8B-4418-97B6-530958F9EDE1}"/>
                </a:ext>
              </a:extLst>
            </p:cNvPr>
            <p:cNvSpPr/>
            <p:nvPr/>
          </p:nvSpPr>
          <p:spPr>
            <a:xfrm>
              <a:off x="0" y="1861375"/>
              <a:ext cx="9001125" cy="33232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id-ID" sz="2400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01FE68-84C2-41D9-BDC3-1EF0968515C7}"/>
                </a:ext>
              </a:extLst>
            </p:cNvPr>
            <p:cNvSpPr/>
            <p:nvPr/>
          </p:nvSpPr>
          <p:spPr>
            <a:xfrm>
              <a:off x="154750" y="2105010"/>
              <a:ext cx="8661012" cy="296562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4C49F7-77DA-4747-9873-1558271223F8}"/>
              </a:ext>
            </a:extLst>
          </p:cNvPr>
          <p:cNvSpPr txBox="1"/>
          <p:nvPr/>
        </p:nvSpPr>
        <p:spPr>
          <a:xfrm>
            <a:off x="13252" y="32087"/>
            <a:ext cx="1216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YUK BACA DAN SIMAK CERITA </a:t>
            </a:r>
            <a:r>
              <a:rPr lang="id-ID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Keong</a:t>
            </a:r>
            <a:r>
              <a:rPr lang="en-US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Mas</a:t>
            </a:r>
            <a:r>
              <a:rPr lang="id-ID" sz="2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”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205DBFA-D7BC-4289-B40D-BE9D6023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0" y="502774"/>
            <a:ext cx="11718567" cy="400296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11B10BF-EB12-4F4C-9EC7-F8279B4E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9" y="4405820"/>
            <a:ext cx="11718567" cy="22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 b="12335"/>
          <a:stretch/>
        </p:blipFill>
        <p:spPr>
          <a:xfrm>
            <a:off x="20" y="-3278"/>
            <a:ext cx="12191980" cy="68612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060224" y="957454"/>
            <a:ext cx="10071552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Siapakah nama tokoh utama dan tokoh tambahan dalam cerita di atas?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TOKOH UTAMA : CANDRA KIRANA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TOKOH TAMBAHAN : DEWI GALUH, PANGERAN INU KERTAPATI, PENYIHIR JAHAT, RAJA, DAN NENEK TUA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Jelaskan karakteristik dari tokoh-tokoh dalam cerita “Keong Mas”!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CANDRA KIRANA : PENYABAR DAN BAIK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DEWI GALUH : SOMBONG DAN JAHAT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PANGERAN INU KERTAPATI : BAIK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PENYIHIR JAHAT : JAHAT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RAJA : BAIK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NENEK TUA : BAIK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Apa pesan moral yang dapat kita peroleh dari cerita tersebut?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KITA HARUS SABAR DALAM MENJALANI COBAAN, JANGAN BERSIKAP SOMBONG</a:t>
            </a:r>
            <a:endParaRPr lang="id-ID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13F62-BB5C-4F51-B6B8-687B001D8FDF}"/>
              </a:ext>
            </a:extLst>
          </p:cNvPr>
          <p:cNvSpPr txBox="1"/>
          <p:nvPr/>
        </p:nvSpPr>
        <p:spPr>
          <a:xfrm>
            <a:off x="1188212" y="263800"/>
            <a:ext cx="9499092" cy="582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Yukkk</a:t>
            </a:r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.. Jawab </a:t>
            </a:r>
            <a:r>
              <a:rPr lang="en-US" sz="28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pertanyaan</a:t>
            </a:r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berikut</a:t>
            </a:r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bersama-sama</a:t>
            </a:r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^.^ </a:t>
            </a:r>
          </a:p>
        </p:txBody>
      </p:sp>
    </p:spTree>
    <p:extLst>
      <p:ext uri="{BB962C8B-B14F-4D97-AF65-F5344CB8AC3E}">
        <p14:creationId xmlns:p14="http://schemas.microsoft.com/office/powerpoint/2010/main" val="18355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986553" y="449354"/>
            <a:ext cx="8581407" cy="748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dirty="0" err="1"/>
              <a:t>Menjelaskan</a:t>
            </a:r>
            <a:r>
              <a:rPr lang="en-US" sz="3200" b="1" dirty="0"/>
              <a:t> </a:t>
            </a:r>
            <a:r>
              <a:rPr lang="en-US" sz="3200" b="1" dirty="0" err="1"/>
              <a:t>Tiga</a:t>
            </a:r>
            <a:r>
              <a:rPr lang="en-US" sz="3200" b="1" dirty="0"/>
              <a:t> </a:t>
            </a:r>
            <a:r>
              <a:rPr lang="en-US" sz="3200" b="1" dirty="0" err="1"/>
              <a:t>Macam</a:t>
            </a:r>
            <a:r>
              <a:rPr lang="en-US" sz="3200" b="1" dirty="0"/>
              <a:t> </a:t>
            </a:r>
            <a:r>
              <a:rPr lang="en-US" sz="3200" b="1" dirty="0" err="1"/>
              <a:t>Kegiatan</a:t>
            </a:r>
            <a:r>
              <a:rPr lang="en-US" sz="3200" b="1" dirty="0"/>
              <a:t> </a:t>
            </a:r>
            <a:r>
              <a:rPr lang="en-US" sz="3200" b="1" dirty="0" err="1"/>
              <a:t>Ekonomi</a:t>
            </a:r>
            <a:endParaRPr lang="en-US" sz="32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401815-9C3D-43EE-B4E4-2504090C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9823" y="2012810"/>
            <a:ext cx="4948659" cy="3453535"/>
            <a:chOff x="7807230" y="2012810"/>
            <a:chExt cx="3251252" cy="34598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DC52205-72B7-41BE-99DF-6B24F25E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8BFFC9-C8B3-41FE-B9CC-C492B0794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r="3" b="3"/>
          <a:stretch/>
        </p:blipFill>
        <p:spPr>
          <a:xfrm>
            <a:off x="6277257" y="2174242"/>
            <a:ext cx="4613872" cy="312435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1254181" y="2012810"/>
            <a:ext cx="4841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Coba perhatikan gambar </a:t>
            </a:r>
            <a:r>
              <a:rPr lang="id-ID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pasar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 berikut!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0871" y="2596604"/>
            <a:ext cx="459302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Kegiatan jual beli yang ada di pasar merupakan contoh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d-ID" sz="2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Kegiatan ekonomi 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adalah kegiatan manusia untuk memperoleh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id-ID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barang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dan </a:t>
            </a:r>
            <a:r>
              <a:rPr lang="id-ID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jasa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31D6BB-D4BE-4E9A-855C-CC50EDEAD071}"/>
              </a:ext>
            </a:extLst>
          </p:cNvPr>
          <p:cNvGrpSpPr/>
          <p:nvPr/>
        </p:nvGrpSpPr>
        <p:grpSpPr>
          <a:xfrm>
            <a:off x="0" y="0"/>
            <a:ext cx="12192000" cy="731083"/>
            <a:chOff x="-31589" y="1412013"/>
            <a:chExt cx="9175589" cy="73108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FDD105-53E6-4923-B21E-836085466AFF}"/>
                </a:ext>
              </a:extLst>
            </p:cNvPr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D13DDC-91B5-4C5C-9ABC-471A6CC4319D}"/>
                </a:ext>
              </a:extLst>
            </p:cNvPr>
            <p:cNvGrpSpPr/>
            <p:nvPr/>
          </p:nvGrpSpPr>
          <p:grpSpPr>
            <a:xfrm>
              <a:off x="-31589" y="1412013"/>
              <a:ext cx="9175589" cy="731083"/>
              <a:chOff x="-31589" y="0"/>
              <a:chExt cx="9175589" cy="73108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1CEC78-AF04-4462-86A1-CAA796C91900}"/>
                  </a:ext>
                </a:extLst>
              </p:cNvPr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53C0D2-381C-4D14-B273-7793DADE999D}"/>
                  </a:ext>
                </a:extLst>
              </p:cNvPr>
              <p:cNvSpPr/>
              <p:nvPr/>
            </p:nvSpPr>
            <p:spPr>
              <a:xfrm>
                <a:off x="6797206" y="226709"/>
                <a:ext cx="504374" cy="50437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6198A2-3015-4076-A85B-C5D86104CC1F}"/>
                  </a:ext>
                </a:extLst>
              </p:cNvPr>
              <p:cNvSpPr txBox="1"/>
              <p:nvPr/>
            </p:nvSpPr>
            <p:spPr>
              <a:xfrm>
                <a:off x="-31589" y="30063"/>
                <a:ext cx="6849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b="1" dirty="0">
                    <a:solidFill>
                      <a:schemeClr val="accent6">
                        <a:lumMod val="75000"/>
                      </a:schemeClr>
                    </a:solidFill>
                  </a:rPr>
                  <a:t>Kegiatan ekonomi terdiri atas tiga tahapan, yaitu produksi, distribusi, dan konsumsi.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490D82C-ED7F-4F67-9B4A-154A93ACE7F5}"/>
                </a:ext>
              </a:extLst>
            </p:cNvPr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6E36FF6-913C-4E33-845A-DEF82D5A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3" b="97158" l="3109" r="95855">
                        <a14:foregroundMark x1="50777" y1="4134" x2="23316" y2="5426"/>
                        <a14:foregroundMark x1="23316" y1="5426" x2="47150" y2="7752"/>
                        <a14:foregroundMark x1="47150" y1="7752" x2="22798" y2="8527"/>
                        <a14:foregroundMark x1="22798" y1="8527" x2="22280" y2="8527"/>
                        <a14:foregroundMark x1="7254" y1="15762" x2="3109" y2="17313"/>
                        <a14:foregroundMark x1="42487" y1="5685" x2="28497" y2="4393"/>
                        <a14:foregroundMark x1="83420" y1="42894" x2="86528" y2="40568"/>
                        <a14:foregroundMark x1="90155" y1="43928" x2="95855" y2="43411"/>
                        <a14:foregroundMark x1="24352" y1="88630" x2="44041" y2="97158"/>
                        <a14:foregroundMark x1="44041" y1="97158" x2="41969" y2="9664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0361" y="2639868"/>
            <a:ext cx="1981639" cy="421813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CF553A-77E1-4072-B660-D4C22BE9F628}"/>
              </a:ext>
            </a:extLst>
          </p:cNvPr>
          <p:cNvSpPr/>
          <p:nvPr/>
        </p:nvSpPr>
        <p:spPr>
          <a:xfrm>
            <a:off x="4468150" y="2019957"/>
            <a:ext cx="3083772" cy="12597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menyalurkan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mengantarkan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dan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konsumen</a:t>
            </a:r>
            <a:r>
              <a:rPr lang="en-US" dirty="0"/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8D0F25-10CC-429D-9D68-C1C468F20E7A}"/>
              </a:ext>
            </a:extLst>
          </p:cNvPr>
          <p:cNvSpPr/>
          <p:nvPr/>
        </p:nvSpPr>
        <p:spPr>
          <a:xfrm>
            <a:off x="7840313" y="1987021"/>
            <a:ext cx="2513050" cy="13477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dirty="0" err="1"/>
              <a:t>egiatan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memanfaatkan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85E54B-0B24-4295-A6A9-FF8FECBB9E52}"/>
              </a:ext>
            </a:extLst>
          </p:cNvPr>
          <p:cNvSpPr/>
          <p:nvPr/>
        </p:nvSpPr>
        <p:spPr>
          <a:xfrm>
            <a:off x="1670624" y="2019958"/>
            <a:ext cx="2513050" cy="1259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mengolah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mentah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setengah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.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459A5BD-D518-46AD-A1CF-702DF5FE0FF8}"/>
              </a:ext>
            </a:extLst>
          </p:cNvPr>
          <p:cNvSpPr/>
          <p:nvPr/>
        </p:nvSpPr>
        <p:spPr>
          <a:xfrm>
            <a:off x="1670624" y="3586337"/>
            <a:ext cx="2513050" cy="6407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Pelaku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</a:t>
            </a:r>
            <a:r>
              <a:rPr lang="en-US" sz="1400" dirty="0" err="1"/>
              <a:t>produksi</a:t>
            </a:r>
            <a:r>
              <a:rPr lang="en-US" sz="1400" dirty="0"/>
              <a:t> </a:t>
            </a:r>
            <a:r>
              <a:rPr lang="en-US" sz="1400" dirty="0" err="1"/>
              <a:t>disebut</a:t>
            </a:r>
            <a:r>
              <a:rPr lang="en-US" sz="1400" dirty="0"/>
              <a:t>…..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7EF4624-8123-4170-831E-C422BE4D6917}"/>
              </a:ext>
            </a:extLst>
          </p:cNvPr>
          <p:cNvSpPr/>
          <p:nvPr/>
        </p:nvSpPr>
        <p:spPr>
          <a:xfrm>
            <a:off x="4753512" y="3586337"/>
            <a:ext cx="2513050" cy="6407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Pelaku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</a:t>
            </a:r>
            <a:r>
              <a:rPr lang="en-US" sz="1400" dirty="0" err="1"/>
              <a:t>distribusi</a:t>
            </a:r>
            <a:r>
              <a:rPr lang="en-US" sz="1400" dirty="0"/>
              <a:t> </a:t>
            </a:r>
            <a:r>
              <a:rPr lang="en-US" sz="1400" dirty="0" err="1"/>
              <a:t>disebut</a:t>
            </a:r>
            <a:r>
              <a:rPr lang="en-US" sz="1400" dirty="0"/>
              <a:t>…...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AAC9BFA-1003-4D4C-ADC3-14190FA09305}"/>
              </a:ext>
            </a:extLst>
          </p:cNvPr>
          <p:cNvSpPr/>
          <p:nvPr/>
        </p:nvSpPr>
        <p:spPr>
          <a:xfrm>
            <a:off x="7840314" y="3587178"/>
            <a:ext cx="2513050" cy="6407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Pelaku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</a:t>
            </a:r>
            <a:r>
              <a:rPr lang="en-US" sz="1400" dirty="0" err="1"/>
              <a:t>konsumsi</a:t>
            </a:r>
            <a:r>
              <a:rPr lang="en-US" sz="1400" dirty="0"/>
              <a:t> </a:t>
            </a:r>
            <a:r>
              <a:rPr lang="en-US" sz="1400" dirty="0" err="1"/>
              <a:t>disebut</a:t>
            </a:r>
            <a:r>
              <a:rPr lang="en-US" sz="1400" dirty="0"/>
              <a:t>…...</a:t>
            </a:r>
          </a:p>
        </p:txBody>
      </p:sp>
      <p:sp>
        <p:nvSpPr>
          <p:cNvPr id="65" name="Rectangle: Diagonal Corners Snipped 64">
            <a:extLst>
              <a:ext uri="{FF2B5EF4-FFF2-40B4-BE49-F238E27FC236}">
                <a16:creationId xmlns:a16="http://schemas.microsoft.com/office/drawing/2014/main" id="{9D5F05FB-2B4E-43D6-9F87-2D79155C5D0D}"/>
              </a:ext>
            </a:extLst>
          </p:cNvPr>
          <p:cNvSpPr/>
          <p:nvPr/>
        </p:nvSpPr>
        <p:spPr>
          <a:xfrm>
            <a:off x="8060973" y="1401733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KONSUMSI</a:t>
            </a:r>
            <a:endParaRPr lang="en-ID" dirty="0"/>
          </a:p>
        </p:txBody>
      </p:sp>
      <p:sp>
        <p:nvSpPr>
          <p:cNvPr id="66" name="Rectangle: Diagonal Corners Snipped 65">
            <a:extLst>
              <a:ext uri="{FF2B5EF4-FFF2-40B4-BE49-F238E27FC236}">
                <a16:creationId xmlns:a16="http://schemas.microsoft.com/office/drawing/2014/main" id="{B3DFA579-6CB3-4DC0-8BA7-DF5E02AD52B3}"/>
              </a:ext>
            </a:extLst>
          </p:cNvPr>
          <p:cNvSpPr/>
          <p:nvPr/>
        </p:nvSpPr>
        <p:spPr>
          <a:xfrm>
            <a:off x="4991381" y="1398478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Distribusi</a:t>
            </a:r>
            <a:endParaRPr lang="en-ID" dirty="0"/>
          </a:p>
        </p:txBody>
      </p:sp>
      <p:sp>
        <p:nvSpPr>
          <p:cNvPr id="67" name="Rectangle: Diagonal Corners Snipped 66">
            <a:extLst>
              <a:ext uri="{FF2B5EF4-FFF2-40B4-BE49-F238E27FC236}">
                <a16:creationId xmlns:a16="http://schemas.microsoft.com/office/drawing/2014/main" id="{756D9198-77B4-4A18-B251-AECF7CE15AB8}"/>
              </a:ext>
            </a:extLst>
          </p:cNvPr>
          <p:cNvSpPr/>
          <p:nvPr/>
        </p:nvSpPr>
        <p:spPr>
          <a:xfrm>
            <a:off x="1898666" y="139094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68" name="Rectangle: Diagonal Corners Snipped 67">
            <a:extLst>
              <a:ext uri="{FF2B5EF4-FFF2-40B4-BE49-F238E27FC236}">
                <a16:creationId xmlns:a16="http://schemas.microsoft.com/office/drawing/2014/main" id="{C754E5CF-E5A9-436C-A9EF-6C683F94D01C}"/>
              </a:ext>
            </a:extLst>
          </p:cNvPr>
          <p:cNvSpPr/>
          <p:nvPr/>
        </p:nvSpPr>
        <p:spPr>
          <a:xfrm>
            <a:off x="1898666" y="4312188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PRODUSEN</a:t>
            </a:r>
            <a:endParaRPr lang="en-ID" dirty="0"/>
          </a:p>
        </p:txBody>
      </p:sp>
      <p:sp>
        <p:nvSpPr>
          <p:cNvPr id="70" name="Rectangle: Diagonal Corners Snipped 69">
            <a:extLst>
              <a:ext uri="{FF2B5EF4-FFF2-40B4-BE49-F238E27FC236}">
                <a16:creationId xmlns:a16="http://schemas.microsoft.com/office/drawing/2014/main" id="{78B9B6E9-C42A-45DE-9026-62CD22AE4D97}"/>
              </a:ext>
            </a:extLst>
          </p:cNvPr>
          <p:cNvSpPr/>
          <p:nvPr/>
        </p:nvSpPr>
        <p:spPr>
          <a:xfrm>
            <a:off x="8084098" y="4313653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KONSUMSEN</a:t>
            </a:r>
            <a:endParaRPr lang="en-ID" dirty="0"/>
          </a:p>
        </p:txBody>
      </p:sp>
      <p:sp>
        <p:nvSpPr>
          <p:cNvPr id="87" name="Rectangle: Diagonal Corners Snipped 86">
            <a:extLst>
              <a:ext uri="{FF2B5EF4-FFF2-40B4-BE49-F238E27FC236}">
                <a16:creationId xmlns:a16="http://schemas.microsoft.com/office/drawing/2014/main" id="{659FA0B5-E085-48CC-AE17-8575AB629497}"/>
              </a:ext>
            </a:extLst>
          </p:cNvPr>
          <p:cNvSpPr/>
          <p:nvPr/>
        </p:nvSpPr>
        <p:spPr>
          <a:xfrm>
            <a:off x="4991382" y="4312188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DISTRIBUTOR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218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68" grpId="0" animBg="1"/>
      <p:bldP spid="70" grpId="0" animBg="1"/>
      <p:bldP spid="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A06232-771F-416E-A80D-1DA0111C86A0}"/>
              </a:ext>
            </a:extLst>
          </p:cNvPr>
          <p:cNvSpPr/>
          <p:nvPr/>
        </p:nvSpPr>
        <p:spPr>
          <a:xfrm>
            <a:off x="238538" y="-20755"/>
            <a:ext cx="11714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Yukk.. Perhatikan skema kegiatan ekonomi pada pembuatan mebel berikut!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ight Arrow 4">
            <a:extLst>
              <a:ext uri="{FF2B5EF4-FFF2-40B4-BE49-F238E27FC236}">
                <a16:creationId xmlns:a16="http://schemas.microsoft.com/office/drawing/2014/main" id="{C01C1EDE-4081-492E-826B-06A4383EDCD1}"/>
              </a:ext>
            </a:extLst>
          </p:cNvPr>
          <p:cNvSpPr/>
          <p:nvPr/>
        </p:nvSpPr>
        <p:spPr>
          <a:xfrm>
            <a:off x="3993404" y="1406792"/>
            <a:ext cx="443345" cy="22618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AF0547B7-985D-4FC0-9BA1-6218491A09D4}"/>
              </a:ext>
            </a:extLst>
          </p:cNvPr>
          <p:cNvSpPr/>
          <p:nvPr/>
        </p:nvSpPr>
        <p:spPr>
          <a:xfrm rot="2574284">
            <a:off x="7777798" y="2032008"/>
            <a:ext cx="586501" cy="187455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11">
            <a:extLst>
              <a:ext uri="{FF2B5EF4-FFF2-40B4-BE49-F238E27FC236}">
                <a16:creationId xmlns:a16="http://schemas.microsoft.com/office/drawing/2014/main" id="{FA2EB96E-342E-4AE7-A1CE-CD40DCEE3AA9}"/>
              </a:ext>
            </a:extLst>
          </p:cNvPr>
          <p:cNvSpPr/>
          <p:nvPr/>
        </p:nvSpPr>
        <p:spPr>
          <a:xfrm rot="8569965">
            <a:off x="7797601" y="3958027"/>
            <a:ext cx="598861" cy="21844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12">
            <a:extLst>
              <a:ext uri="{FF2B5EF4-FFF2-40B4-BE49-F238E27FC236}">
                <a16:creationId xmlns:a16="http://schemas.microsoft.com/office/drawing/2014/main" id="{D59404A2-870A-41C0-BD38-2A5A92A50544}"/>
              </a:ext>
            </a:extLst>
          </p:cNvPr>
          <p:cNvSpPr/>
          <p:nvPr/>
        </p:nvSpPr>
        <p:spPr>
          <a:xfrm flipH="1">
            <a:off x="3993404" y="4444070"/>
            <a:ext cx="443345" cy="22618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6AFC1C-7323-4389-84F6-FE45C1B6F19E}"/>
              </a:ext>
            </a:extLst>
          </p:cNvPr>
          <p:cNvSpPr/>
          <p:nvPr/>
        </p:nvSpPr>
        <p:spPr>
          <a:xfrm>
            <a:off x="1015039" y="2026391"/>
            <a:ext cx="2455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Perkebunan </a:t>
            </a:r>
            <a:r>
              <a:rPr lang="en-US" dirty="0" err="1"/>
              <a:t>jati</a:t>
            </a:r>
            <a:r>
              <a:rPr lang="en-US" dirty="0"/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F49AAF-CC4E-42C9-8C54-352EEB34A45C}"/>
              </a:ext>
            </a:extLst>
          </p:cNvPr>
          <p:cNvSpPr/>
          <p:nvPr/>
        </p:nvSpPr>
        <p:spPr>
          <a:xfrm>
            <a:off x="4868318" y="2024696"/>
            <a:ext cx="2455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Penebangan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jati</a:t>
            </a:r>
            <a:r>
              <a:rPr lang="en-US" dirty="0"/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4521FB-8274-46BD-A035-0793F46E0F23}"/>
              </a:ext>
            </a:extLst>
          </p:cNvPr>
          <p:cNvSpPr/>
          <p:nvPr/>
        </p:nvSpPr>
        <p:spPr>
          <a:xfrm>
            <a:off x="8683339" y="3744081"/>
            <a:ext cx="2050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Pengiriman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jati</a:t>
            </a:r>
            <a:r>
              <a:rPr lang="en-US" dirty="0"/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3287F5-8226-4E4E-9A11-592A7C224348}"/>
              </a:ext>
            </a:extLst>
          </p:cNvPr>
          <p:cNvSpPr/>
          <p:nvPr/>
        </p:nvSpPr>
        <p:spPr>
          <a:xfrm>
            <a:off x="4783247" y="5113597"/>
            <a:ext cx="3287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jati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kursi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dijual</a:t>
            </a:r>
            <a:r>
              <a:rPr lang="en-US" dirty="0"/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91C24B-9FA1-436B-9861-C435F980E61A}"/>
              </a:ext>
            </a:extLst>
          </p:cNvPr>
          <p:cNvSpPr/>
          <p:nvPr/>
        </p:nvSpPr>
        <p:spPr>
          <a:xfrm>
            <a:off x="956850" y="5129757"/>
            <a:ext cx="2841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Kursi</a:t>
            </a:r>
            <a:r>
              <a:rPr lang="en-US" dirty="0"/>
              <a:t> </a:t>
            </a:r>
            <a:r>
              <a:rPr lang="en-US" dirty="0" err="1"/>
              <a:t>dimanfaatkan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</a:t>
            </a:r>
            <a:r>
              <a:rPr lang="en-US" dirty="0"/>
              <a:t> </a:t>
            </a:r>
            <a:r>
              <a:rPr lang="en-US" dirty="0" err="1"/>
              <a:t>sehari-hari</a:t>
            </a:r>
            <a:r>
              <a:rPr lang="en-US" dirty="0"/>
              <a:t>.</a:t>
            </a:r>
          </a:p>
        </p:txBody>
      </p:sp>
      <p:pic>
        <p:nvPicPr>
          <p:cNvPr id="29" name="Picture 2" descr="D:\Document_office\DOKUMEN KERJA ERLANGGA\PPT BUPENA 4D\BUPENA 4D\gambar perkebunan kayu jati.jpg">
            <a:extLst>
              <a:ext uri="{FF2B5EF4-FFF2-40B4-BE49-F238E27FC236}">
                <a16:creationId xmlns:a16="http://schemas.microsoft.com/office/drawing/2014/main" id="{AE121079-6EE5-4E54-8FB0-949BF84E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774107"/>
            <a:ext cx="2455363" cy="11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Document_office\DOKUMEN KERJA ERLANGGA\PPT BUPENA 4D\BUPENA 4D\gambar penebangan kayu jati.jpg">
            <a:extLst>
              <a:ext uri="{FF2B5EF4-FFF2-40B4-BE49-F238E27FC236}">
                <a16:creationId xmlns:a16="http://schemas.microsoft.com/office/drawing/2014/main" id="{D5487D97-0D1D-45F4-8DC7-F864A03E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18" y="774107"/>
            <a:ext cx="2455362" cy="11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Document_office\DOKUMEN KERJA ERLANGGA\PPT BUPENA 4D\BUPENA 4D\ayah membeli kursi di toko mebel.jpg">
            <a:extLst>
              <a:ext uri="{FF2B5EF4-FFF2-40B4-BE49-F238E27FC236}">
                <a16:creationId xmlns:a16="http://schemas.microsoft.com/office/drawing/2014/main" id="{46EB922C-3FF1-42CC-BF0F-F912CA9D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4" y="3955979"/>
            <a:ext cx="2464018" cy="11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Document_office\DOKUMEN KERJA ERLANGGA\PPT BUPENA 4D\BUPENA 4D\Ayah, Ibu dan Dayu duduk di kursi bersama-sama.jpg">
            <a:extLst>
              <a:ext uri="{FF2B5EF4-FFF2-40B4-BE49-F238E27FC236}">
                <a16:creationId xmlns:a16="http://schemas.microsoft.com/office/drawing/2014/main" id="{726CF813-18B3-4FC4-B191-86513492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50" y="3970271"/>
            <a:ext cx="2464018" cy="11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Document_office\DOKUMEN KERJA ERLANGGA\PPT BUPENA 4D\BUPENA 4D\gambar pendistribuan kayu jati.jpg">
            <a:extLst>
              <a:ext uri="{FF2B5EF4-FFF2-40B4-BE49-F238E27FC236}">
                <a16:creationId xmlns:a16="http://schemas.microsoft.com/office/drawing/2014/main" id="{E41054C4-6788-44D4-8342-557CD7E80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01" y="2518133"/>
            <a:ext cx="2464018" cy="11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Diagonal Corners Snipped 33">
            <a:extLst>
              <a:ext uri="{FF2B5EF4-FFF2-40B4-BE49-F238E27FC236}">
                <a16:creationId xmlns:a16="http://schemas.microsoft.com/office/drawing/2014/main" id="{F6C7E863-7818-47FD-B564-0DE97E2EF3AE}"/>
              </a:ext>
            </a:extLst>
          </p:cNvPr>
          <p:cNvSpPr/>
          <p:nvPr/>
        </p:nvSpPr>
        <p:spPr>
          <a:xfrm>
            <a:off x="1176118" y="5776088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KONSUMSI</a:t>
            </a:r>
            <a:endParaRPr lang="en-ID" dirty="0"/>
          </a:p>
        </p:txBody>
      </p:sp>
      <p:sp>
        <p:nvSpPr>
          <p:cNvPr id="35" name="Rectangle: Diagonal Corners Snipped 34">
            <a:extLst>
              <a:ext uri="{FF2B5EF4-FFF2-40B4-BE49-F238E27FC236}">
                <a16:creationId xmlns:a16="http://schemas.microsoft.com/office/drawing/2014/main" id="{7AFB1624-E7D3-43A6-BBC6-862828ECCB0D}"/>
              </a:ext>
            </a:extLst>
          </p:cNvPr>
          <p:cNvSpPr/>
          <p:nvPr/>
        </p:nvSpPr>
        <p:spPr>
          <a:xfrm>
            <a:off x="8717301" y="4220092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Distribusi</a:t>
            </a:r>
            <a:endParaRPr lang="en-ID" dirty="0"/>
          </a:p>
        </p:txBody>
      </p:sp>
      <p:sp>
        <p:nvSpPr>
          <p:cNvPr id="36" name="Rectangle: Diagonal Corners Snipped 35">
            <a:extLst>
              <a:ext uri="{FF2B5EF4-FFF2-40B4-BE49-F238E27FC236}">
                <a16:creationId xmlns:a16="http://schemas.microsoft.com/office/drawing/2014/main" id="{86F83AB8-470E-4906-886A-AB7B6C333207}"/>
              </a:ext>
            </a:extLst>
          </p:cNvPr>
          <p:cNvSpPr/>
          <p:nvPr/>
        </p:nvSpPr>
        <p:spPr>
          <a:xfrm>
            <a:off x="1015039" y="2518133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37" name="Rectangle: Diagonal Corners Snipped 36">
            <a:extLst>
              <a:ext uri="{FF2B5EF4-FFF2-40B4-BE49-F238E27FC236}">
                <a16:creationId xmlns:a16="http://schemas.microsoft.com/office/drawing/2014/main" id="{F74F2701-B1FA-4278-BF4D-CC49E957D131}"/>
              </a:ext>
            </a:extLst>
          </p:cNvPr>
          <p:cNvSpPr/>
          <p:nvPr/>
        </p:nvSpPr>
        <p:spPr>
          <a:xfrm>
            <a:off x="5110172" y="5820439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38" name="Rectangle: Diagonal Corners Snipped 37">
            <a:extLst>
              <a:ext uri="{FF2B5EF4-FFF2-40B4-BE49-F238E27FC236}">
                <a16:creationId xmlns:a16="http://schemas.microsoft.com/office/drawing/2014/main" id="{EC64B8F6-84F0-4A56-82D6-D502B97E6372}"/>
              </a:ext>
            </a:extLst>
          </p:cNvPr>
          <p:cNvSpPr/>
          <p:nvPr/>
        </p:nvSpPr>
        <p:spPr>
          <a:xfrm>
            <a:off x="5086360" y="2518133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119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61" y="715053"/>
            <a:ext cx="2352627" cy="1649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6" y="716148"/>
            <a:ext cx="2352627" cy="164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5" y="4108300"/>
            <a:ext cx="2451167" cy="166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61" y="4108300"/>
            <a:ext cx="2469436" cy="164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"/>
          <a:stretch/>
        </p:blipFill>
        <p:spPr>
          <a:xfrm>
            <a:off x="8351225" y="2431651"/>
            <a:ext cx="2397574" cy="1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ight Arrow 8"/>
          <p:cNvSpPr/>
          <p:nvPr/>
        </p:nvSpPr>
        <p:spPr>
          <a:xfrm>
            <a:off x="3992069" y="1239810"/>
            <a:ext cx="381545" cy="60125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1" name="Right Arrow 20"/>
          <p:cNvSpPr/>
          <p:nvPr/>
        </p:nvSpPr>
        <p:spPr>
          <a:xfrm rot="2735372">
            <a:off x="7669162" y="1887088"/>
            <a:ext cx="381545" cy="60125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ight Arrow 21"/>
          <p:cNvSpPr/>
          <p:nvPr/>
        </p:nvSpPr>
        <p:spPr>
          <a:xfrm rot="18864628" flipH="1">
            <a:off x="7740682" y="4023010"/>
            <a:ext cx="381545" cy="60125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ight Arrow 24"/>
          <p:cNvSpPr/>
          <p:nvPr/>
        </p:nvSpPr>
        <p:spPr>
          <a:xfrm flipH="1">
            <a:off x="3995234" y="4631222"/>
            <a:ext cx="381545" cy="60125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E2D14F0A-5315-4913-9820-38C0DCB0904E}"/>
              </a:ext>
            </a:extLst>
          </p:cNvPr>
          <p:cNvSpPr/>
          <p:nvPr/>
        </p:nvSpPr>
        <p:spPr>
          <a:xfrm>
            <a:off x="1236168" y="253436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26" name="Rectangle: Diagonal Corners Snipped 25">
            <a:extLst>
              <a:ext uri="{FF2B5EF4-FFF2-40B4-BE49-F238E27FC236}">
                <a16:creationId xmlns:a16="http://schemas.microsoft.com/office/drawing/2014/main" id="{C1899AA6-C643-401C-98AB-1D291FA4257F}"/>
              </a:ext>
            </a:extLst>
          </p:cNvPr>
          <p:cNvSpPr/>
          <p:nvPr/>
        </p:nvSpPr>
        <p:spPr>
          <a:xfrm>
            <a:off x="5162438" y="253436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id="{2448DF25-9BF2-461C-9F5C-4433C4AAA6E0}"/>
              </a:ext>
            </a:extLst>
          </p:cNvPr>
          <p:cNvSpPr/>
          <p:nvPr/>
        </p:nvSpPr>
        <p:spPr>
          <a:xfrm>
            <a:off x="8723318" y="4252082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DISTRIBUSI</a:t>
            </a:r>
            <a:endParaRPr lang="en-ID" dirty="0"/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id="{B3FE5CE9-0A3D-4D91-ABB3-ACF6D6A2D772}"/>
              </a:ext>
            </a:extLst>
          </p:cNvPr>
          <p:cNvSpPr/>
          <p:nvPr/>
        </p:nvSpPr>
        <p:spPr>
          <a:xfrm>
            <a:off x="5162438" y="582536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DISTRIBUSI</a:t>
            </a:r>
            <a:endParaRPr lang="en-ID" dirty="0"/>
          </a:p>
        </p:txBody>
      </p:sp>
      <p:sp>
        <p:nvSpPr>
          <p:cNvPr id="30" name="Rectangle: Diagonal Corners Snipped 29">
            <a:extLst>
              <a:ext uri="{FF2B5EF4-FFF2-40B4-BE49-F238E27FC236}">
                <a16:creationId xmlns:a16="http://schemas.microsoft.com/office/drawing/2014/main" id="{1E30A31C-1CD5-489A-9C95-310191EF603E}"/>
              </a:ext>
            </a:extLst>
          </p:cNvPr>
          <p:cNvSpPr/>
          <p:nvPr/>
        </p:nvSpPr>
        <p:spPr>
          <a:xfrm>
            <a:off x="1254747" y="582536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KONSUMSI</a:t>
            </a:r>
            <a:endParaRPr lang="en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A90601-0CCB-430C-85B3-6E38217F3014}"/>
              </a:ext>
            </a:extLst>
          </p:cNvPr>
          <p:cNvSpPr/>
          <p:nvPr/>
        </p:nvSpPr>
        <p:spPr>
          <a:xfrm>
            <a:off x="238538" y="-20755"/>
            <a:ext cx="11714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Yukk.. Perhatikan skema kegiatan ekonomi pada tahapan berikut!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1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467397" y="974804"/>
            <a:ext cx="249485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Kegiatan Ekonomi 1</a:t>
            </a:r>
            <a:endParaRPr lang="id-ID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023753" y="2316418"/>
            <a:ext cx="225468" cy="4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ight Arrow 18"/>
          <p:cNvSpPr/>
          <p:nvPr/>
        </p:nvSpPr>
        <p:spPr>
          <a:xfrm>
            <a:off x="6146719" y="2269499"/>
            <a:ext cx="225468" cy="4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290784" y="1541220"/>
            <a:ext cx="2612974" cy="2171123"/>
            <a:chOff x="327512" y="2319272"/>
            <a:chExt cx="2612974" cy="21711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12" y="2319272"/>
              <a:ext cx="2612974" cy="1742833"/>
            </a:xfrm>
            <a:prstGeom prst="round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7512" y="4121063"/>
              <a:ext cx="2607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id-ID" dirty="0">
                  <a:latin typeface="Arial" pitchFamily="34" charset="0"/>
                  <a:cs typeface="Arial" pitchFamily="34" charset="0"/>
                </a:rPr>
                <a:t>Petani sayur-sayuran.</a:t>
              </a:r>
              <a:endParaRPr lang="id-ID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6134" y="1569578"/>
            <a:ext cx="2825701" cy="2174795"/>
            <a:chOff x="3206663" y="2315600"/>
            <a:chExt cx="2825701" cy="21747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436" y="2315600"/>
              <a:ext cx="2612974" cy="1742833"/>
            </a:xfrm>
            <a:prstGeom prst="round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206663" y="4121063"/>
              <a:ext cx="2825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id-ID" dirty="0">
                  <a:latin typeface="Arial" pitchFamily="34" charset="0"/>
                  <a:cs typeface="Arial" pitchFamily="34" charset="0"/>
                </a:rPr>
                <a:t>Pedagang sayur-sayuran.</a:t>
              </a:r>
              <a:endParaRPr lang="id-ID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53041" y="1546016"/>
            <a:ext cx="2762882" cy="2457597"/>
            <a:chOff x="6222218" y="2309797"/>
            <a:chExt cx="2762882" cy="24575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360" y="2309797"/>
              <a:ext cx="2612974" cy="1742833"/>
            </a:xfrm>
            <a:prstGeom prst="round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222218" y="4121063"/>
              <a:ext cx="2762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id-ID" dirty="0">
                  <a:latin typeface="Arial" pitchFamily="34" charset="0"/>
                  <a:cs typeface="Arial" pitchFamily="34" charset="0"/>
                </a:rPr>
                <a:t>Sayur-sayuran dimasak untuk dikonsumsi.</a:t>
              </a:r>
              <a:endParaRPr lang="id-ID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467397" y="4488513"/>
            <a:ext cx="249485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Kegiatan Ekonomi 2</a:t>
            </a:r>
            <a:endParaRPr lang="id-ID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866" y="5386917"/>
            <a:ext cx="182478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d-ID" dirty="0">
                <a:latin typeface="Arial" pitchFamily="34" charset="0"/>
                <a:cs typeface="Arial" pitchFamily="34" charset="0"/>
              </a:rPr>
              <a:t>Perkebunan apel</a:t>
            </a:r>
            <a:endParaRPr lang="id-ID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271804" y="5517598"/>
            <a:ext cx="225468" cy="4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7"/>
          <p:cNvSpPr txBox="1"/>
          <p:nvPr/>
        </p:nvSpPr>
        <p:spPr>
          <a:xfrm>
            <a:off x="2597928" y="5120530"/>
            <a:ext cx="182478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d-ID" dirty="0">
                <a:latin typeface="Arial" pitchFamily="34" charset="0"/>
                <a:cs typeface="Arial" pitchFamily="34" charset="0"/>
              </a:rPr>
              <a:t>Apel diolah menjadi minuman</a:t>
            </a:r>
            <a:endParaRPr lang="id-ID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4563583" y="5517598"/>
            <a:ext cx="225468" cy="4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/>
          <p:cNvSpPr txBox="1"/>
          <p:nvPr/>
        </p:nvSpPr>
        <p:spPr>
          <a:xfrm>
            <a:off x="4894359" y="5399216"/>
            <a:ext cx="182478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d-ID" dirty="0">
                <a:latin typeface="Arial" pitchFamily="34" charset="0"/>
                <a:cs typeface="Arial" pitchFamily="34" charset="0"/>
              </a:rPr>
              <a:t>Minuman sari apel dijual</a:t>
            </a:r>
            <a:endParaRPr lang="id-ID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837071" y="5504137"/>
            <a:ext cx="225468" cy="4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TextBox 31"/>
          <p:cNvSpPr txBox="1"/>
          <p:nvPr/>
        </p:nvSpPr>
        <p:spPr>
          <a:xfrm>
            <a:off x="7190790" y="5154221"/>
            <a:ext cx="182478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d-ID" dirty="0">
                <a:latin typeface="Arial" pitchFamily="34" charset="0"/>
                <a:cs typeface="Arial" pitchFamily="34" charset="0"/>
              </a:rPr>
              <a:t>Pembeli menikmati minuman</a:t>
            </a:r>
            <a:endParaRPr lang="id-ID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3D8658DB-1DC2-48E3-B193-F0F2F15F7BFF}"/>
              </a:ext>
            </a:extLst>
          </p:cNvPr>
          <p:cNvSpPr/>
          <p:nvPr/>
        </p:nvSpPr>
        <p:spPr>
          <a:xfrm>
            <a:off x="460583" y="391130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34" name="Rectangle: Diagonal Corners Snipped 33">
            <a:extLst>
              <a:ext uri="{FF2B5EF4-FFF2-40B4-BE49-F238E27FC236}">
                <a16:creationId xmlns:a16="http://schemas.microsoft.com/office/drawing/2014/main" id="{1BDA6378-CAA6-4343-AF14-D3C8139CB3F6}"/>
              </a:ext>
            </a:extLst>
          </p:cNvPr>
          <p:cNvSpPr/>
          <p:nvPr/>
        </p:nvSpPr>
        <p:spPr>
          <a:xfrm>
            <a:off x="3702084" y="391130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DISTRIBUSI</a:t>
            </a:r>
            <a:endParaRPr lang="en-ID" dirty="0"/>
          </a:p>
        </p:txBody>
      </p:sp>
      <p:sp>
        <p:nvSpPr>
          <p:cNvPr id="35" name="Rectangle: Diagonal Corners Snipped 34">
            <a:extLst>
              <a:ext uri="{FF2B5EF4-FFF2-40B4-BE49-F238E27FC236}">
                <a16:creationId xmlns:a16="http://schemas.microsoft.com/office/drawing/2014/main" id="{364E47D0-BE50-48A8-9D7B-B581A8C8FA93}"/>
              </a:ext>
            </a:extLst>
          </p:cNvPr>
          <p:cNvSpPr/>
          <p:nvPr/>
        </p:nvSpPr>
        <p:spPr>
          <a:xfrm>
            <a:off x="6789375" y="4003613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KONSUMSI</a:t>
            </a:r>
            <a:endParaRPr lang="en-ID" dirty="0"/>
          </a:p>
        </p:txBody>
      </p:sp>
      <p:sp>
        <p:nvSpPr>
          <p:cNvPr id="36" name="Rectangle: Diagonal Corners Snipped 35">
            <a:extLst>
              <a:ext uri="{FF2B5EF4-FFF2-40B4-BE49-F238E27FC236}">
                <a16:creationId xmlns:a16="http://schemas.microsoft.com/office/drawing/2014/main" id="{0F0D55DE-D264-40A0-995E-3E40715766D7}"/>
              </a:ext>
            </a:extLst>
          </p:cNvPr>
          <p:cNvSpPr/>
          <p:nvPr/>
        </p:nvSpPr>
        <p:spPr>
          <a:xfrm>
            <a:off x="290784" y="616962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37" name="Rectangle: Diagonal Corners Snipped 36">
            <a:extLst>
              <a:ext uri="{FF2B5EF4-FFF2-40B4-BE49-F238E27FC236}">
                <a16:creationId xmlns:a16="http://schemas.microsoft.com/office/drawing/2014/main" id="{1FB3385E-F692-49A3-A64B-42313A4B2E6F}"/>
              </a:ext>
            </a:extLst>
          </p:cNvPr>
          <p:cNvSpPr/>
          <p:nvPr/>
        </p:nvSpPr>
        <p:spPr>
          <a:xfrm>
            <a:off x="2510634" y="616962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PRODUKSI</a:t>
            </a:r>
            <a:endParaRPr lang="en-ID" dirty="0"/>
          </a:p>
        </p:txBody>
      </p:sp>
      <p:sp>
        <p:nvSpPr>
          <p:cNvPr id="38" name="Rectangle: Diagonal Corners Snipped 37">
            <a:extLst>
              <a:ext uri="{FF2B5EF4-FFF2-40B4-BE49-F238E27FC236}">
                <a16:creationId xmlns:a16="http://schemas.microsoft.com/office/drawing/2014/main" id="{1D3AA2F1-E528-4EFF-A0EC-D3E689D4C68F}"/>
              </a:ext>
            </a:extLst>
          </p:cNvPr>
          <p:cNvSpPr/>
          <p:nvPr/>
        </p:nvSpPr>
        <p:spPr>
          <a:xfrm>
            <a:off x="4763894" y="616962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DISTRIBUSI</a:t>
            </a:r>
            <a:endParaRPr lang="en-ID" dirty="0"/>
          </a:p>
        </p:txBody>
      </p:sp>
      <p:sp>
        <p:nvSpPr>
          <p:cNvPr id="39" name="Rectangle: Diagonal Corners Snipped 38">
            <a:extLst>
              <a:ext uri="{FF2B5EF4-FFF2-40B4-BE49-F238E27FC236}">
                <a16:creationId xmlns:a16="http://schemas.microsoft.com/office/drawing/2014/main" id="{7FD4C810-B087-4771-A25E-4246EDB1DF50}"/>
              </a:ext>
            </a:extLst>
          </p:cNvPr>
          <p:cNvSpPr/>
          <p:nvPr/>
        </p:nvSpPr>
        <p:spPr>
          <a:xfrm>
            <a:off x="7090442" y="6169626"/>
            <a:ext cx="2025481" cy="337068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KONSUMSI</a:t>
            </a:r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2E1EA-A669-4D97-A6A5-86EF501C6EBE}"/>
              </a:ext>
            </a:extLst>
          </p:cNvPr>
          <p:cNvSpPr/>
          <p:nvPr/>
        </p:nvSpPr>
        <p:spPr>
          <a:xfrm>
            <a:off x="9586480" y="1703229"/>
            <a:ext cx="2131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d-ID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Apa perbedaan antara kegiatan ekonomi pertama dan kedua?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48333E-5A17-480C-83C6-29BC63FF5AFC}"/>
              </a:ext>
            </a:extLst>
          </p:cNvPr>
          <p:cNvSpPr/>
          <p:nvPr/>
        </p:nvSpPr>
        <p:spPr>
          <a:xfrm>
            <a:off x="238538" y="254287"/>
            <a:ext cx="11714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Yukk.. Perhatikan skema kegiatan ekonomi pada tahapan berikut!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: Diagonal Corners Snipped 40">
            <a:extLst>
              <a:ext uri="{FF2B5EF4-FFF2-40B4-BE49-F238E27FC236}">
                <a16:creationId xmlns:a16="http://schemas.microsoft.com/office/drawing/2014/main" id="{902F7C23-9058-48E4-A79D-EE5D003E578D}"/>
              </a:ext>
            </a:extLst>
          </p:cNvPr>
          <p:cNvSpPr/>
          <p:nvPr/>
        </p:nvSpPr>
        <p:spPr>
          <a:xfrm>
            <a:off x="9716980" y="3034748"/>
            <a:ext cx="2025481" cy="2782956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811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2073\Desktop\BAHAN PPT BUPENA 4C\GAMBAR\udin, beni, made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24505" b="8261"/>
          <a:stretch/>
        </p:blipFill>
        <p:spPr bwMode="auto">
          <a:xfrm>
            <a:off x="0" y="5890"/>
            <a:ext cx="3927687" cy="29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775220" y="62642"/>
            <a:ext cx="1892781" cy="1146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12191999" cy="467378"/>
            <a:chOff x="0" y="1412013"/>
            <a:chExt cx="9144000" cy="46737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6934201" y="1412014"/>
              <a:ext cx="2209799" cy="461666"/>
            </a:xfrm>
            <a:prstGeom prst="rect">
              <a:avLst/>
            </a:prstGeom>
            <a:solidFill>
              <a:srgbClr val="CC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-51657" y="-22409"/>
            <a:ext cx="920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</a:rPr>
              <a:t>Mengemukakan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Pendapat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tentang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Keragaman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Karakteristik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Individu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1171" y="804179"/>
            <a:ext cx="916594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Daerah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tinggal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dihuni</a:t>
            </a:r>
            <a:r>
              <a:rPr lang="en-US" sz="2000" dirty="0"/>
              <a:t> oleh </a:t>
            </a:r>
            <a:r>
              <a:rPr lang="en-US" sz="2000" dirty="0" err="1"/>
              <a:t>masyarakat</a:t>
            </a:r>
            <a:r>
              <a:rPr lang="en-US" sz="2000" dirty="0"/>
              <a:t> yang </a:t>
            </a:r>
            <a:r>
              <a:rPr lang="en-US" sz="2000" dirty="0" err="1"/>
              <a:t>terdiri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berbagai</a:t>
            </a:r>
            <a:r>
              <a:rPr lang="en-US" sz="2000" dirty="0"/>
              <a:t> </a:t>
            </a:r>
            <a:r>
              <a:rPr lang="en-US" sz="2000" dirty="0" err="1"/>
              <a:t>macam</a:t>
            </a:r>
            <a:r>
              <a:rPr lang="en-US" sz="2000" dirty="0"/>
              <a:t> </a:t>
            </a:r>
            <a:r>
              <a:rPr lang="en-US" sz="2000" dirty="0" err="1"/>
              <a:t>suku</a:t>
            </a:r>
            <a:r>
              <a:rPr lang="en-US" sz="2000" dirty="0"/>
              <a:t> dan agama. </a:t>
            </a:r>
          </a:p>
          <a:p>
            <a:r>
              <a:rPr lang="en-US" sz="2000" dirty="0" err="1"/>
              <a:t>Setiap</a:t>
            </a:r>
            <a:r>
              <a:rPr lang="en-US" sz="2000" dirty="0"/>
              <a:t> orang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individu</a:t>
            </a:r>
            <a:r>
              <a:rPr lang="en-US" sz="2000" dirty="0"/>
              <a:t> yang </a:t>
            </a:r>
            <a:r>
              <a:rPr lang="en-US" sz="2000" dirty="0" err="1"/>
              <a:t>berbeda</a:t>
            </a:r>
            <a:r>
              <a:rPr lang="en-US" sz="2000" dirty="0"/>
              <a:t>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749F9-D7EC-4C8A-B576-5ACF579E5235}"/>
              </a:ext>
            </a:extLst>
          </p:cNvPr>
          <p:cNvSpPr/>
          <p:nvPr/>
        </p:nvSpPr>
        <p:spPr>
          <a:xfrm>
            <a:off x="4019018" y="1919628"/>
            <a:ext cx="5991038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Keragaman</a:t>
            </a:r>
            <a:r>
              <a:rPr lang="en-US" sz="2000" dirty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individu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meliputi</a:t>
            </a:r>
            <a:r>
              <a:rPr lang="en-US" sz="2000" dirty="0"/>
              <a:t> </a:t>
            </a:r>
            <a:r>
              <a:rPr lang="en-US" sz="2000" dirty="0" err="1"/>
              <a:t>keragaman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 err="1"/>
              <a:t>Fisik</a:t>
            </a:r>
            <a:r>
              <a:rPr lang="en-US" sz="2000" dirty="0"/>
              <a:t>				3. Agama</a:t>
            </a:r>
          </a:p>
          <a:p>
            <a:pPr marL="342900" indent="-342900">
              <a:buAutoNum type="arabicPeriod"/>
            </a:pPr>
            <a:r>
              <a:rPr lang="en-US" sz="2000" dirty="0" err="1"/>
              <a:t>Sifat</a:t>
            </a:r>
            <a:r>
              <a:rPr lang="en-US" sz="2000" dirty="0"/>
              <a:t>				4. </a:t>
            </a:r>
            <a:r>
              <a:rPr lang="en-US" sz="2000" dirty="0" err="1"/>
              <a:t>Asal</a:t>
            </a:r>
            <a:r>
              <a:rPr lang="en-US" sz="2000" dirty="0"/>
              <a:t> Daerah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41DF0-F08E-4792-BB1E-EF86083C403E}"/>
              </a:ext>
            </a:extLst>
          </p:cNvPr>
          <p:cNvSpPr txBox="1"/>
          <p:nvPr/>
        </p:nvSpPr>
        <p:spPr>
          <a:xfrm>
            <a:off x="-43545" y="3099521"/>
            <a:ext cx="121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latin typeface="Arial" pitchFamily="34" charset="0"/>
                <a:cs typeface="Arial" pitchFamily="34" charset="0"/>
              </a:rPr>
              <a:t>Terdapat beberapa manfaat dari keragaman yang kita peroleh di sekitar kita, yaitu: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A0991B-35A3-450B-8E9F-F0B06FD9153F}"/>
              </a:ext>
            </a:extLst>
          </p:cNvPr>
          <p:cNvSpPr txBox="1"/>
          <p:nvPr/>
        </p:nvSpPr>
        <p:spPr>
          <a:xfrm>
            <a:off x="10163" y="5787916"/>
            <a:ext cx="415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32D387-D966-4AB6-AFA7-CA97E86C23E3}"/>
              </a:ext>
            </a:extLst>
          </p:cNvPr>
          <p:cNvSpPr txBox="1"/>
          <p:nvPr/>
        </p:nvSpPr>
        <p:spPr>
          <a:xfrm>
            <a:off x="4301293" y="5332620"/>
            <a:ext cx="2429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758BB0-082C-4174-AE28-D143813A6F2A}"/>
              </a:ext>
            </a:extLst>
          </p:cNvPr>
          <p:cNvSpPr txBox="1"/>
          <p:nvPr/>
        </p:nvSpPr>
        <p:spPr>
          <a:xfrm>
            <a:off x="9364977" y="5596116"/>
            <a:ext cx="270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9D6530-F5AD-49A6-8115-729221322DB8}"/>
              </a:ext>
            </a:extLst>
          </p:cNvPr>
          <p:cNvSpPr/>
          <p:nvPr/>
        </p:nvSpPr>
        <p:spPr>
          <a:xfrm>
            <a:off x="10163" y="5804568"/>
            <a:ext cx="4008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Mempererat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pertemanan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karena saling mengasihi satu sama lain.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089254-2F13-4170-975F-75046F2A9AB4}"/>
              </a:ext>
            </a:extLst>
          </p:cNvPr>
          <p:cNvSpPr/>
          <p:nvPr/>
        </p:nvSpPr>
        <p:spPr>
          <a:xfrm>
            <a:off x="4255504" y="5868128"/>
            <a:ext cx="368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Dapat beradaptasi </a:t>
            </a:r>
            <a:r>
              <a:rPr lang="id-ID" dirty="0">
                <a:latin typeface="Arial" pitchFamily="34" charset="0"/>
                <a:cs typeface="Arial" pitchFamily="34" charset="0"/>
              </a:rPr>
              <a:t>dengan orang lain karena berani berpendapat.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491B6-F655-4FB6-8437-E8E6680026AB}"/>
              </a:ext>
            </a:extLst>
          </p:cNvPr>
          <p:cNvSpPr/>
          <p:nvPr/>
        </p:nvSpPr>
        <p:spPr>
          <a:xfrm>
            <a:off x="8172981" y="5866123"/>
            <a:ext cx="389413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Bertambahnya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pengetahuan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dirty="0">
                <a:latin typeface="Arial" pitchFamily="34" charset="0"/>
                <a:cs typeface="Arial" pitchFamily="34" charset="0"/>
              </a:rPr>
              <a:t>jika memperlajari budaya daerah lain.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488688-B5D2-4233-BCE0-5D25A7FB4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7260" r="8081" b="17260"/>
          <a:stretch/>
        </p:blipFill>
        <p:spPr>
          <a:xfrm>
            <a:off x="8115440" y="3664424"/>
            <a:ext cx="3951674" cy="2123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A5342E-5938-46A3-BEB7-6476D9CDD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9315" r="2641"/>
          <a:stretch/>
        </p:blipFill>
        <p:spPr>
          <a:xfrm>
            <a:off x="4349180" y="3663862"/>
            <a:ext cx="3493638" cy="203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71AF8F-06A8-4BBC-8320-CDC3DD4EE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9" y="3677253"/>
            <a:ext cx="3881412" cy="201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06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1" b="-1"/>
          <a:stretch/>
        </p:blipFill>
        <p:spPr>
          <a:xfrm>
            <a:off x="2" y="10"/>
            <a:ext cx="34323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0F6E33-AE77-47CA-84F6-A44B9BCCCD77}"/>
              </a:ext>
            </a:extLst>
          </p:cNvPr>
          <p:cNvSpPr txBox="1"/>
          <p:nvPr/>
        </p:nvSpPr>
        <p:spPr>
          <a:xfrm>
            <a:off x="7704194" y="1208284"/>
            <a:ext cx="42095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latin typeface="Arial" pitchFamily="34" charset="0"/>
                <a:cs typeface="Arial" pitchFamily="34" charset="0"/>
              </a:rPr>
              <a:t>Berapa orangkah yang gemar membaca?</a:t>
            </a:r>
            <a:r>
              <a:rPr lang="en-US" dirty="0">
                <a:latin typeface="Arial" pitchFamily="34" charset="0"/>
                <a:cs typeface="Arial" pitchFamily="34" charset="0"/>
              </a:rPr>
              <a:t> 3 ORANG 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F409C-25B0-4340-84EA-8472F5A0EEC9}"/>
              </a:ext>
            </a:extLst>
          </p:cNvPr>
          <p:cNvSpPr txBox="1"/>
          <p:nvPr/>
        </p:nvSpPr>
        <p:spPr>
          <a:xfrm>
            <a:off x="7704194" y="2131722"/>
            <a:ext cx="42095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latin typeface="Arial" pitchFamily="34" charset="0"/>
                <a:cs typeface="Arial" pitchFamily="34" charset="0"/>
              </a:rPr>
              <a:t>Berapa orangkah yang gemar menyanyi?</a:t>
            </a:r>
            <a:r>
              <a:rPr lang="en-US" dirty="0">
                <a:latin typeface="Arial" pitchFamily="34" charset="0"/>
                <a:cs typeface="Arial" pitchFamily="34" charset="0"/>
              </a:rPr>
              <a:t> 5 ORANG 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5BEDA7-181A-41E5-84D7-E4286F188F6B}"/>
              </a:ext>
            </a:extLst>
          </p:cNvPr>
          <p:cNvSpPr txBox="1"/>
          <p:nvPr/>
        </p:nvSpPr>
        <p:spPr>
          <a:xfrm>
            <a:off x="7704194" y="3058913"/>
            <a:ext cx="42095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latin typeface="Arial" pitchFamily="34" charset="0"/>
                <a:cs typeface="Arial" pitchFamily="34" charset="0"/>
              </a:rPr>
              <a:t>Berapa orangkah yang gemar melukis atau menggambar?</a:t>
            </a:r>
            <a:r>
              <a:rPr lang="en-US" dirty="0">
                <a:latin typeface="Arial" pitchFamily="34" charset="0"/>
                <a:cs typeface="Arial" pitchFamily="34" charset="0"/>
              </a:rPr>
              <a:t> 22 ORANG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AA25B8-240A-4BD0-BE9A-1478E4F35797}"/>
              </a:ext>
            </a:extLst>
          </p:cNvPr>
          <p:cNvSpPr txBox="1"/>
          <p:nvPr/>
        </p:nvSpPr>
        <p:spPr>
          <a:xfrm>
            <a:off x="7704194" y="3986104"/>
            <a:ext cx="42095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latin typeface="Arial" pitchFamily="34" charset="0"/>
                <a:cs typeface="Arial" pitchFamily="34" charset="0"/>
              </a:rPr>
              <a:t>Berapa orangkah yang gemar membuat prakarya?</a:t>
            </a:r>
            <a:r>
              <a:rPr lang="en-US" dirty="0">
                <a:latin typeface="Arial" pitchFamily="34" charset="0"/>
                <a:cs typeface="Arial" pitchFamily="34" charset="0"/>
              </a:rPr>
              <a:t> 9 ORANG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1C0EA8-7BC3-455C-AC1A-D9D70F92A040}"/>
              </a:ext>
            </a:extLst>
          </p:cNvPr>
          <p:cNvSpPr txBox="1"/>
          <p:nvPr/>
        </p:nvSpPr>
        <p:spPr>
          <a:xfrm>
            <a:off x="3551545" y="1208284"/>
            <a:ext cx="383690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000" dirty="0">
                <a:latin typeface="Arial" pitchFamily="34" charset="0"/>
                <a:cs typeface="Arial" pitchFamily="34" charset="0"/>
              </a:rPr>
              <a:t>Berapa orangkah yang gemar menari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?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 ORANG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E80AE5-7B48-4452-88C8-CBA449524A43}"/>
              </a:ext>
            </a:extLst>
          </p:cNvPr>
          <p:cNvSpPr txBox="1"/>
          <p:nvPr/>
        </p:nvSpPr>
        <p:spPr>
          <a:xfrm>
            <a:off x="3551545" y="2131722"/>
            <a:ext cx="383690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000" dirty="0">
                <a:latin typeface="Arial" pitchFamily="34" charset="0"/>
                <a:cs typeface="Arial" pitchFamily="34" charset="0"/>
              </a:rPr>
              <a:t>Berapa orangkah yang gemar berolahraga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?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10 ORANG 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022440-5068-4A3E-8D7F-F781AC3DD3F6}"/>
              </a:ext>
            </a:extLst>
          </p:cNvPr>
          <p:cNvSpPr txBox="1"/>
          <p:nvPr/>
        </p:nvSpPr>
        <p:spPr>
          <a:xfrm>
            <a:off x="3551545" y="3058913"/>
            <a:ext cx="383690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000" dirty="0">
                <a:latin typeface="Arial" pitchFamily="34" charset="0"/>
                <a:cs typeface="Arial" pitchFamily="34" charset="0"/>
              </a:rPr>
              <a:t>Berapa orangkah yang gemar memasak?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6 ORANG 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B3A7CB-AD95-4A3E-A44D-A3203A1D6B5F}"/>
              </a:ext>
            </a:extLst>
          </p:cNvPr>
          <p:cNvSpPr txBox="1"/>
          <p:nvPr/>
        </p:nvSpPr>
        <p:spPr>
          <a:xfrm>
            <a:off x="3551545" y="3986104"/>
            <a:ext cx="383690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000" dirty="0">
                <a:latin typeface="Arial" pitchFamily="34" charset="0"/>
                <a:cs typeface="Arial" pitchFamily="34" charset="0"/>
              </a:rPr>
              <a:t>Berapa orangkah yang gemar menulis?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 ORANG 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76D12B-89CD-4919-8855-59C07DC62536}"/>
              </a:ext>
            </a:extLst>
          </p:cNvPr>
          <p:cNvSpPr/>
          <p:nvPr/>
        </p:nvSpPr>
        <p:spPr>
          <a:xfrm>
            <a:off x="3643292" y="157866"/>
            <a:ext cx="827041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YUK KENALI KERAGAMAN KEGEMARAN TEMAN-TEMAN SEKELASMU … ^^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9443CD-1B07-4014-9B60-CA81094765AA}"/>
              </a:ext>
            </a:extLst>
          </p:cNvPr>
          <p:cNvSpPr/>
          <p:nvPr/>
        </p:nvSpPr>
        <p:spPr>
          <a:xfrm>
            <a:off x="3643292" y="4913295"/>
            <a:ext cx="82704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APA YA TADI MANFAAT DARI KERAGAMAN ?? </a:t>
            </a:r>
          </a:p>
          <a:p>
            <a:r>
              <a:rPr lang="en-US" sz="2800" dirty="0"/>
              <a:t>MEMPERERAT PERTEMANAN</a:t>
            </a:r>
          </a:p>
          <a:p>
            <a:r>
              <a:rPr lang="en-US" sz="2800" dirty="0"/>
              <a:t>DAPAT LEBIH MUDAH BERADAPTASI</a:t>
            </a:r>
          </a:p>
          <a:p>
            <a:r>
              <a:rPr lang="en-US" sz="2800" dirty="0"/>
              <a:t>DAPAT MENAMBAH PENGETAHUAN</a:t>
            </a:r>
          </a:p>
        </p:txBody>
      </p:sp>
    </p:spTree>
    <p:extLst>
      <p:ext uri="{BB962C8B-B14F-4D97-AF65-F5344CB8AC3E}">
        <p14:creationId xmlns:p14="http://schemas.microsoft.com/office/powerpoint/2010/main" val="39811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0" grpId="0" animBg="1"/>
      <p:bldP spid="31" grpId="0" animBg="1"/>
      <p:bldP spid="39" grpId="0" animBg="1"/>
      <p:bldP spid="40" grpId="0" animBg="1"/>
      <p:bldP spid="42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502645"/>
            <a:ext cx="2946400" cy="63222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7144"/>
            <a:ext cx="12192000" cy="495501"/>
            <a:chOff x="0" y="1412013"/>
            <a:chExt cx="9144000" cy="495501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6934200" y="1412013"/>
              <a:ext cx="2209800" cy="4955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0" y="-15265"/>
            <a:ext cx="654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Karakter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Tokoh</a:t>
            </a:r>
            <a:r>
              <a:rPr lang="en-US" sz="2400" b="1" dirty="0">
                <a:solidFill>
                  <a:srgbClr val="0070C0"/>
                </a:solidFill>
              </a:rPr>
              <a:t> pada </a:t>
            </a:r>
            <a:r>
              <a:rPr lang="en-US" sz="2400" b="1" dirty="0" err="1">
                <a:solidFill>
                  <a:srgbClr val="0070C0"/>
                </a:solidFill>
              </a:rPr>
              <a:t>Teks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Fiksi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14" y="651919"/>
            <a:ext cx="7961716" cy="267765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Cara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memahami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sebuah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dapat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dilakukan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membagi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menjadi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bagian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yaitu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awal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bagian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tengah</a:t>
            </a:r>
            <a:r>
              <a:rPr lang="en-US" sz="2400" dirty="0">
                <a:solidFill>
                  <a:schemeClr val="bg1"/>
                </a:solidFill>
              </a:rPr>
              <a:t>, dan </a:t>
            </a:r>
            <a:r>
              <a:rPr lang="en-US" sz="2400" dirty="0" err="1">
                <a:solidFill>
                  <a:schemeClr val="bg1"/>
                </a:solidFill>
              </a:rPr>
              <a:t>bagian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akhir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secara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cepat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Lalu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mencari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kalimat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atau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kunci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tersebut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Apabila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sudah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fi-FI" sz="2400" dirty="0">
                <a:solidFill>
                  <a:schemeClr val="bg1"/>
                </a:solidFill>
              </a:rPr>
              <a:t>menemukan kalimat atau kata kunci, maka kita akan lebih mudah </a:t>
            </a:r>
            <a:r>
              <a:rPr lang="fi-FI" sz="2400" b="1" dirty="0">
                <a:solidFill>
                  <a:schemeClr val="bg1"/>
                </a:solidFill>
              </a:rPr>
              <a:t>menyimpulkan</a:t>
            </a:r>
            <a:r>
              <a:rPr lang="fi-FI" sz="2400" dirty="0">
                <a:solidFill>
                  <a:schemeClr val="bg1"/>
                </a:solidFill>
              </a:rPr>
              <a:t> isi cerita.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753</Words>
  <Application>Microsoft Office PowerPoint</Application>
  <PresentationFormat>Widescreen</PresentationFormat>
  <Paragraphs>116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Adobe Gothic Std B</vt:lpstr>
      <vt:lpstr>Arial</vt:lpstr>
      <vt:lpstr>Calibri</vt:lpstr>
      <vt:lpstr>Century Gothic</vt:lpstr>
      <vt:lpstr>Garamond</vt:lpstr>
      <vt:lpstr>Gill Sans MT</vt:lpstr>
      <vt:lpstr>Tw Cen MT</vt:lpstr>
      <vt:lpstr>Gallery</vt:lpstr>
      <vt:lpstr>Organic</vt:lpstr>
      <vt:lpstr>Savon</vt:lpstr>
      <vt:lpstr>Droplet</vt:lpstr>
      <vt:lpstr>1_Droplet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iharahmawati17@outlook.com</dc:creator>
  <cp:lastModifiedBy>iharahmawati17@outlook.com</cp:lastModifiedBy>
  <cp:revision>13</cp:revision>
  <dcterms:created xsi:type="dcterms:W3CDTF">2021-03-25T14:16:14Z</dcterms:created>
  <dcterms:modified xsi:type="dcterms:W3CDTF">2021-04-04T12:50:27Z</dcterms:modified>
</cp:coreProperties>
</file>