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18C0DEC-8510-4909-A890-66746E9D6907}" type="datetimeFigureOut">
              <a:rPr lang="id-ID" smtClean="0"/>
              <a:t>08/03/2021</a:t>
            </a:fld>
            <a:endParaRPr lang="id-ID"/>
          </a:p>
        </p:txBody>
      </p:sp>
      <p:sp>
        <p:nvSpPr>
          <p:cNvPr id="17" name="Footer Placeholder 16"/>
          <p:cNvSpPr>
            <a:spLocks noGrp="1"/>
          </p:cNvSpPr>
          <p:nvPr>
            <p:ph type="ftr" sz="quarter" idx="11"/>
          </p:nvPr>
        </p:nvSpPr>
        <p:spPr/>
        <p:txBody>
          <a:bodyPr/>
          <a:lstStyle/>
          <a:p>
            <a:endParaRPr lang="id-ID"/>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3BEFD54-67F7-40FF-9791-74D38787B2F1}" type="slidenum">
              <a:rPr lang="id-ID" smtClean="0"/>
              <a:t>‹#›</a:t>
            </a:fld>
            <a:endParaRPr lang="id-ID"/>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18C0DEC-8510-4909-A890-66746E9D6907}" type="datetimeFigureOut">
              <a:rPr lang="id-ID" smtClean="0"/>
              <a:t>08/03/2021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3BEFD54-67F7-40FF-9791-74D38787B2F1}"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63BEFD54-67F7-40FF-9791-74D38787B2F1}" type="slidenum">
              <a:rPr lang="id-ID" smtClean="0"/>
              <a:t>‹#›</a:t>
            </a:fld>
            <a:endParaRPr lang="id-ID"/>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18C0DEC-8510-4909-A890-66746E9D6907}" type="datetimeFigureOut">
              <a:rPr lang="id-ID" smtClean="0"/>
              <a:t>08/03/2021</a:t>
            </a:fld>
            <a:endParaRPr lang="id-ID"/>
          </a:p>
        </p:txBody>
      </p:sp>
      <p:sp>
        <p:nvSpPr>
          <p:cNvPr id="5" name="Footer Placeholder 4"/>
          <p:cNvSpPr>
            <a:spLocks noGrp="1"/>
          </p:cNvSpPr>
          <p:nvPr>
            <p:ph type="ftr" sz="quarter" idx="11"/>
          </p:nvPr>
        </p:nvSpPr>
        <p:spPr/>
        <p:txBody>
          <a:bodyPr/>
          <a:lstStyle/>
          <a:p>
            <a:endParaRPr lang="id-ID"/>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18C0DEC-8510-4909-A890-66746E9D6907}" type="datetimeFigureOut">
              <a:rPr lang="id-ID" smtClean="0"/>
              <a:t>08/03/2021</a:t>
            </a:fld>
            <a:endParaRPr lang="id-ID"/>
          </a:p>
        </p:txBody>
      </p:sp>
      <p:sp>
        <p:nvSpPr>
          <p:cNvPr id="17" name="Footer Placeholder 16"/>
          <p:cNvSpPr>
            <a:spLocks noGrp="1"/>
          </p:cNvSpPr>
          <p:nvPr>
            <p:ph type="ftr" sz="quarter" idx="11"/>
          </p:nvPr>
        </p:nvSpPr>
        <p:spPr/>
        <p:txBody>
          <a:bodyPr/>
          <a:lstStyle/>
          <a:p>
            <a:endParaRPr lang="id-ID"/>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3BEFD54-67F7-40FF-9791-74D38787B2F1}" type="slidenum">
              <a:rPr lang="id-ID" smtClean="0"/>
              <a:t>‹#›</a:t>
            </a:fld>
            <a:endParaRPr lang="id-ID"/>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18C0DEC-8510-4909-A890-66746E9D6907}" type="datetimeFigureOut">
              <a:rPr lang="id-ID" smtClean="0"/>
              <a:t>08/03/2021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a:xfrm>
            <a:off x="4361688" y="1026372"/>
            <a:ext cx="457200" cy="441325"/>
          </a:xfrm>
        </p:spPr>
        <p:txBody>
          <a:bodyPr/>
          <a:lstStyle/>
          <a:p>
            <a:fld id="{63BEFD54-67F7-40FF-9791-74D38787B2F1}" type="slidenum">
              <a:rPr lang="id-ID" smtClean="0"/>
              <a:t>‹#›</a:t>
            </a:fld>
            <a:endParaRPr lang="id-ID"/>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id-ID"/>
          </a:p>
        </p:txBody>
      </p:sp>
      <p:sp>
        <p:nvSpPr>
          <p:cNvPr id="4" name="Date Placeholder 3"/>
          <p:cNvSpPr>
            <a:spLocks noGrp="1"/>
          </p:cNvSpPr>
          <p:nvPr>
            <p:ph type="dt" sz="half" idx="10"/>
          </p:nvPr>
        </p:nvSpPr>
        <p:spPr/>
        <p:txBody>
          <a:bodyPr/>
          <a:lstStyle/>
          <a:p>
            <a:fld id="{F18C0DEC-8510-4909-A890-66746E9D6907}" type="datetimeFigureOut">
              <a:rPr lang="id-ID" smtClean="0"/>
              <a:t>08/03/2021</a:t>
            </a:fld>
            <a:endParaRPr lang="id-ID"/>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3BEFD54-67F7-40FF-9791-74D38787B2F1}" type="slidenum">
              <a:rPr lang="id-ID" smtClean="0"/>
              <a:t>‹#›</a:t>
            </a:fld>
            <a:endParaRPr lang="id-ID"/>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F18C0DEC-8510-4909-A890-66746E9D6907}" type="datetimeFigureOut">
              <a:rPr lang="id-ID" smtClean="0"/>
              <a:t>08/03/2021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3BEFD54-67F7-40FF-9791-74D38787B2F1}" type="slidenum">
              <a:rPr lang="id-ID" smtClean="0"/>
              <a:t>‹#›</a:t>
            </a:fld>
            <a:endParaRPr lang="id-ID"/>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18C0DEC-8510-4909-A890-66746E9D6907}" type="datetimeFigureOut">
              <a:rPr lang="id-ID" smtClean="0"/>
              <a:t>08/03/2021</a:t>
            </a:fld>
            <a:endParaRPr lang="id-ID"/>
          </a:p>
        </p:txBody>
      </p:sp>
      <p:sp>
        <p:nvSpPr>
          <p:cNvPr id="8" name="Footer Placeholder 7"/>
          <p:cNvSpPr>
            <a:spLocks noGrp="1"/>
          </p:cNvSpPr>
          <p:nvPr>
            <p:ph type="ftr" sz="quarter" idx="11"/>
          </p:nvPr>
        </p:nvSpPr>
        <p:spPr>
          <a:xfrm>
            <a:off x="304800" y="6409944"/>
            <a:ext cx="3581400" cy="365760"/>
          </a:xfrm>
        </p:spPr>
        <p:txBody>
          <a:bodyPr/>
          <a:lstStyle/>
          <a:p>
            <a:endParaRPr lang="id-ID"/>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63BEFD54-67F7-40FF-9791-74D38787B2F1}" type="slidenum">
              <a:rPr lang="id-ID" smtClean="0"/>
              <a:t>‹#›</a:t>
            </a:fld>
            <a:endParaRPr lang="id-ID"/>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18C0DEC-8510-4909-A890-66746E9D6907}" type="datetimeFigureOut">
              <a:rPr lang="id-ID" smtClean="0"/>
              <a:t>08/03/2021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a:xfrm>
            <a:off x="4343400" y="1036020"/>
            <a:ext cx="457200" cy="441325"/>
          </a:xfrm>
        </p:spPr>
        <p:txBody>
          <a:bodyPr/>
          <a:lstStyle/>
          <a:p>
            <a:fld id="{63BEFD54-67F7-40FF-9791-74D38787B2F1}" type="slidenum">
              <a:rPr lang="id-ID" smtClean="0"/>
              <a:t>‹#›</a:t>
            </a:fld>
            <a:endParaRPr lang="id-ID"/>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F18C0DEC-8510-4909-A890-66746E9D6907}" type="datetimeFigureOut">
              <a:rPr lang="id-ID" smtClean="0"/>
              <a:t>08/03/2021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63BEFD54-67F7-40FF-9791-74D38787B2F1}" type="slidenum">
              <a:rPr lang="id-ID" smtClean="0"/>
              <a:t>‹#›</a:t>
            </a:fld>
            <a:endParaRPr lang="id-ID"/>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3BEFD54-67F7-40FF-9791-74D38787B2F1}" type="slidenum">
              <a:rPr lang="id-ID" smtClean="0"/>
              <a:t>‹#›</a:t>
            </a:fld>
            <a:endParaRPr lang="id-ID"/>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F18C0DEC-8510-4909-A890-66746E9D6907}" type="datetimeFigureOut">
              <a:rPr lang="id-ID" smtClean="0"/>
              <a:t>08/03/2021</a:t>
            </a:fld>
            <a:endParaRPr lang="id-ID"/>
          </a:p>
        </p:txBody>
      </p:sp>
      <p:sp>
        <p:nvSpPr>
          <p:cNvPr id="6" name="Footer Placeholder 5"/>
          <p:cNvSpPr>
            <a:spLocks noGrp="1"/>
          </p:cNvSpPr>
          <p:nvPr>
            <p:ph type="ftr" sz="quarter" idx="11"/>
          </p:nvPr>
        </p:nvSpPr>
        <p:spPr>
          <a:xfrm>
            <a:off x="301752" y="6410848"/>
            <a:ext cx="3383280" cy="365760"/>
          </a:xfrm>
        </p:spPr>
        <p:txBody>
          <a:bodyPr/>
          <a:lstStyle/>
          <a:p>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18C0DEC-8510-4909-A890-66746E9D6907}" type="datetimeFigureOut">
              <a:rPr lang="id-ID" smtClean="0"/>
              <a:t>08/03/2021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a:xfrm>
            <a:off x="4361688" y="1026372"/>
            <a:ext cx="457200" cy="441325"/>
          </a:xfrm>
        </p:spPr>
        <p:txBody>
          <a:bodyPr/>
          <a:lstStyle/>
          <a:p>
            <a:fld id="{63BEFD54-67F7-40FF-9791-74D38787B2F1}" type="slidenum">
              <a:rPr lang="id-ID" smtClean="0"/>
              <a:t>‹#›</a:t>
            </a:fld>
            <a:endParaRPr lang="id-ID"/>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63BEFD54-67F7-40FF-9791-74D38787B2F1}" type="slidenum">
              <a:rPr lang="id-ID" smtClean="0"/>
              <a:t>‹#›</a:t>
            </a:fld>
            <a:endParaRPr lang="id-ID"/>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F18C0DEC-8510-4909-A890-66746E9D6907}" type="datetimeFigureOut">
              <a:rPr lang="id-ID" smtClean="0"/>
              <a:t>08/03/2021</a:t>
            </a:fld>
            <a:endParaRPr lang="id-ID"/>
          </a:p>
        </p:txBody>
      </p:sp>
      <p:sp>
        <p:nvSpPr>
          <p:cNvPr id="6" name="Footer Placeholder 5"/>
          <p:cNvSpPr>
            <a:spLocks noGrp="1"/>
          </p:cNvSpPr>
          <p:nvPr>
            <p:ph type="ftr" sz="quarter" idx="11"/>
          </p:nvPr>
        </p:nvSpPr>
        <p:spPr>
          <a:xfrm>
            <a:off x="301752" y="6410848"/>
            <a:ext cx="3584448" cy="365760"/>
          </a:xfrm>
        </p:spPr>
        <p:txBody>
          <a:bodyPr/>
          <a:lstStyle/>
          <a:p>
            <a:endParaRPr lang="id-ID"/>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18C0DEC-8510-4909-A890-66746E9D6907}" type="datetimeFigureOut">
              <a:rPr lang="id-ID" smtClean="0"/>
              <a:t>08/03/2021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3BEFD54-67F7-40FF-9791-74D38787B2F1}"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63BEFD54-67F7-40FF-9791-74D38787B2F1}" type="slidenum">
              <a:rPr lang="id-ID" smtClean="0"/>
              <a:t>‹#›</a:t>
            </a:fld>
            <a:endParaRPr lang="id-ID"/>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18C0DEC-8510-4909-A890-66746E9D6907}" type="datetimeFigureOut">
              <a:rPr lang="id-ID" smtClean="0"/>
              <a:t>08/03/2021</a:t>
            </a:fld>
            <a:endParaRPr lang="id-ID"/>
          </a:p>
        </p:txBody>
      </p:sp>
      <p:sp>
        <p:nvSpPr>
          <p:cNvPr id="5" name="Footer Placeholder 4"/>
          <p:cNvSpPr>
            <a:spLocks noGrp="1"/>
          </p:cNvSpPr>
          <p:nvPr>
            <p:ph type="ftr" sz="quarter" idx="11"/>
          </p:nvPr>
        </p:nvSpPr>
        <p:spPr/>
        <p:txBody>
          <a:bodyPr/>
          <a:lstStyle/>
          <a:p>
            <a:endParaRPr lang="id-ID"/>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id-ID"/>
          </a:p>
        </p:txBody>
      </p:sp>
      <p:sp>
        <p:nvSpPr>
          <p:cNvPr id="4" name="Date Placeholder 3"/>
          <p:cNvSpPr>
            <a:spLocks noGrp="1"/>
          </p:cNvSpPr>
          <p:nvPr>
            <p:ph type="dt" sz="half" idx="10"/>
          </p:nvPr>
        </p:nvSpPr>
        <p:spPr/>
        <p:txBody>
          <a:bodyPr/>
          <a:lstStyle/>
          <a:p>
            <a:fld id="{F18C0DEC-8510-4909-A890-66746E9D6907}" type="datetimeFigureOut">
              <a:rPr lang="id-ID" smtClean="0"/>
              <a:t>08/03/2021</a:t>
            </a:fld>
            <a:endParaRPr lang="id-ID"/>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3BEFD54-67F7-40FF-9791-74D38787B2F1}" type="slidenum">
              <a:rPr lang="id-ID" smtClean="0"/>
              <a:t>‹#›</a:t>
            </a:fld>
            <a:endParaRPr lang="id-ID"/>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F18C0DEC-8510-4909-A890-66746E9D6907}" type="datetimeFigureOut">
              <a:rPr lang="id-ID" smtClean="0"/>
              <a:t>08/03/2021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3BEFD54-67F7-40FF-9791-74D38787B2F1}" type="slidenum">
              <a:rPr lang="id-ID" smtClean="0"/>
              <a:t>‹#›</a:t>
            </a:fld>
            <a:endParaRPr lang="id-ID"/>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18C0DEC-8510-4909-A890-66746E9D6907}" type="datetimeFigureOut">
              <a:rPr lang="id-ID" smtClean="0"/>
              <a:t>08/03/2021</a:t>
            </a:fld>
            <a:endParaRPr lang="id-ID"/>
          </a:p>
        </p:txBody>
      </p:sp>
      <p:sp>
        <p:nvSpPr>
          <p:cNvPr id="8" name="Footer Placeholder 7"/>
          <p:cNvSpPr>
            <a:spLocks noGrp="1"/>
          </p:cNvSpPr>
          <p:nvPr>
            <p:ph type="ftr" sz="quarter" idx="11"/>
          </p:nvPr>
        </p:nvSpPr>
        <p:spPr>
          <a:xfrm>
            <a:off x="304800" y="6409944"/>
            <a:ext cx="3581400" cy="365760"/>
          </a:xfrm>
        </p:spPr>
        <p:txBody>
          <a:bodyPr/>
          <a:lstStyle/>
          <a:p>
            <a:endParaRPr lang="id-ID"/>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63BEFD54-67F7-40FF-9791-74D38787B2F1}" type="slidenum">
              <a:rPr lang="id-ID" smtClean="0"/>
              <a:t>‹#›</a:t>
            </a:fld>
            <a:endParaRPr lang="id-ID"/>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18C0DEC-8510-4909-A890-66746E9D6907}" type="datetimeFigureOut">
              <a:rPr lang="id-ID" smtClean="0"/>
              <a:t>08/03/2021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a:xfrm>
            <a:off x="4343400" y="1036020"/>
            <a:ext cx="457200" cy="441325"/>
          </a:xfrm>
        </p:spPr>
        <p:txBody>
          <a:bodyPr/>
          <a:lstStyle/>
          <a:p>
            <a:fld id="{63BEFD54-67F7-40FF-9791-74D38787B2F1}"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F18C0DEC-8510-4909-A890-66746E9D6907}" type="datetimeFigureOut">
              <a:rPr lang="id-ID" smtClean="0"/>
              <a:t>08/03/2021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63BEFD54-67F7-40FF-9791-74D38787B2F1}"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3BEFD54-67F7-40FF-9791-74D38787B2F1}" type="slidenum">
              <a:rPr lang="id-ID" smtClean="0"/>
              <a:t>‹#›</a:t>
            </a:fld>
            <a:endParaRPr lang="id-ID"/>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F18C0DEC-8510-4909-A890-66746E9D6907}" type="datetimeFigureOut">
              <a:rPr lang="id-ID" smtClean="0"/>
              <a:t>08/03/2021</a:t>
            </a:fld>
            <a:endParaRPr lang="id-ID"/>
          </a:p>
        </p:txBody>
      </p:sp>
      <p:sp>
        <p:nvSpPr>
          <p:cNvPr id="6" name="Footer Placeholder 5"/>
          <p:cNvSpPr>
            <a:spLocks noGrp="1"/>
          </p:cNvSpPr>
          <p:nvPr>
            <p:ph type="ftr" sz="quarter" idx="11"/>
          </p:nvPr>
        </p:nvSpPr>
        <p:spPr>
          <a:xfrm>
            <a:off x="301752" y="6410848"/>
            <a:ext cx="3383280" cy="365760"/>
          </a:xfrm>
        </p:spPr>
        <p:txBody>
          <a:bodyPr/>
          <a:lstStyle/>
          <a:p>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63BEFD54-67F7-40FF-9791-74D38787B2F1}" type="slidenum">
              <a:rPr lang="id-ID" smtClean="0"/>
              <a:t>‹#›</a:t>
            </a:fld>
            <a:endParaRPr lang="id-ID"/>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F18C0DEC-8510-4909-A890-66746E9D6907}" type="datetimeFigureOut">
              <a:rPr lang="id-ID" smtClean="0"/>
              <a:t>08/03/2021</a:t>
            </a:fld>
            <a:endParaRPr lang="id-ID"/>
          </a:p>
        </p:txBody>
      </p:sp>
      <p:sp>
        <p:nvSpPr>
          <p:cNvPr id="6" name="Footer Placeholder 5"/>
          <p:cNvSpPr>
            <a:spLocks noGrp="1"/>
          </p:cNvSpPr>
          <p:nvPr>
            <p:ph type="ftr" sz="quarter" idx="11"/>
          </p:nvPr>
        </p:nvSpPr>
        <p:spPr>
          <a:xfrm>
            <a:off x="301752" y="6410848"/>
            <a:ext cx="3584448" cy="365760"/>
          </a:xfrm>
        </p:spPr>
        <p:txBody>
          <a:bodyPr/>
          <a:lstStyle/>
          <a:p>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18C0DEC-8510-4909-A890-66746E9D6907}" type="datetimeFigureOut">
              <a:rPr lang="id-ID" smtClean="0"/>
              <a:t>08/03/2021</a:t>
            </a:fld>
            <a:endParaRPr lang="id-ID"/>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id-ID"/>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3BEFD54-67F7-40FF-9791-74D38787B2F1}" type="slidenum">
              <a:rPr lang="id-ID" smtClean="0"/>
              <a:t>‹#›</a:t>
            </a:fld>
            <a:endParaRPr lang="id-ID"/>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18C0DEC-8510-4909-A890-66746E9D6907}" type="datetimeFigureOut">
              <a:rPr lang="id-ID" smtClean="0"/>
              <a:t>08/03/2021</a:t>
            </a:fld>
            <a:endParaRPr lang="id-ID"/>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id-ID"/>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3BEFD54-67F7-40FF-9791-74D38787B2F1}" type="slidenum">
              <a:rPr lang="id-ID" smtClean="0"/>
              <a:t>‹#›</a:t>
            </a:fld>
            <a:endParaRPr lang="id-ID"/>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947669"/>
            <a:ext cx="8352928" cy="792088"/>
          </a:xfrm>
        </p:spPr>
        <p:txBody>
          <a:bodyPr anchor="t">
            <a:normAutofit/>
          </a:bodyPr>
          <a:lstStyle/>
          <a:p>
            <a:pPr algn="ctr"/>
            <a:r>
              <a:rPr lang="id-ID" sz="4400" dirty="0" smtClean="0"/>
              <a:t>Bab 8 Pengolahan Data</a:t>
            </a:r>
            <a:endParaRPr lang="id-ID" sz="4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65104" y="2492896"/>
            <a:ext cx="4399384" cy="4182247"/>
          </a:xfrm>
          <a:prstGeom prst="rect">
            <a:avLst/>
          </a:prstGeom>
        </p:spPr>
      </p:pic>
      <p:sp>
        <p:nvSpPr>
          <p:cNvPr id="5" name="Subtitle 2"/>
          <p:cNvSpPr txBox="1">
            <a:spLocks/>
          </p:cNvSpPr>
          <p:nvPr/>
        </p:nvSpPr>
        <p:spPr>
          <a:xfrm>
            <a:off x="2656892" y="1700808"/>
            <a:ext cx="3816424" cy="504056"/>
          </a:xfrm>
          <a:prstGeom prst="rect">
            <a:avLst/>
          </a:prstGeom>
        </p:spPr>
        <p:txBody>
          <a:bodyPr vert="horz" lIns="182880" tIns="0" anchor="ctr">
            <a:noAutofit/>
          </a:bodyPr>
          <a:lstStyle>
            <a:lvl1pPr marL="36576" indent="0" algn="r" rtl="0" eaLnBrk="1" latinLnBrk="0" hangingPunct="1">
              <a:spcBef>
                <a:spcPts val="0"/>
              </a:spcBef>
              <a:buClr>
                <a:schemeClr val="accent1"/>
              </a:buClr>
              <a:buSzPct val="80000"/>
              <a:buFont typeface="Wingdings 2"/>
              <a:buNone/>
              <a:defRPr kumimoji="0" sz="2000" kern="1200">
                <a:solidFill>
                  <a:schemeClr val="bg2">
                    <a:shade val="25000"/>
                  </a:schemeClr>
                </a:solidFill>
                <a:effectLst/>
                <a:latin typeface="+mn-lt"/>
                <a:ea typeface="+mn-ea"/>
                <a:cs typeface="+mn-cs"/>
              </a:defRPr>
            </a:lvl1pPr>
            <a:lvl2pPr marL="457200" indent="0" algn="ctr" rtl="0" eaLnBrk="1" latinLnBrk="0" hangingPunct="1">
              <a:spcBef>
                <a:spcPts val="250"/>
              </a:spcBef>
              <a:buClr>
                <a:schemeClr val="accent1"/>
              </a:buClr>
              <a:buSzPct val="100000"/>
              <a:buFont typeface="Verdana"/>
              <a:buNone/>
              <a:defRPr kumimoji="0" sz="2400" kern="1200">
                <a:solidFill>
                  <a:schemeClr val="tx1"/>
                </a:solidFill>
                <a:latin typeface="+mn-lt"/>
                <a:ea typeface="+mn-ea"/>
                <a:cs typeface="+mn-cs"/>
              </a:defRPr>
            </a:lvl2pPr>
            <a:lvl3pPr marL="914400" indent="0" algn="ctr" rtl="0" eaLnBrk="1" latinLnBrk="0" hangingPunct="1">
              <a:spcBef>
                <a:spcPts val="250"/>
              </a:spcBef>
              <a:buClr>
                <a:schemeClr val="accent2">
                  <a:tint val="85000"/>
                  <a:satMod val="285000"/>
                </a:schemeClr>
              </a:buClr>
              <a:buSzPct val="100000"/>
              <a:buFont typeface="Wingdings 2"/>
              <a:buNone/>
              <a:defRPr kumimoji="0" sz="2200" kern="1200">
                <a:solidFill>
                  <a:schemeClr val="tx1"/>
                </a:solidFill>
                <a:latin typeface="+mn-lt"/>
                <a:ea typeface="+mn-ea"/>
                <a:cs typeface="+mn-cs"/>
              </a:defRPr>
            </a:lvl3pPr>
            <a:lvl4pPr marL="1371600" indent="0" algn="ctr" rtl="0" eaLnBrk="1" latinLnBrk="0" hangingPunct="1">
              <a:spcBef>
                <a:spcPts val="230"/>
              </a:spcBef>
              <a:buClr>
                <a:schemeClr val="accent2">
                  <a:tint val="85000"/>
                  <a:satMod val="285000"/>
                </a:schemeClr>
              </a:buClr>
              <a:buSzPct val="112000"/>
              <a:buFont typeface="Verdana"/>
              <a:buNone/>
              <a:defRPr kumimoji="0" sz="1900" kern="1200">
                <a:solidFill>
                  <a:schemeClr val="tx1"/>
                </a:solidFill>
                <a:latin typeface="+mn-lt"/>
                <a:ea typeface="+mn-ea"/>
                <a:cs typeface="+mn-cs"/>
              </a:defRPr>
            </a:lvl4pPr>
            <a:lvl5pPr marL="1828800" indent="0" algn="ctr" rtl="0" eaLnBrk="1" latinLnBrk="0" hangingPunct="1">
              <a:spcBef>
                <a:spcPts val="250"/>
              </a:spcBef>
              <a:buClr>
                <a:schemeClr val="accent3">
                  <a:tint val="85000"/>
                  <a:satMod val="275000"/>
                </a:schemeClr>
              </a:buClr>
              <a:buSzPct val="100000"/>
              <a:buFont typeface="Wingdings 2"/>
              <a:buNone/>
              <a:defRPr kumimoji="0" sz="1800" kern="1200">
                <a:solidFill>
                  <a:schemeClr val="tx1"/>
                </a:solidFill>
                <a:latin typeface="+mn-lt"/>
                <a:ea typeface="+mn-ea"/>
                <a:cs typeface="+mn-cs"/>
              </a:defRPr>
            </a:lvl5pPr>
            <a:lvl6pPr marL="2286000" indent="0" algn="ctr" rtl="0" eaLnBrk="1" latinLnBrk="0" hangingPunct="1">
              <a:spcBef>
                <a:spcPts val="250"/>
              </a:spcBef>
              <a:buClr>
                <a:schemeClr val="accent3">
                  <a:tint val="85000"/>
                  <a:satMod val="275000"/>
                </a:schemeClr>
              </a:buClr>
              <a:buSzPct val="100000"/>
              <a:buFont typeface="Verdana"/>
              <a:buNone/>
              <a:defRPr kumimoji="0" sz="1700" kern="1200" baseline="0">
                <a:solidFill>
                  <a:schemeClr val="tx1"/>
                </a:solidFill>
                <a:latin typeface="+mn-lt"/>
                <a:ea typeface="+mn-ea"/>
                <a:cs typeface="+mn-cs"/>
              </a:defRPr>
            </a:lvl6pPr>
            <a:lvl7pPr marL="2743200" indent="0" algn="ctr" rtl="0" eaLnBrk="1" latinLnBrk="0" hangingPunct="1">
              <a:spcBef>
                <a:spcPts val="255"/>
              </a:spcBef>
              <a:buClr>
                <a:schemeClr val="accent3">
                  <a:tint val="85000"/>
                  <a:satMod val="275000"/>
                </a:schemeClr>
              </a:buClr>
              <a:buSzPct val="100000"/>
              <a:buFont typeface="Wingdings 2"/>
              <a:buNone/>
              <a:defRPr kumimoji="0" sz="1500" kern="1200">
                <a:solidFill>
                  <a:schemeClr val="tx1"/>
                </a:solidFill>
                <a:latin typeface="+mn-lt"/>
                <a:ea typeface="+mn-ea"/>
                <a:cs typeface="+mn-cs"/>
              </a:defRPr>
            </a:lvl7pPr>
            <a:lvl8pPr marL="3200400" indent="0" algn="ctr" rtl="0" eaLnBrk="1" latinLnBrk="0" hangingPunct="1">
              <a:spcBef>
                <a:spcPts val="257"/>
              </a:spcBef>
              <a:buClr>
                <a:schemeClr val="accent3">
                  <a:tint val="85000"/>
                  <a:satMod val="275000"/>
                </a:schemeClr>
              </a:buClr>
              <a:buSzPct val="100000"/>
              <a:buFont typeface="Verdana"/>
              <a:buNone/>
              <a:defRPr kumimoji="0" sz="1500" kern="1200" baseline="0">
                <a:solidFill>
                  <a:schemeClr val="tx1"/>
                </a:solidFill>
                <a:latin typeface="+mn-lt"/>
                <a:ea typeface="+mn-ea"/>
                <a:cs typeface="+mn-cs"/>
              </a:defRPr>
            </a:lvl8pPr>
            <a:lvl9pPr marL="3657600" indent="0" algn="ctr" rtl="0" eaLnBrk="1" latinLnBrk="0" hangingPunct="1">
              <a:spcBef>
                <a:spcPts val="255"/>
              </a:spcBef>
              <a:buClr>
                <a:schemeClr val="accent3">
                  <a:tint val="85000"/>
                  <a:satMod val="275000"/>
                </a:schemeClr>
              </a:buClr>
              <a:buSzPct val="100000"/>
              <a:buFont typeface="Wingdings 2"/>
              <a:buNone/>
              <a:defRPr kumimoji="0" sz="1500" kern="1200">
                <a:solidFill>
                  <a:schemeClr val="tx1"/>
                </a:solidFill>
                <a:latin typeface="+mn-lt"/>
                <a:ea typeface="+mn-ea"/>
                <a:cs typeface="+mn-cs"/>
              </a:defRPr>
            </a:lvl9pPr>
            <a:extLst/>
          </a:lstStyle>
          <a:p>
            <a:pPr algn="ctr"/>
            <a:r>
              <a:rPr lang="id-ID" sz="2400" b="1" dirty="0" smtClean="0"/>
              <a:t>Matematika kelas 4</a:t>
            </a:r>
            <a:endParaRPr lang="id-ID" sz="2400" b="1" dirty="0"/>
          </a:p>
        </p:txBody>
      </p:sp>
      <p:pic>
        <p:nvPicPr>
          <p:cNvPr id="1026" name="Picture 2" descr="Contoh Soal Pengolahan Data dan Menyajikan Data dalam Diagram Batang -  Semua Halaman - Bobo"/>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6053" b="92105" l="22429" r="77429"/>
                    </a14:imgEffect>
                  </a14:imgLayer>
                </a14:imgProps>
              </a:ext>
              <a:ext uri="{28A0092B-C50C-407E-A947-70E740481C1C}">
                <a14:useLocalDpi xmlns:a14="http://schemas.microsoft.com/office/drawing/2010/main" val="0"/>
              </a:ext>
            </a:extLst>
          </a:blip>
          <a:srcRect l="22882" t="22058" r="22468" b="7129"/>
          <a:stretch/>
        </p:blipFill>
        <p:spPr bwMode="auto">
          <a:xfrm>
            <a:off x="107504" y="2348880"/>
            <a:ext cx="4281535" cy="45353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88743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95536" y="404664"/>
            <a:ext cx="8352928" cy="5472608"/>
          </a:xfrm>
        </p:spPr>
        <p:txBody>
          <a:bodyPr>
            <a:normAutofit/>
          </a:bodyPr>
          <a:lstStyle/>
          <a:p>
            <a:pPr marL="0" indent="0" algn="ctr">
              <a:buNone/>
            </a:pPr>
            <a:r>
              <a:rPr lang="id-ID" sz="3200" b="1" u="sng" dirty="0" smtClean="0">
                <a:effectLst>
                  <a:outerShdw blurRad="38100" dist="38100" dir="2700000" algn="tl">
                    <a:srgbClr val="000000">
                      <a:alpha val="43137"/>
                    </a:srgbClr>
                  </a:outerShdw>
                </a:effectLst>
              </a:rPr>
              <a:t>LITERASI</a:t>
            </a:r>
          </a:p>
          <a:p>
            <a:pPr marL="0" indent="0" algn="ctr">
              <a:buNone/>
            </a:pPr>
            <a:endParaRPr lang="id-ID" sz="3200" b="1" dirty="0" smtClean="0"/>
          </a:p>
          <a:p>
            <a:pPr marL="0" indent="0" algn="just">
              <a:buNone/>
            </a:pPr>
            <a:r>
              <a:rPr lang="id-ID" dirty="0" smtClean="0"/>
              <a:t>	Dalam kehidupan sehari-hari, terdapat banyak kegiatan dengan pengolahan data. Salah satu contohnya adalah kegiatan pemungutan suara daam pemilihan ketua kelas. Dari kegiatan pemungutan suara, akan diperoleh data dan informasi penting yang berkaitan dengan kegiatan tersebut.</a:t>
            </a:r>
          </a:p>
          <a:p>
            <a:pPr marL="0" indent="0" algn="just">
              <a:buNone/>
            </a:pPr>
            <a:r>
              <a:rPr lang="id-ID" dirty="0"/>
              <a:t>	</a:t>
            </a:r>
            <a:r>
              <a:rPr lang="id-ID" dirty="0" smtClean="0"/>
              <a:t>Informasi tersebut dapat diperoleh melalui proses pengumpulan data yang meliputi pengumpulan dan penyajian data dalam bentuk tabel atau diagram agar lebih mudah dipahami.</a:t>
            </a:r>
            <a:endParaRPr lang="id-ID"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52320" y="5373216"/>
            <a:ext cx="1584000" cy="1359066"/>
          </a:xfrm>
          <a:prstGeom prst="rect">
            <a:avLst/>
          </a:prstGeom>
        </p:spPr>
      </p:pic>
    </p:spTree>
    <p:extLst>
      <p:ext uri="{BB962C8B-B14F-4D97-AF65-F5344CB8AC3E}">
        <p14:creationId xmlns:p14="http://schemas.microsoft.com/office/powerpoint/2010/main" val="32654207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9512" y="1412776"/>
            <a:ext cx="8784976" cy="4464496"/>
          </a:xfrm>
        </p:spPr>
        <p:txBody>
          <a:bodyPr>
            <a:normAutofit/>
          </a:bodyPr>
          <a:lstStyle/>
          <a:p>
            <a:pPr marL="0" indent="0" algn="just">
              <a:buNone/>
            </a:pPr>
            <a:r>
              <a:rPr lang="id-ID" sz="2000" dirty="0"/>
              <a:t>	</a:t>
            </a:r>
            <a:endParaRPr lang="id-ID" sz="2000" dirty="0" smtClean="0"/>
          </a:p>
          <a:p>
            <a:pPr marL="0" indent="0" algn="just">
              <a:buNone/>
            </a:pPr>
            <a:r>
              <a:rPr lang="id-ID" sz="2000" dirty="0"/>
              <a:t>	</a:t>
            </a:r>
            <a:r>
              <a:rPr lang="id-ID" sz="2000" dirty="0" smtClean="0"/>
              <a:t>Data </a:t>
            </a:r>
            <a:r>
              <a:rPr lang="id-ID" sz="2000" dirty="0"/>
              <a:t>merupakan catatan informasi yang diperoleh berdasarkan fakta. </a:t>
            </a:r>
            <a:r>
              <a:rPr lang="id-ID" sz="2000" dirty="0" smtClean="0"/>
              <a:t>Sumber data dapat diperoleh secara langsung atau dari sumber yang sudah ada.</a:t>
            </a:r>
          </a:p>
        </p:txBody>
      </p:sp>
      <p:sp>
        <p:nvSpPr>
          <p:cNvPr id="4" name="Folded Corner 3"/>
          <p:cNvSpPr/>
          <p:nvPr/>
        </p:nvSpPr>
        <p:spPr>
          <a:xfrm>
            <a:off x="179512" y="3013929"/>
            <a:ext cx="5328592" cy="2880320"/>
          </a:xfrm>
          <a:prstGeom prst="foldedCorner">
            <a:avLst/>
          </a:prstGeom>
        </p:spPr>
        <p:style>
          <a:lnRef idx="3">
            <a:schemeClr val="lt1"/>
          </a:lnRef>
          <a:fillRef idx="1">
            <a:schemeClr val="accent3"/>
          </a:fillRef>
          <a:effectRef idx="1">
            <a:schemeClr val="accent3"/>
          </a:effectRef>
          <a:fontRef idx="minor">
            <a:schemeClr val="lt1"/>
          </a:fontRef>
        </p:style>
        <p:txBody>
          <a:bodyPr rtlCol="0" anchor="ctr"/>
          <a:lstStyle/>
          <a:p>
            <a:r>
              <a:rPr lang="id-ID" sz="2000" dirty="0" smtClean="0"/>
              <a:t>Data yang diperoleh secara langsung berupa :</a:t>
            </a:r>
          </a:p>
          <a:p>
            <a:pPr>
              <a:buFont typeface="Wingdings" pitchFamily="2" charset="2"/>
              <a:buChar char="Ø"/>
            </a:pPr>
            <a:r>
              <a:rPr lang="id-ID" sz="2000" dirty="0" smtClean="0"/>
              <a:t> Wawancara dengan narasumber</a:t>
            </a:r>
          </a:p>
          <a:p>
            <a:pPr>
              <a:buFont typeface="Wingdings" pitchFamily="2" charset="2"/>
              <a:buChar char="Ø"/>
            </a:pPr>
            <a:r>
              <a:rPr lang="id-ID" sz="2000" dirty="0" smtClean="0"/>
              <a:t> Membuat dan menyebarkan kuesioner untuk diisi oleh narasumber</a:t>
            </a:r>
            <a:endParaRPr lang="id-ID" sz="2000" dirty="0"/>
          </a:p>
        </p:txBody>
      </p:sp>
      <p:sp>
        <p:nvSpPr>
          <p:cNvPr id="5" name="Folded Corner 4"/>
          <p:cNvSpPr/>
          <p:nvPr/>
        </p:nvSpPr>
        <p:spPr>
          <a:xfrm>
            <a:off x="5580112" y="2996952"/>
            <a:ext cx="3384376" cy="2880320"/>
          </a:xfrm>
          <a:prstGeom prst="foldedCorner">
            <a:avLst/>
          </a:prstGeom>
        </p:spPr>
        <p:style>
          <a:lnRef idx="3">
            <a:schemeClr val="lt1"/>
          </a:lnRef>
          <a:fillRef idx="1">
            <a:schemeClr val="accent3"/>
          </a:fillRef>
          <a:effectRef idx="1">
            <a:schemeClr val="accent3"/>
          </a:effectRef>
          <a:fontRef idx="minor">
            <a:schemeClr val="lt1"/>
          </a:fontRef>
        </p:style>
        <p:txBody>
          <a:bodyPr rtlCol="0" anchor="ctr"/>
          <a:lstStyle/>
          <a:p>
            <a:r>
              <a:rPr lang="id-ID" sz="2400" dirty="0" smtClean="0"/>
              <a:t>Data yang sudah ada berupa :</a:t>
            </a:r>
          </a:p>
          <a:p>
            <a:pPr>
              <a:buFont typeface="Wingdings" pitchFamily="2" charset="2"/>
              <a:buChar char="Ø"/>
            </a:pPr>
            <a:r>
              <a:rPr lang="id-ID" sz="2400" dirty="0" smtClean="0"/>
              <a:t> Absensi</a:t>
            </a:r>
          </a:p>
          <a:p>
            <a:pPr>
              <a:buFont typeface="Wingdings" pitchFamily="2" charset="2"/>
              <a:buChar char="Ø"/>
            </a:pPr>
            <a:r>
              <a:rPr lang="id-ID" sz="2400" dirty="0" smtClean="0"/>
              <a:t> Laporan keuangan</a:t>
            </a:r>
            <a:endParaRPr lang="id-ID" sz="2400" dirty="0"/>
          </a:p>
        </p:txBody>
      </p:sp>
      <p:sp>
        <p:nvSpPr>
          <p:cNvPr id="6" name="Title 1"/>
          <p:cNvSpPr>
            <a:spLocks noGrp="1"/>
          </p:cNvSpPr>
          <p:nvPr>
            <p:ph type="title"/>
          </p:nvPr>
        </p:nvSpPr>
        <p:spPr>
          <a:xfrm>
            <a:off x="179512" y="188640"/>
            <a:ext cx="8784976" cy="758952"/>
          </a:xfrm>
        </p:spPr>
        <p:txBody>
          <a:bodyPr>
            <a:noAutofit/>
          </a:bodyPr>
          <a:lstStyle/>
          <a:p>
            <a:pPr marL="514350" indent="-514350"/>
            <a:r>
              <a:rPr lang="id-ID" sz="3200" b="1" dirty="0" smtClean="0"/>
              <a:t>A. MENGUMPULKAN </a:t>
            </a:r>
            <a:r>
              <a:rPr lang="id-ID" sz="3200" b="1" dirty="0"/>
              <a:t>DATA</a:t>
            </a:r>
          </a:p>
        </p:txBody>
      </p:sp>
    </p:spTree>
    <p:extLst>
      <p:ext uri="{BB962C8B-B14F-4D97-AF65-F5344CB8AC3E}">
        <p14:creationId xmlns:p14="http://schemas.microsoft.com/office/powerpoint/2010/main" val="983974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1000" fill="hold"/>
                                        <p:tgtEl>
                                          <p:spTgt spid="5"/>
                                        </p:tgtEl>
                                        <p:attrNameLst>
                                          <p:attrName>ppt_w</p:attrName>
                                        </p:attrNameLst>
                                      </p:cBhvr>
                                      <p:tavLst>
                                        <p:tav tm="0">
                                          <p:val>
                                            <p:fltVal val="0"/>
                                          </p:val>
                                        </p:tav>
                                        <p:tav tm="100000">
                                          <p:val>
                                            <p:strVal val="#ppt_w"/>
                                          </p:val>
                                        </p:tav>
                                      </p:tavLst>
                                    </p:anim>
                                    <p:anim calcmode="lin" valueType="num">
                                      <p:cBhvr>
                                        <p:cTn id="16" dur="1000" fill="hold"/>
                                        <p:tgtEl>
                                          <p:spTgt spid="5"/>
                                        </p:tgtEl>
                                        <p:attrNameLst>
                                          <p:attrName>ppt_h</p:attrName>
                                        </p:attrNameLst>
                                      </p:cBhvr>
                                      <p:tavLst>
                                        <p:tav tm="0">
                                          <p:val>
                                            <p:fltVal val="0"/>
                                          </p:val>
                                        </p:tav>
                                        <p:tav tm="100000">
                                          <p:val>
                                            <p:strVal val="#ppt_h"/>
                                          </p:val>
                                        </p:tav>
                                      </p:tavLst>
                                    </p:anim>
                                    <p:anim calcmode="lin" valueType="num">
                                      <p:cBhvr>
                                        <p:cTn id="17" dur="1000" fill="hold"/>
                                        <p:tgtEl>
                                          <p:spTgt spid="5"/>
                                        </p:tgtEl>
                                        <p:attrNameLst>
                                          <p:attrName>style.rotation</p:attrName>
                                        </p:attrNameLst>
                                      </p:cBhvr>
                                      <p:tavLst>
                                        <p:tav tm="0">
                                          <p:val>
                                            <p:fltVal val="90"/>
                                          </p:val>
                                        </p:tav>
                                        <p:tav tm="100000">
                                          <p:val>
                                            <p:fltVal val="0"/>
                                          </p:val>
                                        </p:tav>
                                      </p:tavLst>
                                    </p:anim>
                                    <p:animEffect transition="in" filter="fade">
                                      <p:cBhvr>
                                        <p:cTn id="18"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84976" cy="758952"/>
          </a:xfrm>
        </p:spPr>
        <p:txBody>
          <a:bodyPr>
            <a:noAutofit/>
          </a:bodyPr>
          <a:lstStyle/>
          <a:p>
            <a:r>
              <a:rPr lang="id-ID" sz="3200" dirty="0" smtClean="0"/>
              <a:t>B. </a:t>
            </a:r>
            <a:r>
              <a:rPr lang="id-ID" sz="3200" b="1" dirty="0" smtClean="0"/>
              <a:t>Menyajikan Data Dalam Bentuk Tabel</a:t>
            </a:r>
            <a:endParaRPr lang="id-ID" sz="3200" dirty="0"/>
          </a:p>
        </p:txBody>
      </p:sp>
      <p:sp>
        <p:nvSpPr>
          <p:cNvPr id="4" name="Pentagon 3"/>
          <p:cNvSpPr/>
          <p:nvPr/>
        </p:nvSpPr>
        <p:spPr>
          <a:xfrm>
            <a:off x="179512" y="1412776"/>
            <a:ext cx="8712968" cy="4968552"/>
          </a:xfrm>
          <a:prstGeom prst="homePlate">
            <a:avLst>
              <a:gd name="adj" fmla="val 21292"/>
            </a:avLst>
          </a:prstGeom>
        </p:spPr>
        <p:style>
          <a:lnRef idx="3">
            <a:schemeClr val="lt1"/>
          </a:lnRef>
          <a:fillRef idx="1">
            <a:schemeClr val="accent3"/>
          </a:fillRef>
          <a:effectRef idx="1">
            <a:schemeClr val="accent3"/>
          </a:effectRef>
          <a:fontRef idx="minor">
            <a:schemeClr val="lt1"/>
          </a:fontRef>
        </p:style>
        <p:txBody>
          <a:bodyPr rtlCol="0" anchor="ctr"/>
          <a:lstStyle/>
          <a:p>
            <a:r>
              <a:rPr lang="id-ID" sz="2400" b="1" dirty="0" smtClean="0"/>
              <a:t>Langkah-langkah menyajikan data dalam bentuk tabel adalah sebagai berikut :</a:t>
            </a:r>
          </a:p>
          <a:p>
            <a:endParaRPr lang="id-ID" sz="2400" b="1" dirty="0" smtClean="0"/>
          </a:p>
          <a:p>
            <a:pPr marL="342900" indent="-342900">
              <a:buFont typeface="+mj-lt"/>
              <a:buAutoNum type="arabicPeriod"/>
            </a:pPr>
            <a:r>
              <a:rPr lang="id-ID" sz="2400" dirty="0" smtClean="0"/>
              <a:t>Kelompokkan data secara berurutan</a:t>
            </a:r>
          </a:p>
          <a:p>
            <a:pPr marL="342900" indent="-342900">
              <a:buFont typeface="+mj-lt"/>
              <a:buAutoNum type="arabicPeriod"/>
            </a:pPr>
            <a:r>
              <a:rPr lang="nn-NO" sz="2400" dirty="0" smtClean="0"/>
              <a:t>Hitunglah banyak setiap data yang sama</a:t>
            </a:r>
          </a:p>
          <a:p>
            <a:pPr marL="342900" indent="-342900">
              <a:buFont typeface="+mj-lt"/>
              <a:buAutoNum type="arabicPeriod"/>
            </a:pPr>
            <a:r>
              <a:rPr lang="id-ID" sz="2400" dirty="0" smtClean="0"/>
              <a:t>Tuliskan setiap kelompok data beserta banyaknya dalam tabel</a:t>
            </a:r>
            <a:endParaRPr lang="id-ID" sz="2400" dirty="0"/>
          </a:p>
        </p:txBody>
      </p:sp>
    </p:spTree>
    <p:extLst>
      <p:ext uri="{BB962C8B-B14F-4D97-AF65-F5344CB8AC3E}">
        <p14:creationId xmlns:p14="http://schemas.microsoft.com/office/powerpoint/2010/main" val="1462447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3600" b="1" dirty="0"/>
              <a:t>CONTOH </a:t>
            </a:r>
            <a:r>
              <a:rPr lang="id-ID" sz="3600" b="1" dirty="0" smtClean="0"/>
              <a:t>:</a:t>
            </a:r>
            <a:endParaRPr lang="id-ID" b="1" dirty="0"/>
          </a:p>
        </p:txBody>
      </p:sp>
      <p:sp>
        <p:nvSpPr>
          <p:cNvPr id="4" name="Round Same Side Corner Rectangle 3"/>
          <p:cNvSpPr/>
          <p:nvPr/>
        </p:nvSpPr>
        <p:spPr>
          <a:xfrm>
            <a:off x="395535" y="2636912"/>
            <a:ext cx="4032449" cy="1728192"/>
          </a:xfrm>
          <a:prstGeom prst="round2SameRect">
            <a:avLst/>
          </a:prstGeom>
        </p:spPr>
        <p:style>
          <a:lnRef idx="3">
            <a:schemeClr val="lt1"/>
          </a:lnRef>
          <a:fillRef idx="1">
            <a:schemeClr val="accent3"/>
          </a:fillRef>
          <a:effectRef idx="1">
            <a:schemeClr val="accent3"/>
          </a:effectRef>
          <a:fontRef idx="minor">
            <a:schemeClr val="lt1"/>
          </a:fontRef>
        </p:style>
        <p:txBody>
          <a:bodyPr rtlCol="0" anchor="t"/>
          <a:lstStyle/>
          <a:p>
            <a:pPr marL="342900" indent="-342900">
              <a:buFont typeface="+mj-lt"/>
              <a:buAutoNum type="arabicPeriod"/>
            </a:pPr>
            <a:r>
              <a:rPr lang="id-ID" sz="1600" dirty="0" smtClean="0"/>
              <a:t>Kelompokkan data secara berurutan.</a:t>
            </a:r>
            <a:endParaRPr lang="id-ID" sz="1600" dirty="0"/>
          </a:p>
          <a:p>
            <a:pPr marL="800100" lvl="1" indent="-342900">
              <a:buFont typeface="Wingdings" pitchFamily="2" charset="2"/>
              <a:buChar char="ü"/>
            </a:pPr>
            <a:r>
              <a:rPr lang="id-ID" sz="1600" dirty="0" smtClean="0">
                <a:latin typeface="Calibri" pitchFamily="34" charset="0"/>
              </a:rPr>
              <a:t>Nilai 6</a:t>
            </a:r>
          </a:p>
          <a:p>
            <a:pPr marL="800100" lvl="1" indent="-342900">
              <a:buFont typeface="Wingdings" pitchFamily="2" charset="2"/>
              <a:buChar char="ü"/>
            </a:pPr>
            <a:r>
              <a:rPr lang="id-ID" sz="1600" dirty="0" smtClean="0">
                <a:latin typeface="Calibri" pitchFamily="34" charset="0"/>
              </a:rPr>
              <a:t>Nilai 7</a:t>
            </a:r>
          </a:p>
          <a:p>
            <a:pPr marL="742950" lvl="1" indent="-285750">
              <a:buFont typeface="Wingdings" pitchFamily="2" charset="2"/>
              <a:buChar char="ü"/>
            </a:pPr>
            <a:r>
              <a:rPr lang="id-ID" sz="1600" dirty="0" smtClean="0">
                <a:latin typeface="Calibri" pitchFamily="34" charset="0"/>
              </a:rPr>
              <a:t> Niai 8</a:t>
            </a:r>
          </a:p>
          <a:p>
            <a:pPr marL="742950" lvl="1" indent="-285750">
              <a:buFont typeface="Wingdings" pitchFamily="2" charset="2"/>
              <a:buChar char="ü"/>
            </a:pPr>
            <a:r>
              <a:rPr lang="id-ID" sz="1600" dirty="0" smtClean="0">
                <a:latin typeface="Calibri" pitchFamily="34" charset="0"/>
              </a:rPr>
              <a:t> Nilai 9</a:t>
            </a:r>
          </a:p>
        </p:txBody>
      </p:sp>
      <p:sp>
        <p:nvSpPr>
          <p:cNvPr id="6" name="Rectangle 5"/>
          <p:cNvSpPr/>
          <p:nvPr/>
        </p:nvSpPr>
        <p:spPr>
          <a:xfrm>
            <a:off x="1259632" y="1584350"/>
            <a:ext cx="6624736" cy="1323439"/>
          </a:xfrm>
          <a:prstGeom prst="rect">
            <a:avLst/>
          </a:prstGeom>
        </p:spPr>
        <p:txBody>
          <a:bodyPr wrap="square">
            <a:spAutoFit/>
          </a:bodyPr>
          <a:lstStyle/>
          <a:p>
            <a:pPr algn="ctr"/>
            <a:r>
              <a:rPr lang="id-ID" sz="1600" dirty="0" smtClean="0"/>
              <a:t>Data nilai ulangan matematika 15 siswa adalah sebagai berikut.</a:t>
            </a:r>
          </a:p>
          <a:p>
            <a:pPr algn="ctr"/>
            <a:r>
              <a:rPr lang="id-ID" sz="1600" dirty="0" smtClean="0">
                <a:latin typeface="Calibri" pitchFamily="34" charset="0"/>
              </a:rPr>
              <a:t>7     6     8     8     7</a:t>
            </a:r>
          </a:p>
          <a:p>
            <a:pPr algn="ctr"/>
            <a:r>
              <a:rPr lang="id-ID" sz="1600" dirty="0" smtClean="0">
                <a:latin typeface="Calibri" pitchFamily="34" charset="0"/>
              </a:rPr>
              <a:t>9     6      9     8     7</a:t>
            </a:r>
          </a:p>
          <a:p>
            <a:pPr algn="ctr"/>
            <a:r>
              <a:rPr lang="id-ID" sz="1600" dirty="0" smtClean="0">
                <a:latin typeface="Calibri" pitchFamily="34" charset="0"/>
              </a:rPr>
              <a:t>6     7      8     7     7</a:t>
            </a:r>
          </a:p>
          <a:p>
            <a:pPr algn="ctr"/>
            <a:endParaRPr lang="id-ID" sz="1600" dirty="0"/>
          </a:p>
        </p:txBody>
      </p:sp>
      <p:sp>
        <p:nvSpPr>
          <p:cNvPr id="7" name="Round Same Side Corner Rectangle 6"/>
          <p:cNvSpPr/>
          <p:nvPr/>
        </p:nvSpPr>
        <p:spPr>
          <a:xfrm>
            <a:off x="4788025" y="2647946"/>
            <a:ext cx="3960439" cy="1717158"/>
          </a:xfrm>
          <a:prstGeom prst="round2SameRect">
            <a:avLst/>
          </a:prstGeom>
        </p:spPr>
        <p:style>
          <a:lnRef idx="3">
            <a:schemeClr val="lt1"/>
          </a:lnRef>
          <a:fillRef idx="1">
            <a:schemeClr val="accent3"/>
          </a:fillRef>
          <a:effectRef idx="1">
            <a:schemeClr val="accent3"/>
          </a:effectRef>
          <a:fontRef idx="minor">
            <a:schemeClr val="lt1"/>
          </a:fontRef>
        </p:style>
        <p:txBody>
          <a:bodyPr rtlCol="0" anchor="t"/>
          <a:lstStyle/>
          <a:p>
            <a:pPr marL="457200" indent="-457200">
              <a:buFont typeface="+mj-lt"/>
              <a:buAutoNum type="arabicPeriod" startAt="2"/>
            </a:pPr>
            <a:r>
              <a:rPr lang="id-ID" sz="1600" dirty="0" smtClean="0"/>
              <a:t>Hitunglah banyak setiap data yang sama.</a:t>
            </a:r>
            <a:endParaRPr lang="id-ID" sz="1600" dirty="0"/>
          </a:p>
          <a:p>
            <a:pPr marL="800100" lvl="1" indent="-342900">
              <a:buFont typeface="Wingdings" pitchFamily="2" charset="2"/>
              <a:buChar char="ü"/>
            </a:pPr>
            <a:r>
              <a:rPr lang="id-ID" sz="1600" dirty="0" smtClean="0">
                <a:latin typeface="Calibri" pitchFamily="34" charset="0"/>
              </a:rPr>
              <a:t>Nilai 6 ada 3</a:t>
            </a:r>
          </a:p>
          <a:p>
            <a:pPr marL="800100" lvl="1" indent="-342900">
              <a:buFont typeface="Wingdings" pitchFamily="2" charset="2"/>
              <a:buChar char="ü"/>
            </a:pPr>
            <a:r>
              <a:rPr lang="id-ID" sz="1600" dirty="0" smtClean="0">
                <a:latin typeface="Calibri" pitchFamily="34" charset="0"/>
              </a:rPr>
              <a:t>Nilai 7 ada 6</a:t>
            </a:r>
          </a:p>
          <a:p>
            <a:pPr marL="742950" lvl="1" indent="-285750">
              <a:buFont typeface="Wingdings" pitchFamily="2" charset="2"/>
              <a:buChar char="ü"/>
            </a:pPr>
            <a:r>
              <a:rPr lang="id-ID" sz="1600" dirty="0" smtClean="0">
                <a:latin typeface="Calibri" pitchFamily="34" charset="0"/>
              </a:rPr>
              <a:t> Niai 8 ada 4</a:t>
            </a:r>
          </a:p>
          <a:p>
            <a:pPr marL="742950" lvl="1" indent="-285750">
              <a:buFont typeface="Wingdings" pitchFamily="2" charset="2"/>
              <a:buChar char="ü"/>
            </a:pPr>
            <a:r>
              <a:rPr lang="id-ID" sz="1600" dirty="0" smtClean="0">
                <a:latin typeface="Calibri" pitchFamily="34" charset="0"/>
              </a:rPr>
              <a:t> Nilai 9 ada 2</a:t>
            </a:r>
          </a:p>
        </p:txBody>
      </p:sp>
      <p:graphicFrame>
        <p:nvGraphicFramePr>
          <p:cNvPr id="9" name="Table 8"/>
          <p:cNvGraphicFramePr>
            <a:graphicFrameLocks noGrp="1"/>
          </p:cNvGraphicFramePr>
          <p:nvPr>
            <p:extLst>
              <p:ext uri="{D42A27DB-BD31-4B8C-83A1-F6EECF244321}">
                <p14:modId xmlns:p14="http://schemas.microsoft.com/office/powerpoint/2010/main" val="2923885054"/>
              </p:ext>
            </p:extLst>
          </p:nvPr>
        </p:nvGraphicFramePr>
        <p:xfrm>
          <a:off x="4788025" y="4588068"/>
          <a:ext cx="3960439" cy="2194560"/>
        </p:xfrm>
        <a:graphic>
          <a:graphicData uri="http://schemas.openxmlformats.org/drawingml/2006/table">
            <a:tbl>
              <a:tblPr firstRow="1" bandRow="1">
                <a:tableStyleId>{F5AB1C69-6EDB-4FF4-983F-18BD219EF322}</a:tableStyleId>
              </a:tblPr>
              <a:tblGrid>
                <a:gridCol w="1584176"/>
                <a:gridCol w="2376263"/>
              </a:tblGrid>
              <a:tr h="305482">
                <a:tc>
                  <a:txBody>
                    <a:bodyPr/>
                    <a:lstStyle/>
                    <a:p>
                      <a:pPr algn="ctr"/>
                      <a:r>
                        <a:rPr lang="id-ID" dirty="0" smtClean="0"/>
                        <a:t>Nilai</a:t>
                      </a:r>
                      <a:endParaRPr lang="id-ID" dirty="0"/>
                    </a:p>
                  </a:txBody>
                  <a:tcPr/>
                </a:tc>
                <a:tc>
                  <a:txBody>
                    <a:bodyPr/>
                    <a:lstStyle/>
                    <a:p>
                      <a:pPr algn="ctr"/>
                      <a:r>
                        <a:rPr lang="id-ID" dirty="0" smtClean="0"/>
                        <a:t>Banyak</a:t>
                      </a:r>
                      <a:r>
                        <a:rPr lang="id-ID" baseline="0" dirty="0" smtClean="0"/>
                        <a:t>  Siswa</a:t>
                      </a:r>
                      <a:endParaRPr lang="id-ID" dirty="0"/>
                    </a:p>
                  </a:txBody>
                  <a:tcPr/>
                </a:tc>
              </a:tr>
              <a:tr h="305482">
                <a:tc>
                  <a:txBody>
                    <a:bodyPr/>
                    <a:lstStyle/>
                    <a:p>
                      <a:pPr algn="ctr"/>
                      <a:r>
                        <a:rPr lang="id-ID" dirty="0" smtClean="0"/>
                        <a:t>6</a:t>
                      </a:r>
                      <a:endParaRPr lang="id-ID" dirty="0"/>
                    </a:p>
                  </a:txBody>
                  <a:tcPr/>
                </a:tc>
                <a:tc>
                  <a:txBody>
                    <a:bodyPr/>
                    <a:lstStyle/>
                    <a:p>
                      <a:pPr algn="ctr"/>
                      <a:r>
                        <a:rPr lang="id-ID" dirty="0" smtClean="0"/>
                        <a:t>3</a:t>
                      </a:r>
                      <a:endParaRPr lang="id-ID" dirty="0"/>
                    </a:p>
                  </a:txBody>
                  <a:tcPr/>
                </a:tc>
              </a:tr>
              <a:tr h="305482">
                <a:tc>
                  <a:txBody>
                    <a:bodyPr/>
                    <a:lstStyle/>
                    <a:p>
                      <a:pPr algn="ctr"/>
                      <a:r>
                        <a:rPr lang="id-ID" dirty="0" smtClean="0"/>
                        <a:t>7</a:t>
                      </a:r>
                      <a:endParaRPr lang="id-ID" dirty="0"/>
                    </a:p>
                  </a:txBody>
                  <a:tcPr/>
                </a:tc>
                <a:tc>
                  <a:txBody>
                    <a:bodyPr/>
                    <a:lstStyle/>
                    <a:p>
                      <a:pPr algn="ctr"/>
                      <a:r>
                        <a:rPr lang="id-ID" dirty="0" smtClean="0"/>
                        <a:t>6</a:t>
                      </a:r>
                      <a:endParaRPr lang="id-ID" dirty="0"/>
                    </a:p>
                  </a:txBody>
                  <a:tcPr/>
                </a:tc>
              </a:tr>
              <a:tr h="305482">
                <a:tc>
                  <a:txBody>
                    <a:bodyPr/>
                    <a:lstStyle/>
                    <a:p>
                      <a:pPr algn="ctr"/>
                      <a:r>
                        <a:rPr lang="id-ID" dirty="0" smtClean="0"/>
                        <a:t>8</a:t>
                      </a:r>
                      <a:endParaRPr lang="id-ID" dirty="0"/>
                    </a:p>
                  </a:txBody>
                  <a:tcPr/>
                </a:tc>
                <a:tc>
                  <a:txBody>
                    <a:bodyPr/>
                    <a:lstStyle/>
                    <a:p>
                      <a:pPr algn="ctr"/>
                      <a:r>
                        <a:rPr lang="id-ID" dirty="0" smtClean="0"/>
                        <a:t>4</a:t>
                      </a:r>
                      <a:endParaRPr lang="id-ID" dirty="0"/>
                    </a:p>
                  </a:txBody>
                  <a:tcPr/>
                </a:tc>
              </a:tr>
              <a:tr h="305482">
                <a:tc>
                  <a:txBody>
                    <a:bodyPr/>
                    <a:lstStyle/>
                    <a:p>
                      <a:pPr algn="ctr"/>
                      <a:r>
                        <a:rPr lang="id-ID" dirty="0" smtClean="0"/>
                        <a:t>9</a:t>
                      </a:r>
                      <a:endParaRPr lang="id-ID" dirty="0"/>
                    </a:p>
                  </a:txBody>
                  <a:tcPr/>
                </a:tc>
                <a:tc>
                  <a:txBody>
                    <a:bodyPr/>
                    <a:lstStyle/>
                    <a:p>
                      <a:pPr algn="ctr"/>
                      <a:r>
                        <a:rPr lang="id-ID" dirty="0" smtClean="0"/>
                        <a:t>2</a:t>
                      </a:r>
                      <a:endParaRPr lang="id-ID" dirty="0"/>
                    </a:p>
                  </a:txBody>
                  <a:tcPr/>
                </a:tc>
              </a:tr>
              <a:tr h="305482">
                <a:tc>
                  <a:txBody>
                    <a:bodyPr/>
                    <a:lstStyle/>
                    <a:p>
                      <a:pPr algn="ctr"/>
                      <a:r>
                        <a:rPr lang="id-ID" dirty="0" smtClean="0"/>
                        <a:t>Jumlah</a:t>
                      </a:r>
                      <a:endParaRPr lang="id-ID" dirty="0"/>
                    </a:p>
                  </a:txBody>
                  <a:tcPr/>
                </a:tc>
                <a:tc>
                  <a:txBody>
                    <a:bodyPr/>
                    <a:lstStyle/>
                    <a:p>
                      <a:pPr algn="ctr"/>
                      <a:r>
                        <a:rPr lang="id-ID" dirty="0" smtClean="0"/>
                        <a:t>15</a:t>
                      </a:r>
                      <a:endParaRPr lang="id-ID" dirty="0"/>
                    </a:p>
                  </a:txBody>
                  <a:tcPr/>
                </a:tc>
              </a:tr>
            </a:tbl>
          </a:graphicData>
        </a:graphic>
      </p:graphicFrame>
      <p:sp>
        <p:nvSpPr>
          <p:cNvPr id="10" name="TextBox 9"/>
          <p:cNvSpPr txBox="1"/>
          <p:nvPr/>
        </p:nvSpPr>
        <p:spPr>
          <a:xfrm>
            <a:off x="611560" y="5301208"/>
            <a:ext cx="4004561" cy="646331"/>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marL="342900" indent="-342900" algn="just">
              <a:buFont typeface="+mj-lt"/>
              <a:buAutoNum type="arabicPeriod" startAt="3"/>
            </a:pPr>
            <a:r>
              <a:rPr lang="id-ID" dirty="0" smtClean="0"/>
              <a:t>Tuliskan setiap kelompok data beserta banyaknya dalam tabel.</a:t>
            </a:r>
          </a:p>
        </p:txBody>
      </p:sp>
    </p:spTree>
    <p:extLst>
      <p:ext uri="{BB962C8B-B14F-4D97-AF65-F5344CB8AC3E}">
        <p14:creationId xmlns:p14="http://schemas.microsoft.com/office/powerpoint/2010/main" val="2605481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p:cTn id="28" dur="500" fill="hold"/>
                                        <p:tgtEl>
                                          <p:spTgt spid="9"/>
                                        </p:tgtEl>
                                        <p:attrNameLst>
                                          <p:attrName>ppt_w</p:attrName>
                                        </p:attrNameLst>
                                      </p:cBhvr>
                                      <p:tavLst>
                                        <p:tav tm="0">
                                          <p:val>
                                            <p:fltVal val="0"/>
                                          </p:val>
                                        </p:tav>
                                        <p:tav tm="100000">
                                          <p:val>
                                            <p:strVal val="#ppt_w"/>
                                          </p:val>
                                        </p:tav>
                                      </p:tavLst>
                                    </p:anim>
                                    <p:anim calcmode="lin" valueType="num">
                                      <p:cBhvr>
                                        <p:cTn id="29" dur="500" fill="hold"/>
                                        <p:tgtEl>
                                          <p:spTgt spid="9"/>
                                        </p:tgtEl>
                                        <p:attrNameLst>
                                          <p:attrName>ppt_h</p:attrName>
                                        </p:attrNameLst>
                                      </p:cBhvr>
                                      <p:tavLst>
                                        <p:tav tm="0">
                                          <p:val>
                                            <p:fltVal val="0"/>
                                          </p:val>
                                        </p:tav>
                                        <p:tav tm="100000">
                                          <p:val>
                                            <p:strVal val="#ppt_h"/>
                                          </p:val>
                                        </p:tav>
                                      </p:tavLst>
                                    </p:anim>
                                    <p:animEffect transition="in" filter="fade">
                                      <p:cBhvr>
                                        <p:cTn id="3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28600"/>
            <a:ext cx="8640960" cy="1040160"/>
          </a:xfrm>
        </p:spPr>
        <p:txBody>
          <a:bodyPr anchor="t">
            <a:noAutofit/>
          </a:bodyPr>
          <a:lstStyle/>
          <a:p>
            <a:pPr marL="514350" indent="-514350" algn="l">
              <a:buFont typeface="+mj-lt"/>
              <a:buAutoNum type="alphaUcPeriod" startAt="3"/>
            </a:pPr>
            <a:r>
              <a:rPr lang="id-ID" sz="2800" b="1" dirty="0" smtClean="0"/>
              <a:t>Membaca dan Menafsirkan Data dalam Bentuk Tabel</a:t>
            </a:r>
            <a:endParaRPr lang="id-ID" sz="2800" b="1" dirty="0"/>
          </a:p>
        </p:txBody>
      </p:sp>
      <p:sp>
        <p:nvSpPr>
          <p:cNvPr id="3" name="Content Placeholder 2"/>
          <p:cNvSpPr>
            <a:spLocks noGrp="1"/>
          </p:cNvSpPr>
          <p:nvPr>
            <p:ph sz="quarter" idx="1"/>
          </p:nvPr>
        </p:nvSpPr>
        <p:spPr>
          <a:xfrm>
            <a:off x="301752" y="1527048"/>
            <a:ext cx="8518720" cy="1685928"/>
          </a:xfrm>
        </p:spPr>
        <p:txBody>
          <a:bodyPr>
            <a:normAutofit/>
          </a:bodyPr>
          <a:lstStyle/>
          <a:p>
            <a:pPr marL="0" indent="0" algn="just">
              <a:buNone/>
            </a:pPr>
            <a:r>
              <a:rPr lang="id-ID" sz="2000" dirty="0" smtClean="0"/>
              <a:t>	Data </a:t>
            </a:r>
            <a:r>
              <a:rPr lang="id-ID" sz="2000" dirty="0"/>
              <a:t>yang disajikan dalam bentuk tabel </a:t>
            </a:r>
            <a:r>
              <a:rPr lang="id-ID" sz="2000" dirty="0" smtClean="0"/>
              <a:t>dapat mempermudah </a:t>
            </a:r>
            <a:r>
              <a:rPr lang="id-ID" sz="2000" dirty="0"/>
              <a:t>kita dalam membaca dan menafsirkan data tersebut</a:t>
            </a:r>
            <a:r>
              <a:rPr lang="id-ID" sz="2000" dirty="0" smtClean="0"/>
              <a:t>.</a:t>
            </a:r>
          </a:p>
          <a:p>
            <a:pPr marL="0" indent="0">
              <a:buNone/>
            </a:pPr>
            <a:r>
              <a:rPr lang="id-ID" sz="2000" dirty="0"/>
              <a:t>Contoh :</a:t>
            </a:r>
          </a:p>
          <a:p>
            <a:pPr marL="0" indent="0">
              <a:buNone/>
            </a:pPr>
            <a:r>
              <a:rPr lang="id-ID" sz="2000" dirty="0"/>
              <a:t>Tabel berikut menyajikan </a:t>
            </a:r>
            <a:r>
              <a:rPr lang="id-ID" sz="2000" dirty="0" smtClean="0"/>
              <a:t>data Nilai Ulangan Matematika Siswa Kelas 4.</a:t>
            </a:r>
            <a:endParaRPr lang="id-ID" sz="2000" dirty="0"/>
          </a:p>
        </p:txBody>
      </p:sp>
      <p:graphicFrame>
        <p:nvGraphicFramePr>
          <p:cNvPr id="4" name="Table 3"/>
          <p:cNvGraphicFramePr>
            <a:graphicFrameLocks noGrp="1"/>
          </p:cNvGraphicFramePr>
          <p:nvPr>
            <p:extLst>
              <p:ext uri="{D42A27DB-BD31-4B8C-83A1-F6EECF244321}">
                <p14:modId xmlns:p14="http://schemas.microsoft.com/office/powerpoint/2010/main" val="1106842441"/>
              </p:ext>
            </p:extLst>
          </p:nvPr>
        </p:nvGraphicFramePr>
        <p:xfrm>
          <a:off x="251520" y="2996952"/>
          <a:ext cx="3960440" cy="2194560"/>
        </p:xfrm>
        <a:graphic>
          <a:graphicData uri="http://schemas.openxmlformats.org/drawingml/2006/table">
            <a:tbl>
              <a:tblPr firstRow="1" bandRow="1">
                <a:tableStyleId>{F5AB1C69-6EDB-4FF4-983F-18BD219EF322}</a:tableStyleId>
              </a:tblPr>
              <a:tblGrid>
                <a:gridCol w="1584176"/>
                <a:gridCol w="2376264"/>
              </a:tblGrid>
              <a:tr h="305482">
                <a:tc>
                  <a:txBody>
                    <a:bodyPr/>
                    <a:lstStyle/>
                    <a:p>
                      <a:pPr algn="ctr"/>
                      <a:r>
                        <a:rPr lang="id-ID" dirty="0" smtClean="0"/>
                        <a:t>Nilai</a:t>
                      </a:r>
                      <a:endParaRPr lang="id-ID" dirty="0"/>
                    </a:p>
                  </a:txBody>
                  <a:tcPr/>
                </a:tc>
                <a:tc>
                  <a:txBody>
                    <a:bodyPr/>
                    <a:lstStyle/>
                    <a:p>
                      <a:pPr algn="ctr"/>
                      <a:r>
                        <a:rPr lang="id-ID" dirty="0" smtClean="0"/>
                        <a:t>Banyak</a:t>
                      </a:r>
                      <a:r>
                        <a:rPr lang="id-ID" baseline="0" dirty="0" smtClean="0"/>
                        <a:t>  Siswa</a:t>
                      </a:r>
                      <a:endParaRPr lang="id-ID" dirty="0"/>
                    </a:p>
                  </a:txBody>
                  <a:tcPr/>
                </a:tc>
              </a:tr>
              <a:tr h="305482">
                <a:tc>
                  <a:txBody>
                    <a:bodyPr/>
                    <a:lstStyle/>
                    <a:p>
                      <a:pPr algn="ctr"/>
                      <a:r>
                        <a:rPr lang="id-ID" dirty="0" smtClean="0"/>
                        <a:t>6</a:t>
                      </a:r>
                      <a:endParaRPr lang="id-ID" dirty="0"/>
                    </a:p>
                  </a:txBody>
                  <a:tcPr/>
                </a:tc>
                <a:tc>
                  <a:txBody>
                    <a:bodyPr/>
                    <a:lstStyle/>
                    <a:p>
                      <a:pPr algn="ctr"/>
                      <a:r>
                        <a:rPr lang="id-ID" dirty="0" smtClean="0"/>
                        <a:t>3</a:t>
                      </a:r>
                      <a:endParaRPr lang="id-ID" dirty="0"/>
                    </a:p>
                  </a:txBody>
                  <a:tcPr/>
                </a:tc>
              </a:tr>
              <a:tr h="305482">
                <a:tc>
                  <a:txBody>
                    <a:bodyPr/>
                    <a:lstStyle/>
                    <a:p>
                      <a:pPr algn="ctr"/>
                      <a:r>
                        <a:rPr lang="id-ID" dirty="0" smtClean="0"/>
                        <a:t>7</a:t>
                      </a:r>
                      <a:endParaRPr lang="id-ID" dirty="0"/>
                    </a:p>
                  </a:txBody>
                  <a:tcPr/>
                </a:tc>
                <a:tc>
                  <a:txBody>
                    <a:bodyPr/>
                    <a:lstStyle/>
                    <a:p>
                      <a:pPr algn="ctr"/>
                      <a:r>
                        <a:rPr lang="id-ID" dirty="0" smtClean="0"/>
                        <a:t>6</a:t>
                      </a:r>
                      <a:endParaRPr lang="id-ID" dirty="0"/>
                    </a:p>
                  </a:txBody>
                  <a:tcPr/>
                </a:tc>
              </a:tr>
              <a:tr h="305482">
                <a:tc>
                  <a:txBody>
                    <a:bodyPr/>
                    <a:lstStyle/>
                    <a:p>
                      <a:pPr algn="ctr"/>
                      <a:r>
                        <a:rPr lang="id-ID" dirty="0" smtClean="0"/>
                        <a:t>8</a:t>
                      </a:r>
                      <a:endParaRPr lang="id-ID" dirty="0"/>
                    </a:p>
                  </a:txBody>
                  <a:tcPr/>
                </a:tc>
                <a:tc>
                  <a:txBody>
                    <a:bodyPr/>
                    <a:lstStyle/>
                    <a:p>
                      <a:pPr algn="ctr"/>
                      <a:r>
                        <a:rPr lang="id-ID" dirty="0" smtClean="0"/>
                        <a:t>4</a:t>
                      </a:r>
                      <a:endParaRPr lang="id-ID" dirty="0"/>
                    </a:p>
                  </a:txBody>
                  <a:tcPr/>
                </a:tc>
              </a:tr>
              <a:tr h="305482">
                <a:tc>
                  <a:txBody>
                    <a:bodyPr/>
                    <a:lstStyle/>
                    <a:p>
                      <a:pPr algn="ctr"/>
                      <a:r>
                        <a:rPr lang="id-ID" dirty="0" smtClean="0"/>
                        <a:t>9</a:t>
                      </a:r>
                      <a:endParaRPr lang="id-ID" dirty="0"/>
                    </a:p>
                  </a:txBody>
                  <a:tcPr/>
                </a:tc>
                <a:tc>
                  <a:txBody>
                    <a:bodyPr/>
                    <a:lstStyle/>
                    <a:p>
                      <a:pPr algn="ctr"/>
                      <a:r>
                        <a:rPr lang="id-ID" dirty="0" smtClean="0"/>
                        <a:t>2</a:t>
                      </a:r>
                      <a:endParaRPr lang="id-ID" dirty="0"/>
                    </a:p>
                  </a:txBody>
                  <a:tcPr/>
                </a:tc>
              </a:tr>
              <a:tr h="305482">
                <a:tc>
                  <a:txBody>
                    <a:bodyPr/>
                    <a:lstStyle/>
                    <a:p>
                      <a:pPr algn="ctr"/>
                      <a:r>
                        <a:rPr lang="id-ID" dirty="0" smtClean="0"/>
                        <a:t>Jumlah</a:t>
                      </a:r>
                      <a:endParaRPr lang="id-ID" dirty="0"/>
                    </a:p>
                  </a:txBody>
                  <a:tcPr/>
                </a:tc>
                <a:tc>
                  <a:txBody>
                    <a:bodyPr/>
                    <a:lstStyle/>
                    <a:p>
                      <a:pPr algn="ctr"/>
                      <a:r>
                        <a:rPr lang="id-ID" dirty="0" smtClean="0"/>
                        <a:t>15</a:t>
                      </a:r>
                      <a:endParaRPr lang="id-ID" dirty="0"/>
                    </a:p>
                  </a:txBody>
                  <a:tcPr/>
                </a:tc>
              </a:tr>
            </a:tbl>
          </a:graphicData>
        </a:graphic>
      </p:graphicFrame>
      <p:sp>
        <p:nvSpPr>
          <p:cNvPr id="5" name="Pentagon 4"/>
          <p:cNvSpPr/>
          <p:nvPr/>
        </p:nvSpPr>
        <p:spPr>
          <a:xfrm>
            <a:off x="4355976" y="2996952"/>
            <a:ext cx="4608512" cy="2160240"/>
          </a:xfrm>
          <a:prstGeom prst="homePlate">
            <a:avLst>
              <a:gd name="adj" fmla="val 0"/>
            </a:avLst>
          </a:prstGeom>
        </p:spPr>
        <p:style>
          <a:lnRef idx="3">
            <a:schemeClr val="lt1"/>
          </a:lnRef>
          <a:fillRef idx="1">
            <a:schemeClr val="accent3"/>
          </a:fillRef>
          <a:effectRef idx="1">
            <a:schemeClr val="accent3"/>
          </a:effectRef>
          <a:fontRef idx="minor">
            <a:schemeClr val="lt1"/>
          </a:fontRef>
        </p:style>
        <p:txBody>
          <a:bodyPr rtlCol="0" anchor="t"/>
          <a:lstStyle/>
          <a:p>
            <a:r>
              <a:rPr lang="pt-BR" sz="1600" dirty="0">
                <a:solidFill>
                  <a:schemeClr val="tx1"/>
                </a:solidFill>
              </a:rPr>
              <a:t>Berikut cara membaca data dalam tabel tersebut</a:t>
            </a:r>
            <a:r>
              <a:rPr lang="pt-BR" sz="1600" dirty="0" smtClean="0">
                <a:solidFill>
                  <a:schemeClr val="tx1"/>
                </a:solidFill>
              </a:rPr>
              <a:t>.</a:t>
            </a:r>
            <a:endParaRPr lang="id-ID" sz="1600" dirty="0" smtClean="0">
              <a:solidFill>
                <a:schemeClr val="tx1"/>
              </a:solidFill>
            </a:endParaRPr>
          </a:p>
          <a:p>
            <a:pPr marL="285750" indent="-285750">
              <a:buFont typeface="Wingdings" pitchFamily="2" charset="2"/>
              <a:buChar char="ü"/>
            </a:pPr>
            <a:r>
              <a:rPr lang="id-ID" sz="1600" dirty="0" smtClean="0">
                <a:solidFill>
                  <a:schemeClr val="tx1"/>
                </a:solidFill>
              </a:rPr>
              <a:t>Siswa yang mendapatkan nilai 6 ada 3 orang.</a:t>
            </a:r>
          </a:p>
          <a:p>
            <a:pPr marL="285750" indent="-285750">
              <a:buFont typeface="Wingdings" pitchFamily="2" charset="2"/>
              <a:buChar char="ü"/>
            </a:pPr>
            <a:r>
              <a:rPr lang="id-ID" sz="1600" dirty="0" smtClean="0">
                <a:solidFill>
                  <a:schemeClr val="tx1"/>
                </a:solidFill>
              </a:rPr>
              <a:t>Siswa yang mendapatkan nilai 7 ada 6 orang.</a:t>
            </a:r>
          </a:p>
          <a:p>
            <a:pPr marL="285750" indent="-285750">
              <a:buFont typeface="Wingdings" pitchFamily="2" charset="2"/>
              <a:buChar char="ü"/>
            </a:pPr>
            <a:r>
              <a:rPr lang="id-ID" sz="1600" dirty="0" smtClean="0">
                <a:solidFill>
                  <a:schemeClr val="tx1"/>
                </a:solidFill>
              </a:rPr>
              <a:t>Siswa yang mendapatkan nilai 8 ada 4 orang </a:t>
            </a:r>
          </a:p>
          <a:p>
            <a:pPr marL="285750" indent="-285750">
              <a:buFont typeface="Wingdings" pitchFamily="2" charset="2"/>
              <a:buChar char="ü"/>
            </a:pPr>
            <a:r>
              <a:rPr lang="id-ID" sz="1600" dirty="0" smtClean="0">
                <a:solidFill>
                  <a:schemeClr val="tx1"/>
                </a:solidFill>
              </a:rPr>
              <a:t>Siswa yang mendapatkan nilai 9 ada 2 orang.</a:t>
            </a:r>
            <a:endParaRPr lang="id-ID" sz="1600" dirty="0">
              <a:solidFill>
                <a:schemeClr val="tx1"/>
              </a:solidFill>
            </a:endParaRPr>
          </a:p>
        </p:txBody>
      </p:sp>
    </p:spTree>
    <p:extLst>
      <p:ext uri="{BB962C8B-B14F-4D97-AF65-F5344CB8AC3E}">
        <p14:creationId xmlns:p14="http://schemas.microsoft.com/office/powerpoint/2010/main" val="1650640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262234440"/>
              </p:ext>
            </p:extLst>
          </p:nvPr>
        </p:nvGraphicFramePr>
        <p:xfrm>
          <a:off x="251520" y="3645024"/>
          <a:ext cx="3960440" cy="2194560"/>
        </p:xfrm>
        <a:graphic>
          <a:graphicData uri="http://schemas.openxmlformats.org/drawingml/2006/table">
            <a:tbl>
              <a:tblPr firstRow="1" bandRow="1">
                <a:tableStyleId>{F5AB1C69-6EDB-4FF4-983F-18BD219EF322}</a:tableStyleId>
              </a:tblPr>
              <a:tblGrid>
                <a:gridCol w="1584176"/>
                <a:gridCol w="2376264"/>
              </a:tblGrid>
              <a:tr h="305482">
                <a:tc>
                  <a:txBody>
                    <a:bodyPr/>
                    <a:lstStyle/>
                    <a:p>
                      <a:pPr algn="ctr"/>
                      <a:r>
                        <a:rPr lang="id-ID" dirty="0" smtClean="0"/>
                        <a:t>Nilai</a:t>
                      </a:r>
                      <a:endParaRPr lang="id-ID" dirty="0"/>
                    </a:p>
                  </a:txBody>
                  <a:tcPr/>
                </a:tc>
                <a:tc>
                  <a:txBody>
                    <a:bodyPr/>
                    <a:lstStyle/>
                    <a:p>
                      <a:pPr algn="ctr"/>
                      <a:r>
                        <a:rPr lang="id-ID" dirty="0" smtClean="0"/>
                        <a:t>Banyak</a:t>
                      </a:r>
                      <a:r>
                        <a:rPr lang="id-ID" baseline="0" dirty="0" smtClean="0"/>
                        <a:t>  Siswa</a:t>
                      </a:r>
                      <a:endParaRPr lang="id-ID" dirty="0"/>
                    </a:p>
                  </a:txBody>
                  <a:tcPr/>
                </a:tc>
              </a:tr>
              <a:tr h="305482">
                <a:tc>
                  <a:txBody>
                    <a:bodyPr/>
                    <a:lstStyle/>
                    <a:p>
                      <a:pPr algn="ctr"/>
                      <a:r>
                        <a:rPr lang="id-ID" dirty="0" smtClean="0"/>
                        <a:t>6</a:t>
                      </a:r>
                      <a:endParaRPr lang="id-ID" dirty="0"/>
                    </a:p>
                  </a:txBody>
                  <a:tcPr/>
                </a:tc>
                <a:tc>
                  <a:txBody>
                    <a:bodyPr/>
                    <a:lstStyle/>
                    <a:p>
                      <a:pPr algn="ctr"/>
                      <a:r>
                        <a:rPr lang="id-ID" dirty="0" smtClean="0"/>
                        <a:t>3</a:t>
                      </a:r>
                      <a:endParaRPr lang="id-ID" dirty="0"/>
                    </a:p>
                  </a:txBody>
                  <a:tcPr/>
                </a:tc>
              </a:tr>
              <a:tr h="305482">
                <a:tc>
                  <a:txBody>
                    <a:bodyPr/>
                    <a:lstStyle/>
                    <a:p>
                      <a:pPr algn="ctr"/>
                      <a:r>
                        <a:rPr lang="id-ID" dirty="0" smtClean="0"/>
                        <a:t>7</a:t>
                      </a:r>
                      <a:endParaRPr lang="id-ID" dirty="0"/>
                    </a:p>
                  </a:txBody>
                  <a:tcPr/>
                </a:tc>
                <a:tc>
                  <a:txBody>
                    <a:bodyPr/>
                    <a:lstStyle/>
                    <a:p>
                      <a:pPr algn="ctr"/>
                      <a:r>
                        <a:rPr lang="id-ID" dirty="0" smtClean="0"/>
                        <a:t>6</a:t>
                      </a:r>
                      <a:endParaRPr lang="id-ID" dirty="0"/>
                    </a:p>
                  </a:txBody>
                  <a:tcPr/>
                </a:tc>
              </a:tr>
              <a:tr h="305482">
                <a:tc>
                  <a:txBody>
                    <a:bodyPr/>
                    <a:lstStyle/>
                    <a:p>
                      <a:pPr algn="ctr"/>
                      <a:r>
                        <a:rPr lang="id-ID" dirty="0" smtClean="0"/>
                        <a:t>8</a:t>
                      </a:r>
                      <a:endParaRPr lang="id-ID" dirty="0"/>
                    </a:p>
                  </a:txBody>
                  <a:tcPr/>
                </a:tc>
                <a:tc>
                  <a:txBody>
                    <a:bodyPr/>
                    <a:lstStyle/>
                    <a:p>
                      <a:pPr algn="ctr"/>
                      <a:r>
                        <a:rPr lang="id-ID" dirty="0" smtClean="0"/>
                        <a:t>4</a:t>
                      </a:r>
                      <a:endParaRPr lang="id-ID" dirty="0"/>
                    </a:p>
                  </a:txBody>
                  <a:tcPr/>
                </a:tc>
              </a:tr>
              <a:tr h="305482">
                <a:tc>
                  <a:txBody>
                    <a:bodyPr/>
                    <a:lstStyle/>
                    <a:p>
                      <a:pPr algn="ctr"/>
                      <a:r>
                        <a:rPr lang="id-ID" dirty="0" smtClean="0"/>
                        <a:t>9</a:t>
                      </a:r>
                      <a:endParaRPr lang="id-ID" dirty="0"/>
                    </a:p>
                  </a:txBody>
                  <a:tcPr/>
                </a:tc>
                <a:tc>
                  <a:txBody>
                    <a:bodyPr/>
                    <a:lstStyle/>
                    <a:p>
                      <a:pPr algn="ctr"/>
                      <a:r>
                        <a:rPr lang="id-ID" dirty="0" smtClean="0"/>
                        <a:t>2</a:t>
                      </a:r>
                      <a:endParaRPr lang="id-ID" dirty="0"/>
                    </a:p>
                  </a:txBody>
                  <a:tcPr/>
                </a:tc>
              </a:tr>
              <a:tr h="305482">
                <a:tc>
                  <a:txBody>
                    <a:bodyPr/>
                    <a:lstStyle/>
                    <a:p>
                      <a:pPr algn="ctr"/>
                      <a:r>
                        <a:rPr lang="id-ID" dirty="0" smtClean="0"/>
                        <a:t>Jumlah</a:t>
                      </a:r>
                      <a:endParaRPr lang="id-ID" dirty="0"/>
                    </a:p>
                  </a:txBody>
                  <a:tcPr/>
                </a:tc>
                <a:tc>
                  <a:txBody>
                    <a:bodyPr/>
                    <a:lstStyle/>
                    <a:p>
                      <a:pPr algn="ctr"/>
                      <a:r>
                        <a:rPr lang="id-ID" dirty="0" smtClean="0"/>
                        <a:t>15</a:t>
                      </a:r>
                      <a:endParaRPr lang="id-ID" dirty="0"/>
                    </a:p>
                  </a:txBody>
                  <a:tcPr/>
                </a:tc>
              </a:tr>
            </a:tbl>
          </a:graphicData>
        </a:graphic>
      </p:graphicFrame>
      <p:sp>
        <p:nvSpPr>
          <p:cNvPr id="6" name="Pentagon 5"/>
          <p:cNvSpPr/>
          <p:nvPr/>
        </p:nvSpPr>
        <p:spPr>
          <a:xfrm>
            <a:off x="4355976" y="3501008"/>
            <a:ext cx="4608512" cy="2880320"/>
          </a:xfrm>
          <a:prstGeom prst="homePlate">
            <a:avLst>
              <a:gd name="adj" fmla="val 0"/>
            </a:avLst>
          </a:prstGeom>
        </p:spPr>
        <p:style>
          <a:lnRef idx="3">
            <a:schemeClr val="lt1"/>
          </a:lnRef>
          <a:fillRef idx="1">
            <a:schemeClr val="accent3"/>
          </a:fillRef>
          <a:effectRef idx="1">
            <a:schemeClr val="accent3"/>
          </a:effectRef>
          <a:fontRef idx="minor">
            <a:schemeClr val="lt1"/>
          </a:fontRef>
        </p:style>
        <p:txBody>
          <a:bodyPr rtlCol="0" anchor="t"/>
          <a:lstStyle/>
          <a:p>
            <a:r>
              <a:rPr lang="pt-BR" dirty="0">
                <a:solidFill>
                  <a:schemeClr val="tx1"/>
                </a:solidFill>
              </a:rPr>
              <a:t>Berikut cara </a:t>
            </a:r>
            <a:r>
              <a:rPr lang="pt-BR" dirty="0" smtClean="0">
                <a:solidFill>
                  <a:schemeClr val="tx1"/>
                </a:solidFill>
              </a:rPr>
              <a:t>me</a:t>
            </a:r>
            <a:r>
              <a:rPr lang="id-ID" dirty="0" smtClean="0">
                <a:solidFill>
                  <a:schemeClr val="tx1"/>
                </a:solidFill>
              </a:rPr>
              <a:t>nafsirkan</a:t>
            </a:r>
            <a:r>
              <a:rPr lang="pt-BR" dirty="0" smtClean="0">
                <a:solidFill>
                  <a:schemeClr val="tx1"/>
                </a:solidFill>
              </a:rPr>
              <a:t> </a:t>
            </a:r>
            <a:r>
              <a:rPr lang="pt-BR" dirty="0">
                <a:solidFill>
                  <a:schemeClr val="tx1"/>
                </a:solidFill>
              </a:rPr>
              <a:t>data dalam tabel tersebut</a:t>
            </a:r>
            <a:r>
              <a:rPr lang="pt-BR" dirty="0" smtClean="0">
                <a:solidFill>
                  <a:schemeClr val="tx1"/>
                </a:solidFill>
              </a:rPr>
              <a:t>.</a:t>
            </a:r>
            <a:endParaRPr lang="id-ID" dirty="0" smtClean="0">
              <a:solidFill>
                <a:schemeClr val="tx1"/>
              </a:solidFill>
            </a:endParaRPr>
          </a:p>
          <a:p>
            <a:pPr marL="285750" indent="-285750">
              <a:buFont typeface="Wingdings" pitchFamily="2" charset="2"/>
              <a:buChar char="ü"/>
            </a:pPr>
            <a:r>
              <a:rPr lang="id-ID" dirty="0" smtClean="0">
                <a:solidFill>
                  <a:schemeClr val="tx1"/>
                </a:solidFill>
              </a:rPr>
              <a:t>Nilai terendah yang diperoleh siswa adalah 6.</a:t>
            </a:r>
          </a:p>
          <a:p>
            <a:pPr marL="285750" indent="-285750">
              <a:buFont typeface="Wingdings" pitchFamily="2" charset="2"/>
              <a:buChar char="ü"/>
            </a:pPr>
            <a:r>
              <a:rPr lang="id-ID" dirty="0" smtClean="0">
                <a:solidFill>
                  <a:schemeClr val="tx1"/>
                </a:solidFill>
              </a:rPr>
              <a:t>Nilai tertinggi yang diperleh siswa adalah 9.</a:t>
            </a:r>
          </a:p>
          <a:p>
            <a:pPr marL="285750" indent="-285750">
              <a:buFont typeface="Wingdings" pitchFamily="2" charset="2"/>
              <a:buChar char="ü"/>
            </a:pPr>
            <a:r>
              <a:rPr lang="id-ID" dirty="0" smtClean="0">
                <a:solidFill>
                  <a:schemeClr val="tx1"/>
                </a:solidFill>
              </a:rPr>
              <a:t>Nilai yang paling banyak diperoleh siswa adalah nilai 7.</a:t>
            </a:r>
          </a:p>
          <a:p>
            <a:pPr marL="285750" indent="-285750">
              <a:buFont typeface="Wingdings" pitchFamily="2" charset="2"/>
              <a:buChar char="ü"/>
            </a:pPr>
            <a:r>
              <a:rPr lang="id-ID" dirty="0" smtClean="0">
                <a:solidFill>
                  <a:schemeClr val="tx1"/>
                </a:solidFill>
              </a:rPr>
              <a:t>Nilai yang paling sedikit diperoleh siswa adalah nilai 9.</a:t>
            </a:r>
            <a:endParaRPr lang="id-ID" dirty="0">
              <a:solidFill>
                <a:schemeClr val="tx1"/>
              </a:solidFill>
            </a:endParaRPr>
          </a:p>
        </p:txBody>
      </p:sp>
      <p:sp>
        <p:nvSpPr>
          <p:cNvPr id="8" name="Rectangle 7"/>
          <p:cNvSpPr/>
          <p:nvPr/>
        </p:nvSpPr>
        <p:spPr>
          <a:xfrm>
            <a:off x="179512" y="1602666"/>
            <a:ext cx="8784976" cy="1754326"/>
          </a:xfrm>
          <a:prstGeom prst="rect">
            <a:avLst/>
          </a:prstGeom>
        </p:spPr>
        <p:txBody>
          <a:bodyPr wrap="square">
            <a:spAutoFit/>
          </a:bodyPr>
          <a:lstStyle/>
          <a:p>
            <a:pPr algn="just"/>
            <a:r>
              <a:rPr lang="id-ID" dirty="0" smtClean="0"/>
              <a:t>	Selain </a:t>
            </a:r>
            <a:r>
              <a:rPr lang="id-ID" dirty="0"/>
              <a:t>membaca data, kita juga dapat menafsirkan atau menjelaskan informasi penting tentang data tersebut yang tidak tertulis pada tabel. Misalnya, informasi tentang data terbesar dan terbesar, selisih banyak data, atau jumlah data tersebut</a:t>
            </a:r>
            <a:r>
              <a:rPr lang="id-ID" dirty="0" smtClean="0"/>
              <a:t>.</a:t>
            </a:r>
            <a:endParaRPr lang="id-ID" dirty="0"/>
          </a:p>
          <a:p>
            <a:pPr algn="just"/>
            <a:r>
              <a:rPr lang="id-ID" dirty="0"/>
              <a:t>Contoh :</a:t>
            </a:r>
          </a:p>
          <a:p>
            <a:pPr algn="just"/>
            <a:r>
              <a:rPr lang="id-ID" dirty="0"/>
              <a:t>Tabel berikut menyajikan data Nilai Ulangan Matematika Siswa Kelas 4.</a:t>
            </a:r>
            <a:endParaRPr lang="id-ID" dirty="0"/>
          </a:p>
        </p:txBody>
      </p:sp>
      <p:sp>
        <p:nvSpPr>
          <p:cNvPr id="9" name="Title 1"/>
          <p:cNvSpPr>
            <a:spLocks noGrp="1"/>
          </p:cNvSpPr>
          <p:nvPr>
            <p:ph type="title"/>
          </p:nvPr>
        </p:nvSpPr>
        <p:spPr>
          <a:xfrm>
            <a:off x="251520" y="228600"/>
            <a:ext cx="8640960" cy="1040160"/>
          </a:xfrm>
        </p:spPr>
        <p:txBody>
          <a:bodyPr anchor="t">
            <a:noAutofit/>
          </a:bodyPr>
          <a:lstStyle/>
          <a:p>
            <a:pPr marL="514350" indent="-514350" algn="l">
              <a:buFont typeface="+mj-lt"/>
              <a:buAutoNum type="alphaUcPeriod" startAt="3"/>
            </a:pPr>
            <a:r>
              <a:rPr lang="id-ID" sz="2800" b="1" dirty="0" smtClean="0"/>
              <a:t>Membaca dan Menafsirkan Data dalam Bentuk Tabel</a:t>
            </a:r>
            <a:endParaRPr lang="id-ID" sz="2800" b="1" dirty="0"/>
          </a:p>
        </p:txBody>
      </p:sp>
    </p:spTree>
    <p:extLst>
      <p:ext uri="{BB962C8B-B14F-4D97-AF65-F5344CB8AC3E}">
        <p14:creationId xmlns:p14="http://schemas.microsoft.com/office/powerpoint/2010/main" val="1408731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down)">
                                      <p:cBhvr>
                                        <p:cTn id="14" dur="580">
                                          <p:stCondLst>
                                            <p:cond delay="0"/>
                                          </p:stCondLst>
                                        </p:cTn>
                                        <p:tgtEl>
                                          <p:spTgt spid="6"/>
                                        </p:tgtEl>
                                      </p:cBhvr>
                                    </p:animEffect>
                                    <p:anim calcmode="lin" valueType="num">
                                      <p:cBhvr>
                                        <p:cTn id="15"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0" dur="26">
                                          <p:stCondLst>
                                            <p:cond delay="650"/>
                                          </p:stCondLst>
                                        </p:cTn>
                                        <p:tgtEl>
                                          <p:spTgt spid="6"/>
                                        </p:tgtEl>
                                      </p:cBhvr>
                                      <p:to x="100000" y="60000"/>
                                    </p:animScale>
                                    <p:animScale>
                                      <p:cBhvr>
                                        <p:cTn id="21" dur="166" decel="50000">
                                          <p:stCondLst>
                                            <p:cond delay="676"/>
                                          </p:stCondLst>
                                        </p:cTn>
                                        <p:tgtEl>
                                          <p:spTgt spid="6"/>
                                        </p:tgtEl>
                                      </p:cBhvr>
                                      <p:to x="100000" y="100000"/>
                                    </p:animScale>
                                    <p:animScale>
                                      <p:cBhvr>
                                        <p:cTn id="22" dur="26">
                                          <p:stCondLst>
                                            <p:cond delay="1312"/>
                                          </p:stCondLst>
                                        </p:cTn>
                                        <p:tgtEl>
                                          <p:spTgt spid="6"/>
                                        </p:tgtEl>
                                      </p:cBhvr>
                                      <p:to x="100000" y="80000"/>
                                    </p:animScale>
                                    <p:animScale>
                                      <p:cBhvr>
                                        <p:cTn id="23" dur="166" decel="50000">
                                          <p:stCondLst>
                                            <p:cond delay="1338"/>
                                          </p:stCondLst>
                                        </p:cTn>
                                        <p:tgtEl>
                                          <p:spTgt spid="6"/>
                                        </p:tgtEl>
                                      </p:cBhvr>
                                      <p:to x="100000" y="100000"/>
                                    </p:animScale>
                                    <p:animScale>
                                      <p:cBhvr>
                                        <p:cTn id="24" dur="26">
                                          <p:stCondLst>
                                            <p:cond delay="1642"/>
                                          </p:stCondLst>
                                        </p:cTn>
                                        <p:tgtEl>
                                          <p:spTgt spid="6"/>
                                        </p:tgtEl>
                                      </p:cBhvr>
                                      <p:to x="100000" y="90000"/>
                                    </p:animScale>
                                    <p:animScale>
                                      <p:cBhvr>
                                        <p:cTn id="25" dur="166" decel="50000">
                                          <p:stCondLst>
                                            <p:cond delay="1668"/>
                                          </p:stCondLst>
                                        </p:cTn>
                                        <p:tgtEl>
                                          <p:spTgt spid="6"/>
                                        </p:tgtEl>
                                      </p:cBhvr>
                                      <p:to x="100000" y="100000"/>
                                    </p:animScale>
                                    <p:animScale>
                                      <p:cBhvr>
                                        <p:cTn id="26" dur="26">
                                          <p:stCondLst>
                                            <p:cond delay="1808"/>
                                          </p:stCondLst>
                                        </p:cTn>
                                        <p:tgtEl>
                                          <p:spTgt spid="6"/>
                                        </p:tgtEl>
                                      </p:cBhvr>
                                      <p:to x="100000" y="95000"/>
                                    </p:animScale>
                                    <p:animScale>
                                      <p:cBhvr>
                                        <p:cTn id="27"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180</TotalTime>
  <Words>295</Words>
  <Application>Microsoft Office PowerPoint</Application>
  <PresentationFormat>On-screen Show (4:3)</PresentationFormat>
  <Paragraphs>91</Paragraphs>
  <Slides>7</Slides>
  <Notes>0</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Civic</vt:lpstr>
      <vt:lpstr>1_Civic</vt:lpstr>
      <vt:lpstr>Bab 8 Pengolahan Data</vt:lpstr>
      <vt:lpstr>PowerPoint Presentation</vt:lpstr>
      <vt:lpstr>A. MENGUMPULKAN DATA</vt:lpstr>
      <vt:lpstr>B. Menyajikan Data Dalam Bentuk Tabel</vt:lpstr>
      <vt:lpstr>CONTOH :</vt:lpstr>
      <vt:lpstr>Membaca dan Menafsirkan Data dalam Bentuk Tabel</vt:lpstr>
      <vt:lpstr>Membaca dan Menafsirkan Data dalam Bentuk Tabel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ASUS</cp:lastModifiedBy>
  <cp:revision>18</cp:revision>
  <dcterms:created xsi:type="dcterms:W3CDTF">2021-03-07T07:16:36Z</dcterms:created>
  <dcterms:modified xsi:type="dcterms:W3CDTF">2021-03-08T09:37:02Z</dcterms:modified>
</cp:coreProperties>
</file>