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5" r:id="rId2"/>
    <p:sldId id="266" r:id="rId3"/>
    <p:sldId id="256" r:id="rId4"/>
    <p:sldId id="269" r:id="rId5"/>
    <p:sldId id="270" r:id="rId6"/>
    <p:sldId id="271" r:id="rId7"/>
    <p:sldId id="279" r:id="rId8"/>
    <p:sldId id="257" r:id="rId9"/>
    <p:sldId id="25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635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452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682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241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640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3786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843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7232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1762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15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191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078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61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938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122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235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670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653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E8DE86-C92D-4A46-9561-7842232D67FA}" type="datetimeFigureOut">
              <a:rPr lang="en-ID" smtClean="0"/>
              <a:t>04/09/2021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D55836-4282-47D8-9A92-3C0EBA19F7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748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18954" y="1650652"/>
            <a:ext cx="4856907" cy="3539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Teks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Matematika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id-ID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V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3" y="943301"/>
            <a:ext cx="3906143" cy="498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9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062E60E-8A1E-48B3-941C-BCB889EF535A}"/>
              </a:ext>
            </a:extLst>
          </p:cNvPr>
          <p:cNvSpPr/>
          <p:nvPr/>
        </p:nvSpPr>
        <p:spPr>
          <a:xfrm>
            <a:off x="1809247" y="1301047"/>
            <a:ext cx="5303520" cy="301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lgerian" panose="04020705040A02060702" pitchFamily="82" charset="0"/>
              </a:rPr>
              <a:t>SELAMAT BELAJAR DAN TETAP SEMANGAT</a:t>
            </a:r>
            <a:endParaRPr lang="en-ID" sz="3200" dirty="0">
              <a:latin typeface="Algerian" panose="04020705040A02060702" pitchFamily="8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D01ED9-874E-4EE5-BBDB-467DEFB4A1C5}"/>
              </a:ext>
            </a:extLst>
          </p:cNvPr>
          <p:cNvSpPr/>
          <p:nvPr/>
        </p:nvSpPr>
        <p:spPr>
          <a:xfrm>
            <a:off x="5388749" y="5097499"/>
            <a:ext cx="4235908" cy="56754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NURHAENI,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M,Pd</a:t>
            </a:r>
            <a:endParaRPr lang="en-ID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Y:\TRANSIT JOB GAMBAR\Tematik 4E\anak pakai seragam-DES.jpg">
            <a:extLst>
              <a:ext uri="{FF2B5EF4-FFF2-40B4-BE49-F238E27FC236}">
                <a16:creationId xmlns:a16="http://schemas.microsoft.com/office/drawing/2014/main" id="{2FAC2E14-F980-406C-92B4-403F1332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67" y="959519"/>
            <a:ext cx="2511890" cy="365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60951" y="177801"/>
            <a:ext cx="7010400" cy="5772150"/>
            <a:chOff x="3795402" y="133350"/>
            <a:chExt cx="5257800" cy="4328802"/>
          </a:xfrm>
        </p:grpSpPr>
        <p:sp>
          <p:nvSpPr>
            <p:cNvPr id="11" name="Oval 10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4862202" y="2024564"/>
              <a:ext cx="3657600" cy="13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5333" b="1" dirty="0"/>
                <a:t>Operasi Hitung Pecahan</a:t>
              </a:r>
              <a:endParaRPr lang="en-US" sz="5333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95402" y="1352462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Bab 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1</a:t>
              </a:r>
            </a:p>
          </p:txBody>
        </p:sp>
      </p:grpSp>
      <p:pic>
        <p:nvPicPr>
          <p:cNvPr id="8" name="Picture 2" descr="C:\Users\P1846\Desktop\Koreksi BUPING PPKN 1\gbr openin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277346"/>
            <a:ext cx="6604000" cy="61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363201" cy="6722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4" y="-25400"/>
            <a:ext cx="84956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</a:rPr>
              <a:t>Materi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en-US" sz="3733" b="1" dirty="0" err="1">
                <a:solidFill>
                  <a:schemeClr val="bg1"/>
                </a:solidFill>
              </a:rPr>
              <a:t>Inti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id-ID" sz="3733" b="1" dirty="0">
                <a:solidFill>
                  <a:schemeClr val="bg1"/>
                </a:solidFill>
              </a:rPr>
              <a:t>5</a:t>
            </a:r>
            <a:r>
              <a:rPr lang="en-US" sz="3733" b="1" dirty="0">
                <a:solidFill>
                  <a:schemeClr val="bg1"/>
                </a:solidFill>
              </a:rPr>
              <a:t>: </a:t>
            </a:r>
            <a:r>
              <a:rPr lang="id-ID" sz="3733" b="1" dirty="0">
                <a:solidFill>
                  <a:schemeClr val="bg1"/>
                </a:solidFill>
              </a:rPr>
              <a:t>Perbandingan 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2360" y="1078709"/>
            <a:ext cx="9116440" cy="11310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667" dirty="0">
                <a:solidFill>
                  <a:schemeClr val="tx1"/>
                </a:solidFill>
              </a:rPr>
              <a:t>Perbandingan antara dua bilangan cacah, misalnya </a:t>
            </a:r>
            <a:r>
              <a:rPr lang="id-ID" sz="2667" i="1" dirty="0">
                <a:solidFill>
                  <a:schemeClr val="tx1"/>
                </a:solidFill>
              </a:rPr>
              <a:t>a </a:t>
            </a:r>
            <a:r>
              <a:rPr lang="id-ID" sz="2667" dirty="0">
                <a:solidFill>
                  <a:schemeClr val="tx1"/>
                </a:solidFill>
              </a:rPr>
              <a:t>dan </a:t>
            </a:r>
            <a:r>
              <a:rPr lang="id-ID" sz="2667" i="1" dirty="0">
                <a:solidFill>
                  <a:schemeClr val="tx1"/>
                </a:solidFill>
              </a:rPr>
              <a:t>b</a:t>
            </a:r>
            <a:r>
              <a:rPr lang="id-ID" sz="2667" dirty="0">
                <a:solidFill>
                  <a:schemeClr val="tx1"/>
                </a:solidFill>
              </a:rPr>
              <a:t> dapat ditulis dalam bentuk seperti berikut.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32980" y="2578273"/>
                <a:ext cx="3657600" cy="105759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id-ID" sz="2400" dirty="0"/>
                  <a:t> atau </a:t>
                </a:r>
                <a:r>
                  <a:rPr lang="id-ID" sz="2400" i="1" dirty="0"/>
                  <a:t>a</a:t>
                </a:r>
                <a:r>
                  <a:rPr lang="id-ID" sz="2400" dirty="0"/>
                  <a:t> : </a:t>
                </a:r>
                <a:r>
                  <a:rPr lang="id-ID" sz="2400" i="1" dirty="0"/>
                  <a:t>b</a:t>
                </a:r>
              </a:p>
              <a:p>
                <a:r>
                  <a:rPr lang="id-ID" sz="2400" dirty="0"/>
                  <a:t>dengan </a:t>
                </a:r>
                <a:r>
                  <a:rPr lang="id-ID" sz="2400" i="1" dirty="0"/>
                  <a:t>a, b</a:t>
                </a:r>
                <a:r>
                  <a:rPr lang="id-ID" sz="2400" dirty="0"/>
                  <a:t> bilangan asli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80" y="2578273"/>
                <a:ext cx="3657600" cy="1057594"/>
              </a:xfrm>
              <a:prstGeom prst="roundRect">
                <a:avLst/>
              </a:prstGeom>
              <a:blipFill>
                <a:blip r:embed="rId3"/>
                <a:stretch>
                  <a:fillRect l="-997" b="-68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15" y="2378561"/>
            <a:ext cx="2364784" cy="344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363201" cy="6722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4" y="-25400"/>
            <a:ext cx="84956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</a:rPr>
              <a:t>Materi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en-US" sz="3733" b="1" dirty="0" err="1">
                <a:solidFill>
                  <a:schemeClr val="bg1"/>
                </a:solidFill>
              </a:rPr>
              <a:t>Inti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id-ID" sz="3733" b="1" dirty="0">
                <a:solidFill>
                  <a:schemeClr val="bg1"/>
                </a:solidFill>
              </a:rPr>
              <a:t>5</a:t>
            </a:r>
            <a:r>
              <a:rPr lang="en-US" sz="3733" b="1" dirty="0">
                <a:solidFill>
                  <a:schemeClr val="bg1"/>
                </a:solidFill>
              </a:rPr>
              <a:t>: </a:t>
            </a:r>
            <a:r>
              <a:rPr lang="id-ID" sz="3733" b="1" dirty="0">
                <a:solidFill>
                  <a:schemeClr val="bg1"/>
                </a:solidFill>
              </a:rPr>
              <a:t>Perbandingan 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589" y="921986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Contoh:</a:t>
            </a:r>
            <a:endParaRPr lang="en-US" sz="2400" dirty="0"/>
          </a:p>
        </p:txBody>
      </p:sp>
      <p:pic>
        <p:nvPicPr>
          <p:cNvPr id="3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94" y="2134571"/>
            <a:ext cx="2101811" cy="30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41933" y="1642129"/>
            <a:ext cx="867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1. Banyak siswa laki-laki di kelas 5 ada 16 orang.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08000" y="2134571"/>
            <a:ext cx="722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Sementara itu, banyak siswa perempuan ada 12 orang.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08000" y="258693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Berapakah perbandingan siswa laki-laki dan perempuan di kelas 5?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41867" y="3126333"/>
            <a:ext cx="722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i="1" dirty="0"/>
              <a:t>Penyelesaian: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1867" y="3578693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Perbandingan banyak siswa laki-laki dan perempuan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41867" y="4031053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= 16 : 12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41867" y="452349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= 4 :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18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8" grpId="0"/>
      <p:bldP spid="29" grpId="0"/>
      <p:bldP spid="30" grpId="0"/>
      <p:bldP spid="31" grpId="0"/>
      <p:bldP spid="32" grpId="0"/>
      <p:bldP spid="33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363201" cy="6722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304260" y="-25400"/>
            <a:ext cx="84956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</a:rPr>
              <a:t>Materi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en-US" sz="3733" b="1" dirty="0" err="1">
                <a:solidFill>
                  <a:schemeClr val="bg1"/>
                </a:solidFill>
              </a:rPr>
              <a:t>Inti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id-ID" sz="3733" b="1" dirty="0">
                <a:solidFill>
                  <a:schemeClr val="bg1"/>
                </a:solidFill>
              </a:rPr>
              <a:t>5</a:t>
            </a:r>
            <a:r>
              <a:rPr lang="en-US" sz="3733" b="1" dirty="0">
                <a:solidFill>
                  <a:schemeClr val="bg1"/>
                </a:solidFill>
              </a:rPr>
              <a:t>: </a:t>
            </a:r>
            <a:r>
              <a:rPr lang="id-ID" sz="3733" b="1" dirty="0">
                <a:solidFill>
                  <a:schemeClr val="bg1"/>
                </a:solidFill>
              </a:rPr>
              <a:t>Perbandingan 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589" y="921986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Contoh:</a:t>
            </a:r>
            <a:endParaRPr lang="en-US" sz="2400" dirty="0"/>
          </a:p>
        </p:txBody>
      </p:sp>
      <p:pic>
        <p:nvPicPr>
          <p:cNvPr id="3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81" y="2365661"/>
            <a:ext cx="2223815" cy="32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03104" y="1497770"/>
            <a:ext cx="6260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2. Pada kegiatan menanam pohon di sekolah,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08000" y="1873218"/>
            <a:ext cx="985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perbandingan banyak bibit pohon yang ditanam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08000" y="232557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Nina dan Deli adalah 3 : 5.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19289" y="3868677"/>
            <a:ext cx="722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i="1" dirty="0"/>
              <a:t>Penyelesaian: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9289" y="432103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Banyak bibit pohon yang ditanam Deli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03583" y="4735507"/>
                <a:ext cx="8534400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×12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3" y="4735507"/>
                <a:ext cx="8534400" cy="621773"/>
              </a:xfrm>
              <a:prstGeom prst="rect">
                <a:avLst/>
              </a:prstGeom>
              <a:blipFill>
                <a:blip r:embed="rId4"/>
                <a:stretch>
                  <a:fillRect l="-1143" b="-980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58848" y="531017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= 20 bibit pohon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9289" y="277793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Jika banyak bibit pohon yang ditanam Nina sebanyak 12 bibit,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2293" y="32506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berapa banyak bibit pohon yang ditanam Deli?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7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363201" cy="6722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4" y="-25400"/>
            <a:ext cx="84956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</a:rPr>
              <a:t>Materi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en-US" sz="3733" b="1" dirty="0" err="1">
                <a:solidFill>
                  <a:schemeClr val="bg1"/>
                </a:solidFill>
              </a:rPr>
              <a:t>Inti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id-ID" sz="3733" b="1" dirty="0">
                <a:solidFill>
                  <a:schemeClr val="bg1"/>
                </a:solidFill>
              </a:rPr>
              <a:t>5</a:t>
            </a:r>
            <a:r>
              <a:rPr lang="en-US" sz="3733" b="1" dirty="0">
                <a:solidFill>
                  <a:schemeClr val="bg1"/>
                </a:solidFill>
              </a:rPr>
              <a:t>: </a:t>
            </a:r>
            <a:r>
              <a:rPr lang="id-ID" sz="3733" b="1" dirty="0">
                <a:solidFill>
                  <a:schemeClr val="bg1"/>
                </a:solidFill>
              </a:rPr>
              <a:t>Perbandingan 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589" y="921986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Contoh:</a:t>
            </a:r>
            <a:endParaRPr lang="en-US" sz="2400" dirty="0"/>
          </a:p>
        </p:txBody>
      </p:sp>
      <p:pic>
        <p:nvPicPr>
          <p:cNvPr id="3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01" y="2453031"/>
            <a:ext cx="2223815" cy="32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03104" y="1497770"/>
            <a:ext cx="802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3. Perbandingan banyak kelereng Bayu dan Budi adalah 3 : 4.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08000" y="1873218"/>
            <a:ext cx="985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Jika jumlah kelereng mereka 21 butir,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08000" y="232557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tentukan banyak kelereng mereka masing-ma</a:t>
            </a:r>
            <a:r>
              <a:rPr lang="en-US" sz="2400" dirty="0"/>
              <a:t>s</a:t>
            </a:r>
            <a:r>
              <a:rPr lang="id-ID" sz="2400" dirty="0"/>
              <a:t>ing!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77552" y="2973840"/>
            <a:ext cx="722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i="1" dirty="0"/>
              <a:t>Penyelesaian: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77552" y="3426199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Banyak kelereng Bayu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44224" y="3849507"/>
                <a:ext cx="171686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3+4</m:t>
                        </m:r>
                      </m:den>
                    </m:f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×21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24" y="3849507"/>
                <a:ext cx="1716861" cy="616515"/>
              </a:xfrm>
              <a:prstGeom prst="rect">
                <a:avLst/>
              </a:prstGeom>
              <a:blipFill>
                <a:blip r:embed="rId4"/>
                <a:stretch>
                  <a:fillRect l="-5319" b="-882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44224" y="5126818"/>
            <a:ext cx="135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= 9 butir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64458" y="4474977"/>
                <a:ext cx="1513661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×21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8" y="4474977"/>
                <a:ext cx="1513661" cy="615233"/>
              </a:xfrm>
              <a:prstGeom prst="rect">
                <a:avLst/>
              </a:prstGeom>
              <a:blipFill>
                <a:blip r:embed="rId5"/>
                <a:stretch>
                  <a:fillRect l="-403" b="-99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351761" y="3426199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Banyak kelereng Budi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318434" y="3849507"/>
                <a:ext cx="1716861" cy="614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3+4</m:t>
                        </m:r>
                      </m:den>
                    </m:f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×21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434" y="3849507"/>
                <a:ext cx="1716861" cy="614977"/>
              </a:xfrm>
              <a:prstGeom prst="rect">
                <a:avLst/>
              </a:prstGeom>
              <a:blipFill>
                <a:blip r:embed="rId6"/>
                <a:stretch>
                  <a:fillRect l="-5319" b="-89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258928" y="5086734"/>
            <a:ext cx="152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= 12 butir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238667" y="4474976"/>
                <a:ext cx="1513661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×21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67" y="4474976"/>
                <a:ext cx="1513661" cy="613694"/>
              </a:xfrm>
              <a:prstGeom prst="rect">
                <a:avLst/>
              </a:prstGeom>
              <a:blipFill>
                <a:blip r:embed="rId7"/>
                <a:stretch>
                  <a:fillRect l="-402" b="-89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77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8" grpId="0"/>
      <p:bldP spid="29" grpId="0"/>
      <p:bldP spid="30" grpId="0"/>
      <p:bldP spid="31" grpId="0"/>
      <p:bldP spid="32" grpId="0"/>
      <p:bldP spid="33" grpId="0"/>
      <p:bldP spid="37" grpId="0"/>
      <p:bldP spid="22" grpId="0"/>
      <p:bldP spid="23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1450" y="136626"/>
            <a:ext cx="11144250" cy="1424971"/>
            <a:chOff x="171450" y="136626"/>
            <a:chExt cx="11144250" cy="1424971"/>
          </a:xfrm>
        </p:grpSpPr>
        <p:sp>
          <p:nvSpPr>
            <p:cNvPr id="2" name="TextBox 1"/>
            <p:cNvSpPr txBox="1"/>
            <p:nvPr/>
          </p:nvSpPr>
          <p:spPr>
            <a:xfrm>
              <a:off x="171450" y="136626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1450" y="730600"/>
              <a:ext cx="11144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Perbandingan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umur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kakek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Adit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15 :2.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Jika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jumlah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umur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kakek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Adit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sekarang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85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tahun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berapakah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umur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kake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Adit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lima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tahun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lalu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1450" y="1823169"/>
            <a:ext cx="8509262" cy="4059032"/>
            <a:chOff x="171450" y="1823169"/>
            <a:chExt cx="8509262" cy="4059032"/>
          </a:xfrm>
        </p:grpSpPr>
        <p:sp>
          <p:nvSpPr>
            <p:cNvPr id="6" name="TextBox 5"/>
            <p:cNvSpPr txBox="1"/>
            <p:nvPr/>
          </p:nvSpPr>
          <p:spPr>
            <a:xfrm>
              <a:off x="171450" y="1823169"/>
              <a:ext cx="2444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8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71550" y="2519357"/>
                  <a:ext cx="7709162" cy="33628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Umur </a:t>
                  </a:r>
                  <a:r>
                    <a:rPr lang="en-US" sz="2400" dirty="0" err="1">
                      <a:latin typeface="Arial" pitchFamily="34" charset="0"/>
                      <a:cs typeface="Arial" pitchFamily="34" charset="0"/>
                    </a:rPr>
                    <a:t>kakek</a:t>
                  </a:r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400" dirty="0" err="1">
                      <a:latin typeface="Arial" pitchFamily="34" charset="0"/>
                      <a:cs typeface="Arial" pitchFamily="34" charset="0"/>
                    </a:rPr>
                    <a:t>sekarang</a:t>
                  </a:r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  <m:t>15+2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×85=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17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×85=75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tahun</m:t>
                      </m:r>
                    </m:oMath>
                  </a14:m>
                  <a:endParaRPr lang="en-US" sz="2400" b="0" dirty="0">
                    <a:latin typeface="Arial" pitchFamily="34" charset="0"/>
                    <a:ea typeface="Cambria Math"/>
                    <a:cs typeface="Arial" pitchFamily="34" charset="0"/>
                  </a:endParaRPr>
                </a:p>
                <a:p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2400" dirty="0" err="1">
                      <a:latin typeface="Arial" pitchFamily="34" charset="0"/>
                      <a:cs typeface="Arial" pitchFamily="34" charset="0"/>
                    </a:rPr>
                    <a:t>Umur</a:t>
                  </a:r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400" dirty="0" err="1">
                      <a:latin typeface="Arial" pitchFamily="34" charset="0"/>
                      <a:cs typeface="Arial" pitchFamily="34" charset="0"/>
                    </a:rPr>
                    <a:t>Adit</a:t>
                  </a:r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400" dirty="0" err="1">
                      <a:latin typeface="Arial" pitchFamily="34" charset="0"/>
                      <a:cs typeface="Arial" pitchFamily="34" charset="0"/>
                    </a:rPr>
                    <a:t>sekarang</a:t>
                  </a:r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  <m:t>15+2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×85=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17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×85=10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tahun</m:t>
                      </m:r>
                    </m:oMath>
                  </a14:m>
                  <a:endParaRPr lang="en-US" sz="2400" b="0" dirty="0">
                    <a:latin typeface="Arial" pitchFamily="34" charset="0"/>
                    <a:ea typeface="Cambria Math"/>
                    <a:cs typeface="Arial" pitchFamily="34" charset="0"/>
                  </a:endParaRPr>
                </a:p>
                <a:p>
                  <a:endParaRPr lang="en-US" sz="2400" b="0" dirty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2400" b="0" dirty="0" err="1">
                      <a:latin typeface="Arial" pitchFamily="34" charset="0"/>
                      <a:cs typeface="Arial" pitchFamily="34" charset="0"/>
                    </a:rPr>
                    <a:t>Umur</a:t>
                  </a:r>
                  <a:r>
                    <a:rPr lang="en-US" sz="2400" b="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400" b="0" dirty="0" err="1">
                      <a:latin typeface="Arial" pitchFamily="34" charset="0"/>
                      <a:cs typeface="Arial" pitchFamily="34" charset="0"/>
                    </a:rPr>
                    <a:t>kake</a:t>
                  </a:r>
                  <a:r>
                    <a:rPr lang="en-US" sz="2400" dirty="0" err="1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 5 </a:t>
                  </a:r>
                  <a:r>
                    <a:rPr lang="en-US" sz="2400" dirty="0" err="1">
                      <a:latin typeface="Arial" pitchFamily="34" charset="0"/>
                      <a:cs typeface="Arial" pitchFamily="34" charset="0"/>
                    </a:rPr>
                    <a:t>tahun</a:t>
                  </a:r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 yang </a:t>
                  </a:r>
                  <a:r>
                    <a:rPr lang="en-US" sz="2400" dirty="0" err="1">
                      <a:latin typeface="Arial" pitchFamily="34" charset="0"/>
                      <a:cs typeface="Arial" pitchFamily="34" charset="0"/>
                    </a:rPr>
                    <a:t>lalu</a:t>
                  </a:r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 = 75 – 5 = 70 </a:t>
                  </a:r>
                  <a:r>
                    <a:rPr lang="en-US" sz="2400" dirty="0" err="1">
                      <a:latin typeface="Arial" pitchFamily="34" charset="0"/>
                      <a:cs typeface="Arial" pitchFamily="34" charset="0"/>
                    </a:rPr>
                    <a:t>tahun</a:t>
                  </a:r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en-US" sz="2400" b="0" dirty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2400" b="0" dirty="0" err="1">
                      <a:latin typeface="Arial" pitchFamily="34" charset="0"/>
                      <a:cs typeface="Arial" pitchFamily="34" charset="0"/>
                    </a:rPr>
                    <a:t>Umur</a:t>
                  </a:r>
                  <a:r>
                    <a:rPr lang="en-US" sz="2400" b="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400" b="0" dirty="0" err="1">
                      <a:latin typeface="Arial" pitchFamily="34" charset="0"/>
                      <a:cs typeface="Arial" pitchFamily="34" charset="0"/>
                    </a:rPr>
                    <a:t>Adit</a:t>
                  </a:r>
                  <a:r>
                    <a:rPr lang="en-US" sz="2400" b="0" dirty="0">
                      <a:latin typeface="Arial" pitchFamily="34" charset="0"/>
                      <a:cs typeface="Arial" pitchFamily="34" charset="0"/>
                    </a:rPr>
                    <a:t> 5 </a:t>
                  </a:r>
                  <a:r>
                    <a:rPr lang="en-US" sz="2400" b="0" dirty="0" err="1">
                      <a:latin typeface="Arial" pitchFamily="34" charset="0"/>
                      <a:cs typeface="Arial" pitchFamily="34" charset="0"/>
                    </a:rPr>
                    <a:t>tahun</a:t>
                  </a:r>
                  <a:r>
                    <a:rPr lang="en-US" sz="2400" b="0" dirty="0">
                      <a:latin typeface="Arial" pitchFamily="34" charset="0"/>
                      <a:cs typeface="Arial" pitchFamily="34" charset="0"/>
                    </a:rPr>
                    <a:t> yang </a:t>
                  </a:r>
                  <a:r>
                    <a:rPr lang="en-US" sz="2400" b="0" dirty="0" err="1">
                      <a:latin typeface="Arial" pitchFamily="34" charset="0"/>
                      <a:cs typeface="Arial" pitchFamily="34" charset="0"/>
                    </a:rPr>
                    <a:t>lalu</a:t>
                  </a:r>
                  <a:r>
                    <a:rPr lang="en-US" sz="2400" b="0" dirty="0">
                      <a:latin typeface="Arial" pitchFamily="34" charset="0"/>
                      <a:cs typeface="Arial" pitchFamily="34" charset="0"/>
                    </a:rPr>
                    <a:t> 	 = 10 – 5 = 5 </a:t>
                  </a:r>
                  <a:r>
                    <a:rPr lang="en-US" sz="2400" b="0" dirty="0" err="1">
                      <a:latin typeface="Arial" pitchFamily="34" charset="0"/>
                      <a:cs typeface="Arial" pitchFamily="34" charset="0"/>
                    </a:rPr>
                    <a:t>tahun</a:t>
                  </a:r>
                  <a:r>
                    <a:rPr lang="en-US" sz="2400" b="0" dirty="0">
                      <a:latin typeface="Arial" pitchFamily="34" charset="0"/>
                      <a:cs typeface="Arial" pitchFamily="34" charset="0"/>
                    </a:rPr>
                    <a:t>.</a:t>
                  </a:r>
                </a:p>
                <a:p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550" y="2519357"/>
                  <a:ext cx="7709162" cy="33628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81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14DE2-7165-4424-8A82-3520C482C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72" y="596348"/>
            <a:ext cx="4829150" cy="56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0C734-F270-46F0-9050-1172E4EF0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59" y="675861"/>
            <a:ext cx="4507253" cy="56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8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27</TotalTime>
  <Words>335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Algerian</vt:lpstr>
      <vt:lpstr>Arial</vt:lpstr>
      <vt:lpstr>Arial Black</vt:lpstr>
      <vt:lpstr>Arial Rounded MT Bold</vt:lpstr>
      <vt:lpstr>Calibri</vt:lpstr>
      <vt:lpstr>Cambria Math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3</cp:revision>
  <dcterms:created xsi:type="dcterms:W3CDTF">2021-09-04T06:50:34Z</dcterms:created>
  <dcterms:modified xsi:type="dcterms:W3CDTF">2021-09-04T07:17:51Z</dcterms:modified>
</cp:coreProperties>
</file>