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9" r:id="rId10"/>
    <p:sldId id="267" r:id="rId11"/>
    <p:sldId id="270" r:id="rId12"/>
    <p:sldId id="268" r:id="rId13"/>
    <p:sldId id="271" r:id="rId14"/>
    <p:sldId id="272" r:id="rId15"/>
    <p:sldId id="273" r:id="rId16"/>
    <p:sldId id="274" r:id="rId17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61827A-7B0E-45AA-8161-630F28E19EC2}" type="datetimeFigureOut">
              <a:rPr lang="id-ID" smtClean="0"/>
              <a:t>20/02/2021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AE4257E-8448-4952-B8BC-F0C9CC628B15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2073\Desktop\BAHAN PPT BUPENA 4C\GAMBAR\udin, beni, made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34319" r="26091" b="12199"/>
          <a:stretch/>
        </p:blipFill>
        <p:spPr bwMode="auto">
          <a:xfrm>
            <a:off x="0" y="602606"/>
            <a:ext cx="3668232" cy="45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763688" cy="58477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TEMA 7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0"/>
            <a:ext cx="7380312" cy="584775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solidFill>
                  <a:srgbClr val="FFFF00"/>
                </a:solidFill>
              </a:rPr>
              <a:t>INDAHNYA</a:t>
            </a:r>
            <a:r>
              <a:rPr lang="id-ID" sz="3200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</a:rPr>
              <a:t>KERAGAMAN </a:t>
            </a:r>
            <a:r>
              <a:rPr lang="id-ID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DI </a:t>
            </a:r>
            <a:r>
              <a:rPr lang="id-ID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NEGERIKU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3668232" y="2715766"/>
            <a:ext cx="2880000" cy="57606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35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28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Subtema </a:t>
            </a:r>
            <a:r>
              <a:rPr lang="id-ID" sz="2800" b="1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id-ID" sz="28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8232" y="3651870"/>
            <a:ext cx="371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Indahnya Persatuan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Kesatuan Negeriku</a:t>
            </a:r>
            <a:endParaRPr lang="id-ID" sz="2800" b="1" dirty="0">
              <a:solidFill>
                <a:schemeClr val="tx2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8232" y="3435846"/>
            <a:ext cx="2880000" cy="11926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43558"/>
            <a:ext cx="2699793" cy="30963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64696" y="4794706"/>
            <a:ext cx="2915816" cy="369332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 DINDA AINUN NIFAZA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26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6512" y="-20538"/>
            <a:ext cx="9180512" cy="1222017"/>
            <a:chOff x="-36512" y="1384658"/>
            <a:chExt cx="9180512" cy="1627555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-36512" y="1384658"/>
              <a:ext cx="9180512" cy="1627555"/>
              <a:chOff x="-36512" y="-27355"/>
              <a:chExt cx="9180512" cy="162755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T7  St3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6797206" y="226709"/>
                <a:ext cx="504374" cy="504374"/>
                <a:chOff x="6400800" y="2643147"/>
                <a:chExt cx="504374" cy="504374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6407842" y="2654554"/>
                  <a:ext cx="450764" cy="491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P1</a:t>
                  </a: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7251219" y="484312"/>
                <a:ext cx="1553630" cy="830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/>
                  <a:t>Muatan</a:t>
                </a:r>
                <a:endParaRPr lang="en-US" sz="1600" b="1" dirty="0"/>
              </a:p>
              <a:p>
                <a:pPr algn="ctr"/>
                <a:r>
                  <a:rPr lang="en-US" sz="1600" b="1" dirty="0" smtClean="0"/>
                  <a:t>IPA</a:t>
                </a:r>
                <a:endParaRPr lang="en-US" sz="1600" b="1" dirty="0"/>
              </a:p>
              <a:p>
                <a:pPr algn="ctr"/>
                <a:r>
                  <a:rPr lang="en-US" sz="1600" dirty="0"/>
                  <a:t>KD </a:t>
                </a:r>
                <a:r>
                  <a:rPr lang="en-US" sz="1600" dirty="0" smtClean="0"/>
                  <a:t>3.3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4.3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36512" y="-27355"/>
                <a:ext cx="1787412" cy="491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70C0"/>
                    </a:solidFill>
                  </a:rPr>
                  <a:t>Pembelajaran</a:t>
                </a:r>
                <a:r>
                  <a:rPr lang="en-US" b="1" dirty="0">
                    <a:solidFill>
                      <a:srgbClr val="0070C0"/>
                    </a:solidFill>
                  </a:rPr>
                  <a:t> 1: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-36512" y="373913"/>
            <a:ext cx="6970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Gaya </a:t>
            </a:r>
            <a:r>
              <a:rPr lang="id-ID" sz="2400" b="1" dirty="0" smtClean="0"/>
              <a:t>Gravitasi</a:t>
            </a:r>
            <a:endParaRPr lang="sv-SE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6167" y="835578"/>
            <a:ext cx="3197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2" algn="just"/>
            <a:r>
              <a:rPr lang="id-ID" sz="2000" dirty="0"/>
              <a:t>Gaya </a:t>
            </a:r>
            <a:r>
              <a:rPr lang="id-ID" sz="2000" dirty="0" smtClean="0"/>
              <a:t>gravitasi adalah gaya yang </a:t>
            </a:r>
            <a:r>
              <a:rPr lang="id-ID" sz="2000" dirty="0"/>
              <a:t>menarik </a:t>
            </a:r>
            <a:r>
              <a:rPr lang="id-ID" sz="2000" dirty="0" smtClean="0"/>
              <a:t>suatu benda untuk selalu </a:t>
            </a:r>
            <a:r>
              <a:rPr lang="id-ID" sz="2000" dirty="0"/>
              <a:t>menuju ke </a:t>
            </a:r>
            <a:r>
              <a:rPr lang="id-ID" sz="2000" dirty="0" smtClean="0"/>
              <a:t>bawah.</a:t>
            </a:r>
            <a:endParaRPr lang="id-ID" sz="2000" dirty="0"/>
          </a:p>
        </p:txBody>
      </p:sp>
      <p:sp>
        <p:nvSpPr>
          <p:cNvPr id="24" name="Rectangle 23"/>
          <p:cNvSpPr/>
          <p:nvPr/>
        </p:nvSpPr>
        <p:spPr>
          <a:xfrm>
            <a:off x="3549491" y="831819"/>
            <a:ext cx="3313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2" algn="just"/>
            <a:r>
              <a:rPr lang="id-ID" sz="2000" dirty="0" smtClean="0"/>
              <a:t>Contoh </a:t>
            </a:r>
            <a:r>
              <a:rPr lang="id-ID" sz="2000" dirty="0"/>
              <a:t>gaya gravitasi bumi </a:t>
            </a:r>
            <a:r>
              <a:rPr lang="id-ID" sz="2000" dirty="0" smtClean="0"/>
              <a:t>adalah </a:t>
            </a:r>
            <a:r>
              <a:rPr lang="id-ID" sz="2000" dirty="0"/>
              <a:t>jatuhnya buah dari pohon </a:t>
            </a:r>
            <a:r>
              <a:rPr lang="id-ID" sz="2000" dirty="0" smtClean="0"/>
              <a:t>dengan sendirinya</a:t>
            </a:r>
            <a:r>
              <a:rPr lang="id-ID" sz="2000" dirty="0"/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495" y="2204159"/>
            <a:ext cx="36724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just"/>
            <a:r>
              <a:rPr lang="id-ID" sz="2000" dirty="0" smtClean="0"/>
              <a:t>Jadi g</a:t>
            </a:r>
            <a:r>
              <a:rPr lang="id-ID" sz="2000" dirty="0" smtClean="0"/>
              <a:t>aya </a:t>
            </a:r>
            <a:r>
              <a:rPr lang="id-ID" sz="2000" dirty="0"/>
              <a:t>gravitasi bumi adalah gaya yang ditimbulkan oleh tarikan bumi.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232" y="1923678"/>
            <a:ext cx="2529960" cy="180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516216" y="2595686"/>
            <a:ext cx="2269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I</a:t>
            </a:r>
            <a:r>
              <a:rPr lang="id-ID" sz="2400" b="1" dirty="0" smtClean="0"/>
              <a:t>SAAC NEWTON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012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YULI\Desktop\BAHAN PPT BUPENA 4C\GAMBAR\TEMA 7 SUBTEMA 3\Kerta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" r="7098" b="3285"/>
          <a:stretch/>
        </p:blipFill>
        <p:spPr bwMode="auto">
          <a:xfrm>
            <a:off x="35496" y="987574"/>
            <a:ext cx="322090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3491880" y="1635646"/>
            <a:ext cx="5493723" cy="15542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1440" algn="just">
              <a:spcBef>
                <a:spcPts val="600"/>
              </a:spcBef>
            </a:pPr>
            <a:r>
              <a:rPr lang="id-ID" b="1" dirty="0"/>
              <a:t>Gumpalan kertas yang </a:t>
            </a:r>
            <a:r>
              <a:rPr lang="id-ID" b="1" dirty="0" smtClean="0"/>
              <a:t>dijatuhkan </a:t>
            </a:r>
            <a:r>
              <a:rPr lang="it-IT" b="1" dirty="0" smtClean="0"/>
              <a:t>lebih </a:t>
            </a:r>
            <a:r>
              <a:rPr lang="it-IT" b="1" dirty="0"/>
              <a:t>cepat </a:t>
            </a:r>
            <a:r>
              <a:rPr lang="it-IT" b="1" dirty="0" smtClean="0"/>
              <a:t>tiba</a:t>
            </a:r>
            <a:r>
              <a:rPr lang="en-US" b="1" dirty="0"/>
              <a:t> </a:t>
            </a:r>
            <a:r>
              <a:rPr lang="it-IT" b="1" dirty="0" smtClean="0"/>
              <a:t>di permukaan</a:t>
            </a:r>
            <a:r>
              <a:rPr lang="id-ID" b="1" dirty="0" smtClean="0"/>
              <a:t> tanah dibandingkan dengan</a:t>
            </a:r>
            <a:r>
              <a:rPr lang="en-US" b="1" dirty="0" smtClean="0"/>
              <a:t> </a:t>
            </a:r>
            <a:r>
              <a:rPr lang="id-ID" b="1" dirty="0" smtClean="0"/>
              <a:t>kertas </a:t>
            </a:r>
            <a:r>
              <a:rPr lang="id-ID" b="1" dirty="0"/>
              <a:t>lembaran. </a:t>
            </a:r>
            <a:endParaRPr lang="id-ID" b="1" dirty="0" smtClean="0"/>
          </a:p>
          <a:p>
            <a:pPr marL="91440" algn="just">
              <a:spcBef>
                <a:spcPts val="600"/>
              </a:spcBef>
            </a:pPr>
            <a:r>
              <a:rPr lang="id-ID" b="1" dirty="0" smtClean="0"/>
              <a:t>Hal </a:t>
            </a:r>
            <a:r>
              <a:rPr lang="id-ID" b="1" dirty="0"/>
              <a:t>ini </a:t>
            </a:r>
            <a:r>
              <a:rPr lang="id-ID" b="1" dirty="0" smtClean="0"/>
              <a:t>karena gesekan </a:t>
            </a:r>
            <a:r>
              <a:rPr lang="id-ID" b="1" dirty="0"/>
              <a:t>gumpalan dengan </a:t>
            </a:r>
            <a:r>
              <a:rPr lang="id-ID" b="1" dirty="0" smtClean="0"/>
              <a:t>udara lebih </a:t>
            </a:r>
            <a:r>
              <a:rPr lang="id-ID" b="1" dirty="0"/>
              <a:t>kecil.</a:t>
            </a:r>
          </a:p>
        </p:txBody>
      </p:sp>
      <p:sp>
        <p:nvSpPr>
          <p:cNvPr id="6" name="Rectangle 5"/>
          <p:cNvSpPr/>
          <p:nvPr/>
        </p:nvSpPr>
        <p:spPr>
          <a:xfrm>
            <a:off x="-36512" y="373913"/>
            <a:ext cx="9180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Gaya </a:t>
            </a:r>
            <a:r>
              <a:rPr lang="id-ID" sz="2400" b="1" dirty="0" smtClean="0"/>
              <a:t>Gravitasi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1781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/>
        </p:blipFill>
        <p:spPr>
          <a:xfrm>
            <a:off x="446887" y="699543"/>
            <a:ext cx="3693065" cy="216024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287" y="195486"/>
            <a:ext cx="882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Pengaruh Gaya </a:t>
            </a:r>
            <a:r>
              <a:rPr lang="id-ID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Gravitasi dalam Kehidupan Sehari-hari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47" y="2787774"/>
            <a:ext cx="446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latin typeface="Arial" pitchFamily="34" charset="0"/>
                <a:cs typeface="Arial" pitchFamily="34" charset="0"/>
              </a:rPr>
              <a:t>Orang yang melakukan terjun payung memanfaatkan gaya gravitasi agar bisa sampai di tanah.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9543"/>
            <a:ext cx="3023341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644008" y="2787774"/>
            <a:ext cx="4393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latin typeface="Arial" pitchFamily="34" charset="0"/>
                <a:cs typeface="Arial" pitchFamily="34" charset="0"/>
              </a:rPr>
              <a:t>Saat bola di lempar keatas bola akan turun kembali lagi kebawah ke arah tanah.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6512" y="-20538"/>
            <a:ext cx="9180512" cy="1222017"/>
            <a:chOff x="-36512" y="1384658"/>
            <a:chExt cx="9180512" cy="1627555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-36512" y="1384658"/>
              <a:ext cx="9180512" cy="1627555"/>
              <a:chOff x="-36512" y="-27355"/>
              <a:chExt cx="9180512" cy="162755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T7  St3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797206" y="226709"/>
                <a:ext cx="504374" cy="504374"/>
                <a:chOff x="6400800" y="2643147"/>
                <a:chExt cx="504374" cy="504374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407842" y="2654554"/>
                  <a:ext cx="450764" cy="491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P1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7251219" y="484312"/>
                <a:ext cx="1553630" cy="830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/>
                  <a:t>Muatan</a:t>
                </a:r>
                <a:endParaRPr lang="en-US" sz="1600" b="1" dirty="0"/>
              </a:p>
              <a:p>
                <a:pPr algn="ctr"/>
                <a:r>
                  <a:rPr lang="en-US" sz="1600" b="1" dirty="0" smtClean="0"/>
                  <a:t>IPA</a:t>
                </a:r>
                <a:endParaRPr lang="en-US" sz="1600" b="1" dirty="0"/>
              </a:p>
              <a:p>
                <a:pPr algn="ctr"/>
                <a:r>
                  <a:rPr lang="en-US" sz="1600" dirty="0"/>
                  <a:t>KD </a:t>
                </a:r>
                <a:r>
                  <a:rPr lang="en-US" sz="1600" dirty="0" smtClean="0"/>
                  <a:t>3.3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4.3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36512" y="-27355"/>
                <a:ext cx="1787412" cy="491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70C0"/>
                    </a:solidFill>
                  </a:rPr>
                  <a:t>Pembelajaran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id-ID" b="1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: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-36512" y="373913"/>
            <a:ext cx="6970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Gaya </a:t>
            </a:r>
            <a:r>
              <a:rPr lang="id-ID" sz="2400" b="1" dirty="0" smtClean="0"/>
              <a:t>Gesek</a:t>
            </a:r>
            <a:endParaRPr lang="sv-SE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07504" y="933783"/>
            <a:ext cx="4464496" cy="4034549"/>
            <a:chOff x="348447" y="1909970"/>
            <a:chExt cx="4528353" cy="4067386"/>
          </a:xfrm>
        </p:grpSpPr>
        <p:grpSp>
          <p:nvGrpSpPr>
            <p:cNvPr id="18" name="Group 17"/>
            <p:cNvGrpSpPr/>
            <p:nvPr/>
          </p:nvGrpSpPr>
          <p:grpSpPr>
            <a:xfrm>
              <a:off x="394634" y="3124201"/>
              <a:ext cx="4482166" cy="2853155"/>
              <a:chOff x="1000982" y="3608503"/>
              <a:chExt cx="4284404" cy="2116802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88" b="11379"/>
              <a:stretch/>
            </p:blipFill>
            <p:spPr bwMode="auto">
              <a:xfrm>
                <a:off x="1770168" y="3608503"/>
                <a:ext cx="3515218" cy="1714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000982" y="4004241"/>
                <a:ext cx="1310402" cy="408404"/>
                <a:chOff x="1463106" y="4537641"/>
                <a:chExt cx="1310402" cy="40840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1463106" y="4537641"/>
                  <a:ext cx="1310402" cy="251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d-ID" sz="1600" dirty="0"/>
                    <a:t>Gaya dorong</a:t>
                  </a:r>
                </a:p>
              </p:txBody>
            </p:sp>
            <p:sp>
              <p:nvSpPr>
                <p:cNvPr id="29" name="Right Arrow 28"/>
                <p:cNvSpPr/>
                <p:nvPr/>
              </p:nvSpPr>
              <p:spPr>
                <a:xfrm>
                  <a:off x="1589650" y="4806345"/>
                  <a:ext cx="1079500" cy="139700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840462" y="5361058"/>
                <a:ext cx="1223062" cy="364247"/>
                <a:chOff x="4202676" y="5621517"/>
                <a:chExt cx="1223062" cy="364247"/>
              </a:xfrm>
            </p:grpSpPr>
            <p:sp>
              <p:nvSpPr>
                <p:cNvPr id="26" name="Rectangle 25"/>
                <p:cNvSpPr/>
                <p:nvPr/>
              </p:nvSpPr>
              <p:spPr>
                <a:xfrm>
                  <a:off x="4202676" y="5734585"/>
                  <a:ext cx="1223062" cy="2511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d-ID" sz="1600" dirty="0"/>
                    <a:t>Gaya gesek</a:t>
                  </a:r>
                </a:p>
              </p:txBody>
            </p:sp>
            <p:sp>
              <p:nvSpPr>
                <p:cNvPr id="27" name="Left Arrow 26"/>
                <p:cNvSpPr/>
                <p:nvPr/>
              </p:nvSpPr>
              <p:spPr>
                <a:xfrm>
                  <a:off x="4288261" y="5621517"/>
                  <a:ext cx="1076186" cy="113353"/>
                </a:xfrm>
                <a:prstGeom prst="leftArrow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348447" y="1909970"/>
              <a:ext cx="430923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d-ID" sz="2000" b="1" dirty="0">
                  <a:solidFill>
                    <a:srgbClr val="C00000"/>
                  </a:solidFill>
                </a:rPr>
                <a:t>Gaya gesek </a:t>
              </a:r>
              <a:r>
                <a:rPr lang="id-ID" sz="2000" dirty="0"/>
                <a:t>adalah gaya yang terjadi jika </a:t>
              </a:r>
              <a:r>
                <a:rPr lang="id-ID" sz="2000" dirty="0" smtClean="0"/>
                <a:t>dua </a:t>
              </a:r>
              <a:r>
                <a:rPr lang="sv-SE" sz="2000" dirty="0" smtClean="0"/>
                <a:t>permukaan </a:t>
              </a:r>
              <a:r>
                <a:rPr lang="sv-SE" sz="2000" dirty="0"/>
                <a:t>benda saling bergesekan. </a:t>
              </a:r>
              <a:endParaRPr lang="id-ID" sz="20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355976" y="1707654"/>
            <a:ext cx="46443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2100" dirty="0"/>
              <a:t>Besar </a:t>
            </a:r>
            <a:r>
              <a:rPr lang="sv-SE" sz="2100" dirty="0" smtClean="0"/>
              <a:t>kecilnya</a:t>
            </a:r>
            <a:r>
              <a:rPr lang="id-ID" sz="2100" dirty="0" smtClean="0"/>
              <a:t> gaya </a:t>
            </a:r>
            <a:r>
              <a:rPr lang="id-ID" sz="2100" dirty="0"/>
              <a:t>gesek dipengaruhi oleh permukaan </a:t>
            </a:r>
            <a:r>
              <a:rPr lang="id-ID" sz="2100" dirty="0" smtClean="0"/>
              <a:t>kedua </a:t>
            </a:r>
            <a:r>
              <a:rPr lang="fi-FI" sz="2100" dirty="0" smtClean="0"/>
              <a:t>benda </a:t>
            </a:r>
            <a:r>
              <a:rPr lang="fi-FI" sz="2100" dirty="0"/>
              <a:t>yang bergesekan.</a:t>
            </a:r>
            <a:endParaRPr lang="id-ID" sz="2100" dirty="0"/>
          </a:p>
        </p:txBody>
      </p:sp>
      <p:sp>
        <p:nvSpPr>
          <p:cNvPr id="31" name="Rectangle 30"/>
          <p:cNvSpPr/>
          <p:nvPr/>
        </p:nvSpPr>
        <p:spPr>
          <a:xfrm>
            <a:off x="4684468" y="2769483"/>
            <a:ext cx="3555367" cy="100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Makin halus permukaan</a:t>
            </a:r>
            <a:r>
              <a:rPr lang="fi-FI" sz="2000" dirty="0" smtClean="0"/>
              <a:t>,</a:t>
            </a:r>
            <a:r>
              <a:rPr lang="id-ID" sz="2000" dirty="0" smtClean="0"/>
              <a:t> maka </a:t>
            </a:r>
            <a:r>
              <a:rPr lang="id-ID" sz="2000" dirty="0"/>
              <a:t>gaya gesek </a:t>
            </a:r>
            <a:r>
              <a:rPr lang="id-ID" sz="2000" dirty="0" smtClean="0"/>
              <a:t>akan semakin </a:t>
            </a:r>
            <a:r>
              <a:rPr lang="id-ID" sz="2000" dirty="0"/>
              <a:t>kecil.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89041" y="3721209"/>
            <a:ext cx="3555367" cy="100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id-ID" sz="2000" dirty="0"/>
              <a:t>M</a:t>
            </a:r>
            <a:r>
              <a:rPr lang="fi-FI" sz="2000" dirty="0"/>
              <a:t>akin kasar permukaan, maka gaya gesek </a:t>
            </a:r>
            <a:r>
              <a:rPr lang="fi-FI" sz="2000" dirty="0" smtClean="0"/>
              <a:t>semakin</a:t>
            </a:r>
            <a:r>
              <a:rPr lang="id-ID" sz="2000" dirty="0" smtClean="0"/>
              <a:t> besar</a:t>
            </a:r>
            <a:r>
              <a:rPr lang="id-ID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32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8171" y="123478"/>
            <a:ext cx="389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Gaya gesek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juga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dapat diperkecil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dengan cara: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1099" y="135672"/>
            <a:ext cx="3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Arial" pitchFamily="34" charset="0"/>
                <a:cs typeface="Arial" pitchFamily="34" charset="0"/>
              </a:rPr>
              <a:t>Namun, </a:t>
            </a:r>
            <a:r>
              <a:rPr lang="id-ID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gaya gesek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juga dapat diperbesar dengan cara:</a:t>
            </a:r>
            <a:endParaRPr lang="en-US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8171" y="987574"/>
            <a:ext cx="3892519" cy="3461099"/>
            <a:chOff x="328171" y="2681762"/>
            <a:chExt cx="3892519" cy="3461099"/>
          </a:xfrm>
        </p:grpSpPr>
        <p:sp>
          <p:nvSpPr>
            <p:cNvPr id="12" name="TextBox 11"/>
            <p:cNvSpPr txBox="1"/>
            <p:nvPr/>
          </p:nvSpPr>
          <p:spPr>
            <a:xfrm>
              <a:off x="328171" y="5681196"/>
              <a:ext cx="3892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Memberi oli pada rantai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13049" r="10000" b="13049"/>
            <a:stretch/>
          </p:blipFill>
          <p:spPr>
            <a:xfrm>
              <a:off x="328171" y="2681762"/>
              <a:ext cx="3892519" cy="29193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4721099" y="982649"/>
            <a:ext cx="3892800" cy="3461310"/>
            <a:chOff x="4721099" y="2681551"/>
            <a:chExt cx="3892800" cy="3461310"/>
          </a:xfrm>
        </p:grpSpPr>
        <p:sp>
          <p:nvSpPr>
            <p:cNvPr id="15" name="TextBox 14"/>
            <p:cNvSpPr txBox="1"/>
            <p:nvPr/>
          </p:nvSpPr>
          <p:spPr>
            <a:xfrm>
              <a:off x="4721099" y="5681196"/>
              <a:ext cx="389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Membuat alur pada ban</a:t>
              </a:r>
              <a:endPara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21099" y="2681551"/>
              <a:ext cx="3892800" cy="2919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55973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8620" y="93861"/>
            <a:ext cx="8703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  <a:tabLst>
                <a:tab pos="442913" algn="l"/>
              </a:tabLst>
            </a:pPr>
            <a:r>
              <a:rPr lang="sv-SE" sz="2400" b="1" dirty="0" smtClean="0">
                <a:solidFill>
                  <a:srgbClr val="0070C0"/>
                </a:solidFill>
              </a:rPr>
              <a:t>Gaya </a:t>
            </a:r>
            <a:r>
              <a:rPr lang="sv-SE" sz="2400" b="1" dirty="0">
                <a:solidFill>
                  <a:srgbClr val="0070C0"/>
                </a:solidFill>
              </a:rPr>
              <a:t>Gesek dan </a:t>
            </a:r>
            <a:r>
              <a:rPr lang="id-ID" sz="2400" b="1" dirty="0">
                <a:solidFill>
                  <a:srgbClr val="0070C0"/>
                </a:solidFill>
              </a:rPr>
              <a:t>K</a:t>
            </a:r>
            <a:r>
              <a:rPr lang="sv-SE" sz="2400" b="1" dirty="0" smtClean="0">
                <a:solidFill>
                  <a:srgbClr val="0070C0"/>
                </a:solidFill>
              </a:rPr>
              <a:t>egunaannya </a:t>
            </a:r>
            <a:r>
              <a:rPr lang="sv-SE" sz="2400" b="1" dirty="0">
                <a:solidFill>
                  <a:srgbClr val="0070C0"/>
                </a:solidFill>
              </a:rPr>
              <a:t>dalam Kehidupan Sehari-hari</a:t>
            </a:r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512" y="568028"/>
            <a:ext cx="2583166" cy="2772673"/>
            <a:chOff x="396938" y="1295400"/>
            <a:chExt cx="2583166" cy="322488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816" y="3014819"/>
              <a:ext cx="2007288" cy="1505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00994" y="1295400"/>
              <a:ext cx="2005709" cy="1718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d-ID" dirty="0"/>
                <a:t>Alas sandal dan sepatu dibuat dari bahan </a:t>
              </a:r>
              <a:r>
                <a:rPr lang="id-ID" dirty="0" smtClean="0"/>
                <a:t>karet agar </a:t>
              </a:r>
              <a:r>
                <a:rPr lang="id-ID" dirty="0"/>
                <a:t>pemakainya tidak mudah terpeleset.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96938" y="1314120"/>
              <a:ext cx="477149" cy="445532"/>
              <a:chOff x="1007663" y="1662668"/>
              <a:chExt cx="461952" cy="445532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007663" y="1662668"/>
                <a:ext cx="461952" cy="4455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067189" y="1688068"/>
                <a:ext cx="302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dirty="0" smtClean="0">
                    <a:solidFill>
                      <a:schemeClr val="bg1"/>
                    </a:solidFill>
                  </a:rPr>
                  <a:t>1</a:t>
                </a:r>
                <a:endParaRPr lang="id-ID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20072" y="574170"/>
            <a:ext cx="3744416" cy="2069588"/>
            <a:chOff x="4038600" y="1261929"/>
            <a:chExt cx="3744416" cy="1810392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80" y="1261929"/>
              <a:ext cx="1224136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542656" y="1295400"/>
              <a:ext cx="2016224" cy="1776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it-IT" dirty="0" smtClean="0"/>
                <a:t>Sepatu sepak bola diberi pul pada bagian</a:t>
              </a:r>
              <a:r>
                <a:rPr lang="id-ID" dirty="0" smtClean="0"/>
                <a:t> </a:t>
              </a:r>
              <a:r>
                <a:rPr lang="sv-SE" dirty="0" smtClean="0"/>
                <a:t>alas untuk memperbesar gaya gesek agar</a:t>
              </a:r>
              <a:r>
                <a:rPr lang="id-ID" dirty="0" smtClean="0"/>
                <a:t> pemakainya tidak mudah terpeleset.</a:t>
              </a:r>
              <a:endParaRPr lang="id-ID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038600" y="1274542"/>
              <a:ext cx="477149" cy="360099"/>
              <a:chOff x="1007663" y="1553942"/>
              <a:chExt cx="461952" cy="36009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007663" y="1553942"/>
                <a:ext cx="461952" cy="360099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6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77378" y="1572735"/>
                <a:ext cx="295181" cy="296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1600" dirty="0" smtClean="0">
                    <a:solidFill>
                      <a:schemeClr val="bg1"/>
                    </a:solidFill>
                  </a:rPr>
                  <a:t>2</a:t>
                </a:r>
                <a:endParaRPr lang="id-ID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2843808" y="2800548"/>
            <a:ext cx="3973355" cy="923330"/>
            <a:chOff x="381000" y="3657596"/>
            <a:chExt cx="3973355" cy="1198451"/>
          </a:xfrm>
        </p:grpSpPr>
        <p:sp>
          <p:nvSpPr>
            <p:cNvPr id="31" name="Rectangle 30"/>
            <p:cNvSpPr/>
            <p:nvPr/>
          </p:nvSpPr>
          <p:spPr>
            <a:xfrm>
              <a:off x="892798" y="3657596"/>
              <a:ext cx="3461557" cy="11984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dirty="0"/>
                <a:t>Gaya gesek juga terjadi pada rem </a:t>
              </a:r>
              <a:r>
                <a:rPr lang="pt-BR" dirty="0" smtClean="0"/>
                <a:t>sepeda.</a:t>
              </a:r>
              <a:r>
                <a:rPr lang="id-ID" dirty="0" smtClean="0"/>
                <a:t> Untuk </a:t>
              </a:r>
              <a:r>
                <a:rPr lang="id-ID" dirty="0"/>
                <a:t>memperlambat laju </a:t>
              </a:r>
              <a:r>
                <a:rPr lang="id-ID" dirty="0" smtClean="0"/>
                <a:t>sepeda.</a:t>
              </a:r>
              <a:endParaRPr lang="id-ID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81000" y="3657600"/>
              <a:ext cx="477149" cy="445532"/>
              <a:chOff x="1007663" y="1662668"/>
              <a:chExt cx="461952" cy="445532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007663" y="1662668"/>
                <a:ext cx="461952" cy="445532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7378" y="1667191"/>
                <a:ext cx="3029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pic>
        <p:nvPicPr>
          <p:cNvPr id="35" name="Picture 6" descr="Image result for bicyc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07" y="3763227"/>
            <a:ext cx="2996305" cy="14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2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2073\Desktop\BAHAN PPT BUPENA 4C\GAMBAR\udin, beni, made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t="34319" r="26091" b="12199"/>
          <a:stretch/>
        </p:blipFill>
        <p:spPr bwMode="auto">
          <a:xfrm>
            <a:off x="0" y="602606"/>
            <a:ext cx="3668232" cy="454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1763688" cy="58477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TEMA 7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63688" y="0"/>
            <a:ext cx="7380312" cy="584775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solidFill>
                  <a:srgbClr val="FFFF00"/>
                </a:solidFill>
              </a:rPr>
              <a:t>INDAHNYA</a:t>
            </a:r>
            <a:r>
              <a:rPr lang="id-ID" sz="3200" b="1" dirty="0" smtClean="0">
                <a:solidFill>
                  <a:srgbClr val="FFFF00"/>
                </a:solidFill>
              </a:rPr>
              <a:t>  </a:t>
            </a:r>
            <a:r>
              <a:rPr lang="en-US" sz="3200" b="1" dirty="0" smtClean="0">
                <a:solidFill>
                  <a:srgbClr val="FFFF00"/>
                </a:solidFill>
              </a:rPr>
              <a:t>KERAGAMAN </a:t>
            </a:r>
            <a:r>
              <a:rPr lang="id-ID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DI </a:t>
            </a:r>
            <a:r>
              <a:rPr lang="id-ID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NEGERIKU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3668232" y="2715766"/>
            <a:ext cx="2880000" cy="576064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35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d-ID" sz="2800" b="1" dirty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Subtema </a:t>
            </a:r>
            <a:r>
              <a:rPr lang="id-ID" sz="2800" b="1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3</a:t>
            </a:r>
            <a:endParaRPr lang="id-ID" sz="2800" b="1" dirty="0">
              <a:solidFill>
                <a:srgbClr val="FFFF0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8232" y="3651870"/>
            <a:ext cx="3712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Indahnya Persatuan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dan </a:t>
            </a:r>
            <a:r>
              <a:rPr lang="id-ID" sz="2800" b="1" dirty="0" smtClean="0">
                <a:solidFill>
                  <a:schemeClr val="tx2">
                    <a:lumMod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Kesatuan Negeriku</a:t>
            </a:r>
            <a:endParaRPr lang="id-ID" sz="2800" b="1" dirty="0">
              <a:solidFill>
                <a:schemeClr val="tx2">
                  <a:lumMod val="7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68232" y="3435846"/>
            <a:ext cx="2880000" cy="119264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6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43558"/>
            <a:ext cx="2699793" cy="30963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264696" y="4794706"/>
            <a:ext cx="2915816" cy="369332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 DINDA AINUN NIFAZA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60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7912" y="93861"/>
            <a:ext cx="4061693" cy="461665"/>
            <a:chOff x="183119" y="-330343"/>
            <a:chExt cx="3675907" cy="417815"/>
          </a:xfrm>
        </p:grpSpPr>
        <p:sp>
          <p:nvSpPr>
            <p:cNvPr id="7" name="Rectangle 6"/>
            <p:cNvSpPr/>
            <p:nvPr/>
          </p:nvSpPr>
          <p:spPr>
            <a:xfrm>
              <a:off x="927140" y="-330343"/>
              <a:ext cx="2931886" cy="417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Ayo </a:t>
              </a:r>
              <a:r>
                <a:rPr lang="id-ID" sz="2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Berpendapat</a:t>
              </a:r>
              <a:endParaRPr lang="id-ID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2" descr="C:\Users\user\Documents\ENDAH\130018 Tematik terpadu 1a NEW\hasil\gambar\abc.t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19" y="-326954"/>
              <a:ext cx="717834" cy="411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-36512" y="920209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latin typeface="Arial" pitchFamily="34" charset="0"/>
                <a:cs typeface="Arial" pitchFamily="34" charset="0"/>
              </a:rPr>
              <a:t>Perhatikan gambar di </a:t>
            </a:r>
            <a:r>
              <a:rPr lang="id-ID" sz="2000" b="1" dirty="0" smtClean="0">
                <a:latin typeface="Arial" pitchFamily="34" charset="0"/>
                <a:cs typeface="Arial" pitchFamily="34" charset="0"/>
              </a:rPr>
              <a:t>samping !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7" y="468874"/>
            <a:ext cx="3882386" cy="42242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2283" y="1464335"/>
            <a:ext cx="4171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latin typeface="Arial" pitchFamily="34" charset="0"/>
                <a:cs typeface="Arial" pitchFamily="34" charset="0"/>
              </a:rPr>
              <a:t>Lambang tersebut adalah </a:t>
            </a:r>
            <a:r>
              <a:rPr lang="id-ID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lambang negara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kita yaitu Garuda Pancasila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yang memiliki semboyan </a:t>
            </a:r>
            <a:r>
              <a:rPr lang="id-ID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“Bhinneka Tunggal Ika”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92085" y="195486"/>
            <a:ext cx="8412363" cy="2952328"/>
            <a:chOff x="108074" y="161255"/>
            <a:chExt cx="8280920" cy="4730756"/>
          </a:xfrm>
        </p:grpSpPr>
        <p:sp>
          <p:nvSpPr>
            <p:cNvPr id="17" name="Isosceles Triangle 16"/>
            <p:cNvSpPr/>
            <p:nvPr/>
          </p:nvSpPr>
          <p:spPr>
            <a:xfrm rot="10800000">
              <a:off x="108074" y="898366"/>
              <a:ext cx="660770" cy="473083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5044" y="529811"/>
              <a:ext cx="8083950" cy="436220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987" y="1208084"/>
              <a:ext cx="7586858" cy="3600181"/>
            </a:xfrm>
            <a:prstGeom prst="rect">
              <a:avLst/>
            </a:prstGeom>
          </p:spPr>
          <p:txBody>
            <a:bodyPr wrap="square" numCol="2" spcCol="457200">
              <a:spAutoFit/>
            </a:bodyPr>
            <a:lstStyle/>
            <a:p>
              <a:pPr marL="457200" indent="-457200" algn="just">
                <a:buAutoNum type="arabicPeriod"/>
              </a:pPr>
              <a:r>
                <a:rPr lang="id-ID" sz="2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Menuliskan gagasan pokok dan informasi baru dari teks yang telah dibaca.</a:t>
              </a:r>
            </a:p>
            <a:p>
              <a:pPr marL="457200" indent="-457200" algn="just">
                <a:buAutoNum type="arabicPeriod"/>
              </a:pPr>
              <a:r>
                <a:rPr lang="id-ID" sz="2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Menjelaskan </a:t>
              </a:r>
              <a:r>
                <a:rPr lang="id-ID" sz="2000" dirty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pengaruh gaya magnet dan gaya gravitasi dalam kehidupan </a:t>
              </a:r>
              <a:r>
                <a:rPr lang="id-ID" sz="2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sehari-hari.</a:t>
              </a:r>
            </a:p>
            <a:p>
              <a:pPr marL="457200" indent="-457200" algn="just">
                <a:buAutoNum type="arabicPeriod"/>
              </a:pPr>
              <a:r>
                <a:rPr lang="id-ID" sz="2000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Menjelaskan pengaruh gaya gesek dalam kehidupan sehari-hari.</a:t>
              </a:r>
              <a:endParaRPr lang="id-ID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just">
                <a:buAutoNum type="arabicPeriod"/>
              </a:pPr>
              <a:endParaRPr lang="en-US" sz="20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08075" y="161255"/>
              <a:ext cx="5472607" cy="737111"/>
              <a:chOff x="292991" y="401389"/>
              <a:chExt cx="5472607" cy="737111"/>
            </a:xfrm>
          </p:grpSpPr>
          <p:sp>
            <p:nvSpPr>
              <p:cNvPr id="21" name="Pentagon 20"/>
              <p:cNvSpPr/>
              <p:nvPr/>
            </p:nvSpPr>
            <p:spPr>
              <a:xfrm>
                <a:off x="292991" y="401389"/>
                <a:ext cx="5472607" cy="737111"/>
              </a:xfrm>
              <a:prstGeom prst="homePlate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86903" y="452566"/>
                <a:ext cx="3149916" cy="6411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fi-FI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Hari ini kita akan belajar: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38483" y="3291830"/>
            <a:ext cx="8065965" cy="1584176"/>
            <a:chOff x="248911" y="4032109"/>
            <a:chExt cx="7939934" cy="1925684"/>
          </a:xfrm>
        </p:grpSpPr>
        <p:sp>
          <p:nvSpPr>
            <p:cNvPr id="24" name="Rounded Rectangle 23"/>
            <p:cNvSpPr/>
            <p:nvPr/>
          </p:nvSpPr>
          <p:spPr>
            <a:xfrm>
              <a:off x="248911" y="4032109"/>
              <a:ext cx="7939934" cy="1925684"/>
            </a:xfrm>
            <a:prstGeom prst="roundRect">
              <a:avLst>
                <a:gd name="adj" fmla="val 4777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60876" y="4752577"/>
              <a:ext cx="5172287" cy="720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Saling</a:t>
              </a:r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menghargai</a:t>
              </a:r>
              <a:endPara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>
                <a:buAutoNum type="arabicPeriod"/>
              </a:pPr>
              <a:r>
                <a:rPr lang="en-US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Kerja</a:t>
              </a:r>
              <a:r>
                <a:rPr lang="en-US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sama</a:t>
              </a:r>
              <a:endParaRPr lang="id-ID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12860" y="4094019"/>
              <a:ext cx="6612038" cy="4863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i-FI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Sikap yang akan kita kembangkan: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05044" y="4630071"/>
              <a:ext cx="7795917" cy="0"/>
            </a:xfrm>
            <a:prstGeom prst="line">
              <a:avLst/>
            </a:prstGeom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6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20538"/>
            <a:ext cx="9144000" cy="1253915"/>
            <a:chOff x="0" y="1412012"/>
            <a:chExt cx="9144000" cy="144780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0" y="1412012"/>
              <a:ext cx="9144000" cy="1447801"/>
              <a:chOff x="0" y="-1"/>
              <a:chExt cx="9144000" cy="14478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934200" y="483325"/>
                <a:ext cx="2209800" cy="9644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T7 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St3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797206" y="226709"/>
                <a:ext cx="504374" cy="504374"/>
                <a:chOff x="6400800" y="2643147"/>
                <a:chExt cx="504374" cy="504374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407842" y="2667000"/>
                  <a:ext cx="450764" cy="4412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</a:rPr>
                    <a:t>P1</a:t>
                  </a:r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7251965" y="430459"/>
                <a:ext cx="1739579" cy="995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nl-NL" sz="1600" b="1" dirty="0"/>
                  <a:t>Muatan</a:t>
                </a:r>
              </a:p>
              <a:p>
                <a:pPr algn="ctr"/>
                <a:r>
                  <a:rPr lang="nl-NL" sz="1600" b="1" dirty="0" smtClean="0"/>
                  <a:t>Bahasa Indonesia</a:t>
                </a:r>
                <a:endParaRPr lang="nl-NL" sz="1600" b="1" dirty="0"/>
              </a:p>
              <a:p>
                <a:pPr algn="ctr"/>
                <a:r>
                  <a:rPr lang="nl-NL" sz="1600" dirty="0"/>
                  <a:t>KD 3.7 dan 4.7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0" y="-1"/>
                <a:ext cx="6934200" cy="42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0070C0"/>
                    </a:solidFill>
                  </a:rPr>
                  <a:t>Pembelajaran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1: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0" y="41151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fi-FI" sz="2400" b="1" dirty="0" smtClean="0"/>
              <a:t>Arti </a:t>
            </a:r>
            <a:r>
              <a:rPr lang="fi-FI" sz="2400" b="1" dirty="0"/>
              <a:t>Kata Sulit dan Istilah dalam Teks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408" y="830198"/>
            <a:ext cx="3323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dirty="0">
                <a:solidFill>
                  <a:srgbClr val="C00000"/>
                </a:solidFill>
              </a:rPr>
              <a:t>Istilah</a:t>
            </a:r>
            <a:r>
              <a:rPr lang="id-ID" sz="2000" dirty="0"/>
              <a:t> adalah kata </a:t>
            </a:r>
            <a:r>
              <a:rPr lang="id-ID" sz="2000" dirty="0" smtClean="0"/>
              <a:t>atau gabungan kata yang menjelaskan konsep atau keadaan dalam bidang tertentu.</a:t>
            </a:r>
            <a:endParaRPr lang="id-ID" sz="2000" dirty="0"/>
          </a:p>
        </p:txBody>
      </p:sp>
      <p:sp>
        <p:nvSpPr>
          <p:cNvPr id="18" name="Rectangle 17"/>
          <p:cNvSpPr/>
          <p:nvPr/>
        </p:nvSpPr>
        <p:spPr>
          <a:xfrm>
            <a:off x="3707904" y="834683"/>
            <a:ext cx="3226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dirty="0" smtClean="0">
                <a:solidFill>
                  <a:srgbClr val="C00000"/>
                </a:solidFill>
              </a:rPr>
              <a:t>Istilah </a:t>
            </a:r>
            <a:r>
              <a:rPr lang="id-ID" sz="2000" dirty="0" smtClean="0"/>
              <a:t>sering </a:t>
            </a:r>
            <a:r>
              <a:rPr lang="id-ID" sz="2000" dirty="0"/>
              <a:t>juga disebut sebagai kata atau ungkapan khusus.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727960"/>
            <a:ext cx="6421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dirty="0"/>
              <a:t>Untuk mengetahui arti dari suatu istilah, kamu dapat mencarinya di </a:t>
            </a:r>
            <a:r>
              <a:rPr lang="id-ID" sz="2000" dirty="0">
                <a:solidFill>
                  <a:srgbClr val="C00000"/>
                </a:solidFill>
              </a:rPr>
              <a:t>Kamus </a:t>
            </a:r>
            <a:r>
              <a:rPr lang="id-ID" sz="2000" dirty="0" smtClean="0">
                <a:solidFill>
                  <a:srgbClr val="C00000"/>
                </a:solidFill>
              </a:rPr>
              <a:t>Besar Bahasa Indonesia (KBBI). </a:t>
            </a:r>
            <a:endParaRPr lang="id-ID" sz="2000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>
            <a:endCxn id="16" idx="2"/>
          </p:cNvCxnSpPr>
          <p:nvPr/>
        </p:nvCxnSpPr>
        <p:spPr>
          <a:xfrm flipV="1">
            <a:off x="3467100" y="873175"/>
            <a:ext cx="0" cy="1590845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421401" y="1599514"/>
            <a:ext cx="2705760" cy="3518390"/>
            <a:chOff x="6172200" y="2653809"/>
            <a:chExt cx="2705760" cy="351839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2653809"/>
              <a:ext cx="2705760" cy="351839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6400800" y="2819400"/>
              <a:ext cx="2297864" cy="3139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d-ID" sz="2200" dirty="0"/>
                <a:t>Saat mencari arti suatu istilah dalam kamus, kamu harus</a:t>
              </a:r>
            </a:p>
            <a:p>
              <a:r>
                <a:rPr lang="id-ID" sz="2200" dirty="0">
                  <a:solidFill>
                    <a:srgbClr val="000099"/>
                  </a:solidFill>
                </a:rPr>
                <a:t>mencari istilah tersebut dalam bentuk kata dasarnya terlebih dahulu.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6512" y="-20538"/>
            <a:ext cx="9180512" cy="1222017"/>
            <a:chOff x="-36512" y="1384658"/>
            <a:chExt cx="9180512" cy="1627555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-36512" y="1384658"/>
              <a:ext cx="9180512" cy="1627555"/>
              <a:chOff x="-36512" y="-27355"/>
              <a:chExt cx="9180512" cy="162755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T7  St3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797206" y="226709"/>
                <a:ext cx="504374" cy="504374"/>
                <a:chOff x="6400800" y="2643147"/>
                <a:chExt cx="504374" cy="504374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6407842" y="2654554"/>
                  <a:ext cx="450764" cy="4918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</a:rPr>
                    <a:t>P1</a:t>
                  </a: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7251219" y="484312"/>
                <a:ext cx="1553630" cy="830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/>
                  <a:t>Muatan</a:t>
                </a:r>
                <a:endParaRPr lang="en-US" sz="1600" b="1" dirty="0"/>
              </a:p>
              <a:p>
                <a:pPr algn="ctr"/>
                <a:r>
                  <a:rPr lang="en-US" sz="1600" b="1" dirty="0" smtClean="0"/>
                  <a:t>IPA</a:t>
                </a:r>
                <a:endParaRPr lang="en-US" sz="1600" b="1" dirty="0"/>
              </a:p>
              <a:p>
                <a:pPr algn="ctr"/>
                <a:r>
                  <a:rPr lang="en-US" sz="1600" dirty="0"/>
                  <a:t>KD </a:t>
                </a:r>
                <a:r>
                  <a:rPr lang="en-US" sz="1600" dirty="0" smtClean="0"/>
                  <a:t>3.3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</a:t>
                </a:r>
                <a:r>
                  <a:rPr lang="en-US" sz="1600" dirty="0" smtClean="0"/>
                  <a:t>4.3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-36512" y="-27355"/>
                <a:ext cx="1787412" cy="491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solidFill>
                      <a:srgbClr val="0070C0"/>
                    </a:solidFill>
                  </a:rPr>
                  <a:t>Pembelajaran</a:t>
                </a:r>
                <a:r>
                  <a:rPr lang="en-US" b="1" dirty="0">
                    <a:solidFill>
                      <a:srgbClr val="0070C0"/>
                    </a:solidFill>
                  </a:rPr>
                  <a:t> 1: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-36512" y="373913"/>
            <a:ext cx="6970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/>
              <a:t>Gaya Magnet</a:t>
            </a:r>
            <a:endParaRPr lang="sv-SE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0" y="848782"/>
            <a:ext cx="3347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000" dirty="0">
                <a:solidFill>
                  <a:srgbClr val="C00000"/>
                </a:solidFill>
              </a:rPr>
              <a:t>Gaya magnet </a:t>
            </a:r>
            <a:r>
              <a:rPr lang="id-ID" sz="2000" dirty="0"/>
              <a:t>adalah gaya tarik atau gaya tolak yang ditimbulkan oleh sebuah </a:t>
            </a:r>
            <a:r>
              <a:rPr lang="id-ID" sz="2000" dirty="0" smtClean="0"/>
              <a:t>magnet terhadap </a:t>
            </a:r>
            <a:r>
              <a:rPr lang="id-ID" sz="2000" dirty="0"/>
              <a:t>suatu benda. </a:t>
            </a:r>
          </a:p>
        </p:txBody>
      </p:sp>
      <p:pic>
        <p:nvPicPr>
          <p:cNvPr id="23" name="Picture 8" descr="Hasil gambar untuk magnet lad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5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18663">
            <a:off x="791194" y="2240164"/>
            <a:ext cx="1337609" cy="155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8800" r="6250" b="28800"/>
          <a:stretch/>
        </p:blipFill>
        <p:spPr>
          <a:xfrm>
            <a:off x="2030366" y="3723878"/>
            <a:ext cx="5083265" cy="141962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556860" y="1707654"/>
            <a:ext cx="54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000" dirty="0" smtClean="0">
                <a:latin typeface="Arial" pitchFamily="34" charset="0"/>
                <a:cs typeface="Arial" pitchFamily="34" charset="0"/>
              </a:rPr>
              <a:t>Magnet memiliki </a:t>
            </a:r>
            <a:r>
              <a:rPr lang="id-ID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dua kutub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, yaitu kutub </a:t>
            </a:r>
            <a:r>
              <a:rPr lang="id-ID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utara (N)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dan </a:t>
            </a:r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kutub selatan (S</a:t>
            </a:r>
            <a:r>
              <a:rPr lang="id-ID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Jika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kutub senama didekatkan maka akan </a:t>
            </a:r>
            <a:r>
              <a:rPr lang="id-ID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tolak menolak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J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ika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kutub berbeda nama didekatkan, maka akan </a:t>
            </a:r>
            <a:r>
              <a:rPr lang="id-ID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tarik menarik.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4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666" y="51470"/>
            <a:ext cx="8975451" cy="4752528"/>
            <a:chOff x="381000" y="381000"/>
            <a:chExt cx="8229600" cy="5199328"/>
          </a:xfrm>
        </p:grpSpPr>
        <p:sp>
          <p:nvSpPr>
            <p:cNvPr id="5" name="Rectangle 4"/>
            <p:cNvSpPr/>
            <p:nvPr/>
          </p:nvSpPr>
          <p:spPr>
            <a:xfrm>
              <a:off x="381000" y="381000"/>
              <a:ext cx="8229600" cy="505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2400" b="1" dirty="0">
                  <a:solidFill>
                    <a:srgbClr val="0070C0"/>
                  </a:solidFill>
                </a:rPr>
                <a:t>Sifat-sifat magnet antara lain sebagai berikut.</a:t>
              </a:r>
              <a:endParaRPr lang="id-ID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1000" y="2239263"/>
              <a:ext cx="8229600" cy="5050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2400" b="1" dirty="0">
                  <a:solidFill>
                    <a:srgbClr val="0070C0"/>
                  </a:solidFill>
                </a:rPr>
                <a:t>Berdasarkan asalnya, magnet dibedakan </a:t>
              </a:r>
              <a:r>
                <a:rPr lang="id-ID" sz="2400" b="1" dirty="0" smtClean="0">
                  <a:solidFill>
                    <a:srgbClr val="0070C0"/>
                  </a:solidFill>
                </a:rPr>
                <a:t>menjadi:</a:t>
              </a:r>
              <a:endParaRPr lang="id-ID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" y="2652792"/>
              <a:ext cx="4114800" cy="774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id-ID" sz="2000" dirty="0" smtClean="0">
                  <a:solidFill>
                    <a:srgbClr val="C00000"/>
                  </a:solidFill>
                </a:rPr>
                <a:t>Magnet </a:t>
              </a:r>
              <a:r>
                <a:rPr lang="id-ID" sz="2000" dirty="0">
                  <a:solidFill>
                    <a:srgbClr val="C00000"/>
                  </a:solidFill>
                </a:rPr>
                <a:t>alam </a:t>
              </a:r>
              <a:r>
                <a:rPr lang="id-ID" sz="2000" dirty="0"/>
                <a:t>adalah </a:t>
              </a:r>
              <a:r>
                <a:rPr lang="id-ID" sz="2000" dirty="0" smtClean="0"/>
                <a:t>magnet yang </a:t>
              </a:r>
              <a:r>
                <a:rPr lang="id-ID" sz="2000" dirty="0"/>
                <a:t>sudah tersedia di alam</a:t>
              </a:r>
              <a:r>
                <a:rPr lang="id-ID" sz="2000" dirty="0" smtClean="0"/>
                <a:t>.</a:t>
              </a:r>
              <a:endParaRPr lang="id-ID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0649" y="2617152"/>
              <a:ext cx="3886200" cy="774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id-ID" sz="2000" dirty="0" smtClean="0">
                  <a:solidFill>
                    <a:srgbClr val="C00000"/>
                  </a:solidFill>
                </a:rPr>
                <a:t>Magnet </a:t>
              </a:r>
              <a:r>
                <a:rPr lang="id-ID" sz="2000" dirty="0">
                  <a:solidFill>
                    <a:srgbClr val="C00000"/>
                  </a:solidFill>
                </a:rPr>
                <a:t>buatan </a:t>
              </a:r>
              <a:r>
                <a:rPr lang="id-ID" sz="2000" dirty="0"/>
                <a:t>adalah magnet yang sengaja dibuat </a:t>
              </a:r>
              <a:r>
                <a:rPr lang="id-ID" sz="2000" dirty="0" smtClean="0"/>
                <a:t>manusia. </a:t>
              </a:r>
              <a:endParaRPr lang="id-ID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1000" y="4469179"/>
              <a:ext cx="4114800" cy="11111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sv-SE" sz="2000" b="1" dirty="0"/>
                <a:t>Contoh: </a:t>
              </a:r>
              <a:endParaRPr lang="sv-SE" sz="2000" b="1" dirty="0" smtClean="0"/>
            </a:p>
            <a:p>
              <a:r>
                <a:rPr lang="id-ID" sz="2000" b="1" dirty="0"/>
                <a:t>B</a:t>
              </a:r>
              <a:r>
                <a:rPr lang="sv-SE" sz="2000" b="1" dirty="0" smtClean="0"/>
                <a:t>atuan </a:t>
              </a:r>
              <a:r>
                <a:rPr lang="sv-SE" sz="2000" b="1" dirty="0"/>
                <a:t>yang dapat menarik besi</a:t>
              </a:r>
              <a:r>
                <a:rPr lang="sv-SE" sz="2000" b="1" dirty="0" smtClean="0"/>
                <a:t>.</a:t>
              </a:r>
              <a:endParaRPr lang="id-ID" sz="2000" b="1" dirty="0" smtClean="0"/>
            </a:p>
            <a:p>
              <a:endParaRPr lang="sv-SE" sz="20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90649" y="4469179"/>
              <a:ext cx="4019950" cy="111114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id-ID" sz="2000" b="1" dirty="0" smtClean="0"/>
                <a:t>Contoh: </a:t>
              </a:r>
              <a:endParaRPr lang="en-US" sz="2000" b="1" dirty="0" smtClean="0"/>
            </a:p>
            <a:p>
              <a:r>
                <a:rPr lang="id-ID" sz="2000" b="1" dirty="0"/>
                <a:t>M</a:t>
              </a:r>
              <a:r>
                <a:rPr lang="id-ID" sz="2000" b="1" dirty="0" smtClean="0"/>
                <a:t>agnet </a:t>
              </a:r>
              <a:r>
                <a:rPr lang="id-ID" sz="2000" b="1" dirty="0"/>
                <a:t>batang, jarum, tabung atau silinder, huruf U, dan ladam.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44093" y="886067"/>
              <a:ext cx="2222907" cy="1111149"/>
              <a:chOff x="888591" y="1368330"/>
              <a:chExt cx="2222907" cy="111114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435099" y="1368330"/>
                <a:ext cx="1676399" cy="11111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d-ID" sz="2000" dirty="0" smtClean="0"/>
                  <a:t>Magnet memiliki </a:t>
                </a:r>
                <a:r>
                  <a:rPr lang="id-ID" sz="2000" dirty="0"/>
                  <a:t>gaya tarik.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888591" y="1678796"/>
                <a:ext cx="393702" cy="394733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chemeClr val="bg1"/>
                    </a:solidFill>
                  </a:rPr>
                  <a:t>1</a:t>
                </a:r>
                <a:endParaRPr lang="id-ID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ight Arrow 11"/>
            <p:cNvSpPr/>
            <p:nvPr/>
          </p:nvSpPr>
          <p:spPr>
            <a:xfrm rot="5400000">
              <a:off x="1620855" y="3773958"/>
              <a:ext cx="863731" cy="38567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819399" y="886067"/>
              <a:ext cx="2930502" cy="1111149"/>
              <a:chOff x="901697" y="1371306"/>
              <a:chExt cx="2930502" cy="111114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389303" y="1371306"/>
                <a:ext cx="2442896" cy="11111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sv-SE" sz="2000" dirty="0"/>
                  <a:t>Gaya tarik magnet dapat menembus benda-benda tertentu.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01697" y="1681772"/>
                <a:ext cx="393702" cy="394733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chemeClr val="bg1"/>
                    </a:solidFill>
                  </a:rPr>
                  <a:t>2</a:t>
                </a:r>
                <a:endParaRPr lang="id-ID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412585" y="886068"/>
              <a:ext cx="2121815" cy="1015663"/>
              <a:chOff x="989683" y="1292131"/>
              <a:chExt cx="2121815" cy="101566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435099" y="1292131"/>
                <a:ext cx="1676399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id-ID" sz="2000" dirty="0"/>
                  <a:t>Magnet mempunyai dua kutub.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989683" y="1650337"/>
                <a:ext cx="393702" cy="394733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dirty="0" smtClean="0">
                    <a:solidFill>
                      <a:schemeClr val="bg1"/>
                    </a:solidFill>
                  </a:rPr>
                  <a:t>3</a:t>
                </a:r>
                <a:endParaRPr lang="id-ID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Right Arrow 14"/>
            <p:cNvSpPr/>
            <p:nvPr/>
          </p:nvSpPr>
          <p:spPr>
            <a:xfrm rot="5400000">
              <a:off x="6101883" y="3725753"/>
              <a:ext cx="863731" cy="38567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8569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63378"/>
            <a:ext cx="8587679" cy="4869736"/>
            <a:chOff x="457199" y="457200"/>
            <a:chExt cx="8001001" cy="6185319"/>
          </a:xfrm>
        </p:grpSpPr>
        <p:sp>
          <p:nvSpPr>
            <p:cNvPr id="5" name="Rectangle 4"/>
            <p:cNvSpPr/>
            <p:nvPr/>
          </p:nvSpPr>
          <p:spPr>
            <a:xfrm>
              <a:off x="457199" y="457200"/>
              <a:ext cx="8001001" cy="7036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id-ID" sz="3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Bentuk-bentuk </a:t>
              </a:r>
              <a:r>
                <a:rPr lang="id-ID" sz="3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magnet</a:t>
              </a:r>
              <a:endParaRPr lang="id-ID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57929" y="1376410"/>
              <a:ext cx="1988718" cy="1488099"/>
              <a:chOff x="1038929" y="2139304"/>
              <a:chExt cx="1988718" cy="1488099"/>
            </a:xfrm>
          </p:grpSpPr>
          <p:pic>
            <p:nvPicPr>
              <p:cNvPr id="19" name="Picture 2" descr="C:\Users\YULI\Desktop\BAHAN PPT BUPENA 4C\GAMBAR\TEMA 7 SUBTEMA 1\Percobaan magnet 4.t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13" t="-1210" r="27979" b="42736"/>
              <a:stretch/>
            </p:blipFill>
            <p:spPr bwMode="auto">
              <a:xfrm rot="20383009">
                <a:off x="1038929" y="2139304"/>
                <a:ext cx="1988718" cy="1354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1056913" y="3119201"/>
                <a:ext cx="1911690" cy="508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000" b="1" dirty="0" smtClean="0"/>
                  <a:t>Magnet batang</a:t>
                </a:r>
                <a:endParaRPr lang="id-ID" sz="2000" b="1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485710" y="4261305"/>
              <a:ext cx="1820090" cy="2381214"/>
              <a:chOff x="1195736" y="3070897"/>
              <a:chExt cx="1643769" cy="2780272"/>
            </a:xfrm>
          </p:grpSpPr>
          <p:pic>
            <p:nvPicPr>
              <p:cNvPr id="17" name="Picture 3" descr="C:\Users\YULI\Desktop\BAHAN PPT BUPENA 4C\GAMBAR\TEMA 7 SUBTEMA 1\magnet menarik paku shutterstock_10631315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0241" b="94903" l="13396" r="8341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09" t="53438" r="23783" b="7027"/>
              <a:stretch/>
            </p:blipFill>
            <p:spPr bwMode="auto">
              <a:xfrm>
                <a:off x="1195736" y="3070897"/>
                <a:ext cx="1643769" cy="2177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582575" y="5257800"/>
                <a:ext cx="1031030" cy="593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2000" b="1" dirty="0" smtClean="0"/>
                  <a:t>Magnet U</a:t>
                </a:r>
                <a:endParaRPr lang="id-ID" sz="2000" b="1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628968" y="1289505"/>
              <a:ext cx="1734541" cy="2266624"/>
              <a:chOff x="5201658" y="1670211"/>
              <a:chExt cx="1734542" cy="2379865"/>
            </a:xfrm>
          </p:grpSpPr>
          <p:pic>
            <p:nvPicPr>
              <p:cNvPr id="15" name="Picture 4" descr="Hasil gambar untuk magnet silinde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468" t="6700" r="50459" b="7566"/>
              <a:stretch/>
            </p:blipFill>
            <p:spPr bwMode="auto">
              <a:xfrm>
                <a:off x="5430690" y="1670211"/>
                <a:ext cx="1271737" cy="1905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201658" y="3516484"/>
                <a:ext cx="1734542" cy="533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2000" b="1" dirty="0" smtClean="0"/>
                  <a:t>Magnet silinder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94904" y="2327208"/>
              <a:ext cx="1828799" cy="2553037"/>
              <a:chOff x="3676341" y="4046664"/>
              <a:chExt cx="1500685" cy="2147544"/>
            </a:xfrm>
          </p:grpSpPr>
          <p:pic>
            <p:nvPicPr>
              <p:cNvPr id="13" name="Picture 6" descr="Hasil gambar untuk magnet silinder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324" t="4574" r="25079" b="12019"/>
              <a:stretch/>
            </p:blipFill>
            <p:spPr bwMode="auto">
              <a:xfrm>
                <a:off x="3679396" y="4046664"/>
                <a:ext cx="1435100" cy="1943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676341" y="5766723"/>
                <a:ext cx="1500685" cy="427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2000" b="1" dirty="0" smtClean="0"/>
                  <a:t>Magnet jarum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69098" y="3424495"/>
              <a:ext cx="1628503" cy="3079650"/>
              <a:chOff x="1176365" y="3381390"/>
              <a:chExt cx="1493932" cy="304356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176365" y="5922704"/>
                <a:ext cx="1493932" cy="502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d-ID" sz="2000" b="1" dirty="0" smtClean="0"/>
                  <a:t>Magnet ladam</a:t>
                </a:r>
              </a:p>
            </p:txBody>
          </p:sp>
          <p:pic>
            <p:nvPicPr>
              <p:cNvPr id="12" name="Picture 8" descr="Hasil gambar untuk magnet lada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651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29639">
                <a:off x="735520" y="3866771"/>
                <a:ext cx="2318634" cy="1347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866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893" y="51470"/>
            <a:ext cx="2500883" cy="400110"/>
            <a:chOff x="372671" y="758646"/>
            <a:chExt cx="2500883" cy="400110"/>
          </a:xfrm>
        </p:grpSpPr>
        <p:sp>
          <p:nvSpPr>
            <p:cNvPr id="5" name="Rectangle 4"/>
            <p:cNvSpPr/>
            <p:nvPr/>
          </p:nvSpPr>
          <p:spPr>
            <a:xfrm>
              <a:off x="713315" y="758646"/>
              <a:ext cx="216023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Ayo </a:t>
              </a:r>
              <a:r>
                <a:rPr lang="id-ID" sz="20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Berdiskusi</a:t>
              </a:r>
              <a:endParaRPr lang="id-ID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671" y="765007"/>
              <a:ext cx="317778" cy="314469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1789" y="451580"/>
            <a:ext cx="8985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Apakah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magnet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dibawah ini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20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tarik menarik </a:t>
            </a:r>
            <a:r>
              <a:rPr lang="id-ID" sz="2000" dirty="0" smtClean="0">
                <a:latin typeface="Arial" pitchFamily="34" charset="0"/>
                <a:cs typeface="Arial" pitchFamily="34" charset="0"/>
              </a:rPr>
              <a:t>atau </a:t>
            </a:r>
            <a:r>
              <a:rPr lang="id-ID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tolak menolak?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285" y="851690"/>
            <a:ext cx="4105675" cy="874679"/>
            <a:chOff x="1393170" y="2876634"/>
            <a:chExt cx="5697072" cy="12321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3170" y="3285036"/>
              <a:ext cx="5697072" cy="823722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975319" y="2876634"/>
              <a:ext cx="531999" cy="53199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b="1" dirty="0" smtClean="0">
                  <a:solidFill>
                    <a:sysClr val="windowText" lastClr="000000"/>
                  </a:solidFill>
                </a:rPr>
                <a:t>a</a:t>
              </a:r>
              <a:endParaRPr lang="id-ID" sz="36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88024" y="851690"/>
            <a:ext cx="4248174" cy="874680"/>
            <a:chOff x="1392781" y="2876634"/>
            <a:chExt cx="5697072" cy="123212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781" y="3285036"/>
              <a:ext cx="5697072" cy="823722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975319" y="2876634"/>
              <a:ext cx="531999" cy="53199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b="1" dirty="0" smtClean="0">
                  <a:solidFill>
                    <a:sysClr val="windowText" lastClr="000000"/>
                  </a:solidFill>
                </a:rPr>
                <a:t>b</a:t>
              </a:r>
              <a:endParaRPr lang="id-ID" sz="36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0" t="27760"/>
          <a:stretch/>
        </p:blipFill>
        <p:spPr>
          <a:xfrm flipH="1">
            <a:off x="7166341" y="1275606"/>
            <a:ext cx="1869853" cy="4437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79089" y="1923678"/>
            <a:ext cx="2705938" cy="1800199"/>
            <a:chOff x="371034" y="2940780"/>
            <a:chExt cx="4429566" cy="30017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375"/>
            <a:stretch/>
          </p:blipFill>
          <p:spPr>
            <a:xfrm>
              <a:off x="1002119" y="2940780"/>
              <a:ext cx="3798481" cy="3001725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371034" y="3129196"/>
              <a:ext cx="531999" cy="53199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b="1" dirty="0" smtClean="0">
                  <a:solidFill>
                    <a:sysClr val="windowText" lastClr="000000"/>
                  </a:solidFill>
                </a:rPr>
                <a:t>c</a:t>
              </a:r>
              <a:endParaRPr lang="id-ID" sz="36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80112" y="1923678"/>
            <a:ext cx="2736304" cy="1800199"/>
            <a:chOff x="4614126" y="3091786"/>
            <a:chExt cx="3449392" cy="272368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9"/>
            <a:stretch/>
          </p:blipFill>
          <p:spPr>
            <a:xfrm>
              <a:off x="5167918" y="3091786"/>
              <a:ext cx="2895600" cy="2723683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4614126" y="3093596"/>
              <a:ext cx="531999" cy="53199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3600" b="1" dirty="0" smtClean="0">
                  <a:solidFill>
                    <a:sysClr val="windowText" lastClr="000000"/>
                  </a:solidFill>
                </a:rPr>
                <a:t>d</a:t>
              </a:r>
              <a:endParaRPr lang="id-ID" sz="3600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038912" y="3939902"/>
            <a:ext cx="5071549" cy="1008112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000" dirty="0" smtClean="0"/>
              <a:t>Jawaban :</a:t>
            </a:r>
          </a:p>
          <a:p>
            <a:pPr marL="342900" indent="-342900">
              <a:buAutoNum type="alphaLcPeriod"/>
            </a:pPr>
            <a:r>
              <a:rPr lang="id-ID" sz="2000" dirty="0" smtClean="0"/>
              <a:t>Tarik Menarik			c. Menolak</a:t>
            </a:r>
          </a:p>
          <a:p>
            <a:pPr marL="342900" indent="-342900">
              <a:buAutoNum type="alphaLcPeriod"/>
            </a:pPr>
            <a:r>
              <a:rPr lang="id-ID" sz="2000" dirty="0" smtClean="0"/>
              <a:t>Tolak Menolak		d. Tertarik</a:t>
            </a:r>
          </a:p>
        </p:txBody>
      </p:sp>
    </p:spTree>
    <p:extLst>
      <p:ext uri="{BB962C8B-B14F-4D97-AF65-F5344CB8AC3E}">
        <p14:creationId xmlns:p14="http://schemas.microsoft.com/office/powerpoint/2010/main" val="17436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106" y="260419"/>
            <a:ext cx="882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id-ID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Pengaruh </a:t>
            </a:r>
            <a:r>
              <a:rPr lang="id-ID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Gaya Magnet </a:t>
            </a:r>
            <a:r>
              <a:rPr lang="id-ID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dalam </a:t>
            </a:r>
            <a:r>
              <a:rPr lang="id-ID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Kehidupan Sehari-hari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9552" y="987574"/>
            <a:ext cx="3805552" cy="2570981"/>
            <a:chOff x="491047" y="2608678"/>
            <a:chExt cx="3805552" cy="343811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47"/>
            <a:stretch/>
          </p:blipFill>
          <p:spPr>
            <a:xfrm>
              <a:off x="491047" y="2608678"/>
              <a:ext cx="3589528" cy="2682968"/>
            </a:xfrm>
            <a:prstGeom prst="round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93299" y="5338904"/>
              <a:ext cx="3803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Memindahkan benda-benda berat yang terbuat dari besi.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60032" y="987575"/>
            <a:ext cx="3803300" cy="2592288"/>
            <a:chOff x="4357708" y="2732783"/>
            <a:chExt cx="3803300" cy="326892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0" t="8389" r="17800" b="8389"/>
            <a:stretch/>
          </p:blipFill>
          <p:spPr>
            <a:xfrm>
              <a:off x="4370832" y="2732783"/>
              <a:ext cx="3587276" cy="2523981"/>
            </a:xfrm>
            <a:prstGeom prst="round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57708" y="5293820"/>
              <a:ext cx="3803300" cy="70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000" dirty="0" smtClean="0">
                  <a:latin typeface="Arial" pitchFamily="34" charset="0"/>
                  <a:cs typeface="Arial" pitchFamily="34" charset="0"/>
                </a:rPr>
                <a:t>Menunjukkan arah dengan memakai kompas.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4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191</TotalTime>
  <Words>652</Words>
  <Application>Microsoft Office PowerPoint</Application>
  <PresentationFormat>On-screen Show (16:9)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22</cp:revision>
  <dcterms:created xsi:type="dcterms:W3CDTF">2021-02-20T05:15:53Z</dcterms:created>
  <dcterms:modified xsi:type="dcterms:W3CDTF">2021-02-20T08:27:00Z</dcterms:modified>
</cp:coreProperties>
</file>