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5" r:id="rId2"/>
    <p:sldId id="258" r:id="rId3"/>
    <p:sldId id="286" r:id="rId4"/>
    <p:sldId id="261" r:id="rId5"/>
    <p:sldId id="287" r:id="rId6"/>
    <p:sldId id="277" r:id="rId7"/>
    <p:sldId id="288" r:id="rId8"/>
    <p:sldId id="289" r:id="rId9"/>
    <p:sldId id="291" r:id="rId10"/>
    <p:sldId id="292" r:id="rId11"/>
    <p:sldId id="260" r:id="rId12"/>
    <p:sldId id="293" r:id="rId13"/>
    <p:sldId id="294" r:id="rId14"/>
    <p:sldId id="295" r:id="rId15"/>
    <p:sldId id="279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5" r:id="rId24"/>
    <p:sldId id="307" r:id="rId25"/>
    <p:sldId id="309" r:id="rId26"/>
    <p:sldId id="310" r:id="rId27"/>
    <p:sldId id="31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2F77B"/>
    <a:srgbClr val="006666"/>
    <a:srgbClr val="B6F517"/>
    <a:srgbClr val="0E71C2"/>
    <a:srgbClr val="CCFF66"/>
    <a:srgbClr val="003300"/>
    <a:srgbClr val="4B35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7" d="100"/>
          <a:sy n="77" d="100"/>
        </p:scale>
        <p:origin x="-11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26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ELISA\PPT ESPS\2016\ESPS edisi kurnas\PERINTILAN ESPS KURNAS\BUPENA\banner Bupena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ELISA\ERLANGGA LISA\2016\MEDIA MENGAJAR PPT\Template PPT\Template BUPENA\logo bupena kelas 4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94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_office\DOKUMEN KERJA ERLANGGA\PPT BUPENA 4D\Bupena 4D Fajar\shutterstock_4637972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304" y="-375661"/>
            <a:ext cx="10475795" cy="697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89300" y="228600"/>
            <a:ext cx="7186409" cy="838200"/>
            <a:chOff x="571398" y="560945"/>
            <a:chExt cx="7186409" cy="838200"/>
          </a:xfrm>
        </p:grpSpPr>
        <p:pic>
          <p:nvPicPr>
            <p:cNvPr id="21" name="Picture 20" descr="E:\ELISA\PPT ESPS\2016\ESPS edisi kurnas\PERINTILAN ESPS KURNAS\pita label 3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497" y="773005"/>
              <a:ext cx="6431514" cy="60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E:\ELISA\PPT ESPS\2016\ESPS edisi kurnas\PERINTILAN ESPS KURNAS\pita label 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086" y="684204"/>
              <a:ext cx="6431514" cy="60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 rot="20700000">
              <a:off x="571398" y="560945"/>
              <a:ext cx="685800" cy="838200"/>
            </a:xfrm>
            <a:prstGeom prst="rect">
              <a:avLst/>
            </a:prstGeom>
            <a:solidFill>
              <a:srgbClr val="9C5BC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20700000">
              <a:off x="636102" y="59532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prstClr val="white"/>
                  </a:solidFill>
                </a:rPr>
                <a:t>P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280695" y="609600"/>
              <a:ext cx="647711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dirty="0" smtClean="0">
                  <a:solidFill>
                    <a:prstClr val="white"/>
                  </a:solidFill>
                </a:rPr>
                <a:t>ENDALAMAN MATERI</a:t>
              </a:r>
              <a:endParaRPr lang="en-US" sz="40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071888" y="5503811"/>
            <a:ext cx="8282200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 Rounded MT Bold"/>
              </a:rPr>
              <a:t>DAERAH TEMPAT TINGGALKU</a:t>
            </a:r>
            <a:endParaRPr lang="en-US" sz="4000" b="1" dirty="0">
              <a:solidFill>
                <a:schemeClr val="bg1"/>
              </a:solidFill>
              <a:latin typeface="Arial Rounded MT Bold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71888" y="4742985"/>
            <a:ext cx="230415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 Rounded MT Bold"/>
              </a:rPr>
              <a:t>TEMA </a:t>
            </a:r>
            <a:r>
              <a:rPr lang="en-US" sz="3600" dirty="0" smtClean="0">
                <a:solidFill>
                  <a:prstClr val="black"/>
                </a:solidFill>
                <a:latin typeface="Arial Rounded MT Bold"/>
              </a:rPr>
              <a:t>8</a:t>
            </a:r>
            <a:endParaRPr lang="en-US" sz="3600" dirty="0">
              <a:solidFill>
                <a:prstClr val="black"/>
              </a:solidFill>
              <a:latin typeface="Arial Rounded MT Bold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66656" y="5411260"/>
            <a:ext cx="4114800" cy="762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4" descr="E:\ELISA\PPT ESPS\2016\ESPS edisi kurnas\PERINTILAN ESPS KURNAS\BUPENA\banner Bupen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52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ocument_office\DOKUMEN KERJA ERLANGGA\PPT BUPENA 4D\tema 8 subtema 1\shutterstock_5508803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0"/>
          <a:stretch/>
        </p:blipFill>
        <p:spPr bwMode="auto">
          <a:xfrm>
            <a:off x="4602573" y="3330222"/>
            <a:ext cx="4541428" cy="318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Document_office\DOKUMEN KERJA ERLANGGA\PPT BUPENA 4D\tema 8 subtema 1\shutterstock_5557671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" y="3330222"/>
            <a:ext cx="4597229" cy="318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Document_office\DOKUMEN KERJA ERLANGGA\PPT BUPENA 4D\tema 8 subtema 1\shutterstock_5531695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3" t="26177" r="28168"/>
          <a:stretch/>
        </p:blipFill>
        <p:spPr bwMode="auto">
          <a:xfrm>
            <a:off x="5345" y="-1"/>
            <a:ext cx="4597228" cy="333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Document_office\DOKUMEN KERJA ERLANGGA\PPT BUPENA 4D\tema 8 subtema 1\shutterstock_5545846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59" y="0"/>
            <a:ext cx="4554441" cy="333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E:\ELISA\PPT ESPS\2016\ESPS edisi kurnas\PERINTILAN ESPS KURNAS\BUPENA\banner Bupen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945" y="181597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756355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2"/>
                </a:solidFill>
              </a:rPr>
              <a:t>Berikut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pemanfaaan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gaya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otot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dalam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kehidupan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sehari-hari</a:t>
            </a:r>
            <a:r>
              <a:rPr lang="en-US" b="1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893578"/>
            <a:ext cx="387467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B0F0"/>
                </a:solidFill>
              </a:rPr>
              <a:t>Menendang</a:t>
            </a:r>
            <a:r>
              <a:rPr lang="en-US" b="1" dirty="0" smtClean="0">
                <a:solidFill>
                  <a:srgbClr val="00B0F0"/>
                </a:solidFill>
              </a:rPr>
              <a:t> bola.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0" y="893578"/>
            <a:ext cx="387467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B0F0"/>
                </a:solidFill>
              </a:rPr>
              <a:t>Memotong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</a:rPr>
              <a:t>kue</a:t>
            </a:r>
            <a:r>
              <a:rPr lang="en-US" b="1" dirty="0" smtClean="0">
                <a:solidFill>
                  <a:srgbClr val="00B0F0"/>
                </a:solidFill>
              </a:rPr>
              <a:t>.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45" y="3629980"/>
            <a:ext cx="387467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B0F0"/>
                </a:solidFill>
              </a:rPr>
              <a:t>Mengayuh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</a:rPr>
              <a:t>sepeda</a:t>
            </a:r>
            <a:r>
              <a:rPr lang="en-US" b="1" dirty="0" smtClean="0">
                <a:solidFill>
                  <a:srgbClr val="00B0F0"/>
                </a:solidFill>
              </a:rPr>
              <a:t>.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02573" y="3635246"/>
            <a:ext cx="387467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B0F0"/>
                </a:solidFill>
              </a:rPr>
              <a:t>Meraut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</a:rPr>
              <a:t>pensil</a:t>
            </a:r>
            <a:r>
              <a:rPr lang="en-US" b="1" dirty="0" smtClean="0">
                <a:solidFill>
                  <a:srgbClr val="00B0F0"/>
                </a:solidFill>
              </a:rPr>
              <a:t>.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6688723" y="277617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 smtClean="0"/>
              <a:t>Sumber</a:t>
            </a:r>
            <a:r>
              <a:rPr lang="en-US" sz="1600" dirty="0"/>
              <a:t>: </a:t>
            </a:r>
            <a:r>
              <a:rPr lang="en-US" sz="1600" i="1" dirty="0" smtClean="0"/>
              <a:t>wwwshutterstock.com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824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ocument_office\DOKUMEN KERJA ERLANGGA\PPT BUPENA 4D\Koreksi 1 Bupena 4D\Tema 8\subtema 1\Kerja kant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84" y="1533785"/>
            <a:ext cx="7491759" cy="506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251219" y="18675"/>
            <a:ext cx="1892781" cy="1094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0" y="77570"/>
            <a:ext cx="9144000" cy="1600200"/>
            <a:chOff x="0" y="1412013"/>
            <a:chExt cx="9144000" cy="1600200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/>
            <p:cNvGrpSpPr/>
            <p:nvPr/>
          </p:nvGrpSpPr>
          <p:grpSpPr>
            <a:xfrm>
              <a:off x="312057" y="1412013"/>
              <a:ext cx="8831943" cy="1600200"/>
              <a:chOff x="312057" y="0"/>
              <a:chExt cx="8831943" cy="1600200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T8  St1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45" name="Oval 44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6391206" y="2680793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</a:rPr>
                    <a:t>P3</a:t>
                  </a:r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7251219" y="625218"/>
                <a:ext cx="155363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/>
                  <a:t>Muatan</a:t>
                </a:r>
                <a:endParaRPr lang="en-US" sz="1600" b="1" dirty="0"/>
              </a:p>
              <a:p>
                <a:pPr algn="ctr"/>
                <a:r>
                  <a:rPr lang="en-US" sz="1600" b="1" dirty="0"/>
                  <a:t>IPS</a:t>
                </a:r>
              </a:p>
              <a:p>
                <a:pPr algn="ctr"/>
                <a:r>
                  <a:rPr lang="en-US" sz="1600" dirty="0"/>
                  <a:t>KD </a:t>
                </a:r>
                <a:r>
                  <a:rPr lang="en-US" sz="1600" dirty="0" smtClean="0"/>
                  <a:t>3.3 </a:t>
                </a:r>
                <a:r>
                  <a:rPr lang="en-US" sz="1600" dirty="0" err="1"/>
                  <a:t>dan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4.3</a:t>
                </a:r>
                <a:endParaRPr lang="en-US" sz="16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12057" y="43967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/>
                  <a:t>Pembelajaran</a:t>
                </a:r>
                <a:r>
                  <a:rPr lang="en-US" sz="2000" b="1" dirty="0"/>
                  <a:t> </a:t>
                </a:r>
                <a:r>
                  <a:rPr lang="en-US" sz="2000" b="1" dirty="0" smtClean="0"/>
                  <a:t>3:</a:t>
                </a:r>
                <a:endParaRPr lang="en-US" sz="2000" b="1" dirty="0"/>
              </a:p>
            </p:txBody>
          </p:sp>
        </p:grpSp>
        <p:cxnSp>
          <p:nvCxnSpPr>
            <p:cNvPr id="38" name="Straight Connector 37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413658" y="604493"/>
            <a:ext cx="6542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Menjelaskan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Jenis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Pekerjaan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Penduduk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Berdasarkan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Tempat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Tinggal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77480" y="1952560"/>
            <a:ext cx="3896131" cy="44012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sz="2000" b="1" dirty="0" smtClean="0"/>
              <a:t>Jenis </a:t>
            </a:r>
            <a:r>
              <a:rPr lang="fi-FI" sz="2000" b="1" dirty="0"/>
              <a:t>pekerjaan di </a:t>
            </a:r>
            <a:r>
              <a:rPr lang="fi-FI" sz="2000" b="1" dirty="0" smtClean="0"/>
              <a:t>perkotaan</a:t>
            </a:r>
          </a:p>
          <a:p>
            <a:pPr marL="346075"/>
            <a:r>
              <a:rPr lang="en-US" sz="2000" dirty="0" err="1" smtClean="0"/>
              <a:t>Perkotaan</a:t>
            </a:r>
            <a:r>
              <a:rPr lang="en-US" sz="2000" dirty="0" smtClean="0"/>
              <a:t> </a:t>
            </a:r>
            <a:r>
              <a:rPr lang="en-US" sz="2000" dirty="0" err="1"/>
              <a:t>memiliki</a:t>
            </a:r>
            <a:r>
              <a:rPr lang="en-US" sz="2000" dirty="0"/>
              <a:t> </a:t>
            </a:r>
            <a:r>
              <a:rPr lang="en-US" sz="2000" dirty="0" err="1"/>
              <a:t>jumlah</a:t>
            </a:r>
            <a:endParaRPr lang="en-US" sz="2000" dirty="0"/>
          </a:p>
          <a:p>
            <a:pPr marL="346075"/>
            <a:r>
              <a:rPr lang="en-US" sz="2000" dirty="0" err="1"/>
              <a:t>penduduk</a:t>
            </a:r>
            <a:r>
              <a:rPr lang="en-US" sz="2000" dirty="0"/>
              <a:t> yang </a:t>
            </a:r>
            <a:r>
              <a:rPr lang="en-US" sz="2000" dirty="0" err="1"/>
              <a:t>padat</a:t>
            </a:r>
            <a:r>
              <a:rPr lang="en-US" sz="2000" dirty="0"/>
              <a:t> </a:t>
            </a:r>
            <a:r>
              <a:rPr lang="en-US" sz="2000" dirty="0" err="1" smtClean="0"/>
              <a:t>sehingga</a:t>
            </a:r>
            <a:r>
              <a:rPr lang="en-US" sz="2000" dirty="0" smtClean="0"/>
              <a:t> </a:t>
            </a:r>
            <a:r>
              <a:rPr lang="en-US" sz="2000" dirty="0" err="1" smtClean="0"/>
              <a:t>banyak</a:t>
            </a:r>
            <a:r>
              <a:rPr lang="en-US" sz="2000" dirty="0" smtClean="0"/>
              <a:t> </a:t>
            </a:r>
            <a:r>
              <a:rPr lang="en-US" sz="2000" dirty="0" err="1"/>
              <a:t>memunculkan</a:t>
            </a:r>
            <a:r>
              <a:rPr lang="en-US" sz="2000" dirty="0"/>
              <a:t> </a:t>
            </a:r>
            <a:r>
              <a:rPr lang="en-US" sz="2000" dirty="0" err="1"/>
              <a:t>jenis</a:t>
            </a:r>
            <a:r>
              <a:rPr lang="en-US" sz="2000" dirty="0"/>
              <a:t> </a:t>
            </a:r>
            <a:r>
              <a:rPr lang="en-US" sz="2000" dirty="0" err="1" smtClean="0"/>
              <a:t>pekerjaan</a:t>
            </a:r>
            <a:r>
              <a:rPr lang="en-US" sz="2000" dirty="0" smtClean="0"/>
              <a:t>. Hal </a:t>
            </a:r>
            <a:r>
              <a:rPr lang="en-US" sz="2000" dirty="0" err="1"/>
              <a:t>ini</a:t>
            </a:r>
            <a:r>
              <a:rPr lang="en-US" sz="2000" dirty="0"/>
              <a:t> </a:t>
            </a:r>
            <a:r>
              <a:rPr lang="en-US" sz="2000" dirty="0" err="1"/>
              <a:t>mengakibatkan</a:t>
            </a:r>
            <a:r>
              <a:rPr lang="en-US" sz="2000" dirty="0"/>
              <a:t> </a:t>
            </a:r>
            <a:r>
              <a:rPr lang="en-US" sz="2000" dirty="0" err="1" smtClean="0"/>
              <a:t>banyak</a:t>
            </a:r>
            <a:r>
              <a:rPr lang="en-US" sz="2000" dirty="0" smtClean="0"/>
              <a:t> </a:t>
            </a:r>
            <a:r>
              <a:rPr lang="en-US" sz="2000" dirty="0" err="1" smtClean="0"/>
              <a:t>dibangunnya</a:t>
            </a:r>
            <a:r>
              <a:rPr lang="en-US" sz="2000" dirty="0" smtClean="0"/>
              <a:t> </a:t>
            </a:r>
            <a:r>
              <a:rPr lang="en-US" sz="2000" dirty="0" err="1"/>
              <a:t>kawasan</a:t>
            </a:r>
            <a:r>
              <a:rPr lang="en-US" sz="2000" dirty="0"/>
              <a:t> </a:t>
            </a:r>
            <a:r>
              <a:rPr lang="en-US" sz="2000" dirty="0" err="1"/>
              <a:t>perkantoran</a:t>
            </a:r>
            <a:r>
              <a:rPr lang="en-US" sz="2000" dirty="0" smtClean="0"/>
              <a:t>. </a:t>
            </a:r>
            <a:r>
              <a:rPr lang="en-US" sz="2000" dirty="0" err="1" smtClean="0"/>
              <a:t>Jenis</a:t>
            </a:r>
            <a:r>
              <a:rPr lang="en-US" sz="2000" dirty="0" smtClean="0"/>
              <a:t> </a:t>
            </a:r>
            <a:r>
              <a:rPr lang="en-US" sz="2000" dirty="0" err="1"/>
              <a:t>pekerjaan</a:t>
            </a:r>
            <a:r>
              <a:rPr lang="en-US" sz="2000" dirty="0"/>
              <a:t> yang </a:t>
            </a:r>
            <a:r>
              <a:rPr lang="en-US" sz="2000" dirty="0" err="1" smtClean="0"/>
              <a:t>terdapat</a:t>
            </a:r>
            <a:r>
              <a:rPr lang="en-US" sz="2000" dirty="0" smtClean="0"/>
              <a:t> di </a:t>
            </a:r>
            <a:r>
              <a:rPr lang="en-US" sz="2000" dirty="0" err="1"/>
              <a:t>kawasan</a:t>
            </a:r>
            <a:r>
              <a:rPr lang="en-US" sz="2000" dirty="0"/>
              <a:t> </a:t>
            </a:r>
            <a:r>
              <a:rPr lang="en-US" sz="2000" dirty="0" err="1"/>
              <a:t>perkantoran</a:t>
            </a:r>
            <a:r>
              <a:rPr lang="en-US" sz="2000" dirty="0"/>
              <a:t>, </a:t>
            </a:r>
            <a:r>
              <a:rPr lang="en-US" sz="2000" dirty="0" err="1" smtClean="0"/>
              <a:t>antara</a:t>
            </a:r>
            <a:r>
              <a:rPr lang="en-US" sz="2000" dirty="0" smtClean="0"/>
              <a:t> </a:t>
            </a:r>
            <a:r>
              <a:rPr lang="fi-FI" sz="2000" dirty="0" smtClean="0"/>
              <a:t>lain </a:t>
            </a:r>
            <a:r>
              <a:rPr lang="fi-FI" sz="2000" dirty="0"/>
              <a:t>pegawai kantor dan </a:t>
            </a:r>
            <a:r>
              <a:rPr lang="fi-FI" sz="2000" dirty="0" smtClean="0"/>
              <a:t>petugas </a:t>
            </a:r>
            <a:r>
              <a:rPr lang="en-US" sz="2000" dirty="0" err="1" smtClean="0"/>
              <a:t>keamanan</a:t>
            </a:r>
            <a:r>
              <a:rPr lang="en-US" sz="2000" dirty="0"/>
              <a:t>.</a:t>
            </a:r>
          </a:p>
        </p:txBody>
      </p:sp>
      <p:pic>
        <p:nvPicPr>
          <p:cNvPr id="19" name="Picture 4" descr="E:\ELISA\PPT ESPS\2016\ESPS edisi kurnas\PERINTILAN ESPS KURNAS\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776984" y="156520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 smtClean="0"/>
              <a:t>Sumber</a:t>
            </a:r>
            <a:r>
              <a:rPr lang="en-US" sz="1600" dirty="0"/>
              <a:t>: </a:t>
            </a:r>
            <a:r>
              <a:rPr lang="en-US" sz="1600" i="1" dirty="0" smtClean="0"/>
              <a:t>www.pixabay.com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2379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Document_office\DOKUMEN KERJA ERLANGGA\PPT BUPENA 4D\tema 8 subtema 1\woman-801697_19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110326" y="0"/>
            <a:ext cx="5033674" cy="668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E:\ELISA\PPT ESPS\2016\ESPS edisi kurnas\PERINTILAN ESPS KURNAS\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945" y="181597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5989" y="981260"/>
            <a:ext cx="3657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i-FI" sz="2000" b="1" dirty="0" smtClean="0"/>
              <a:t>Jenis </a:t>
            </a:r>
            <a:r>
              <a:rPr lang="fi-FI" sz="2000" b="1" dirty="0"/>
              <a:t>pekerjaan di pedesaan</a:t>
            </a:r>
          </a:p>
          <a:p>
            <a:pPr marL="346075"/>
            <a:r>
              <a:rPr lang="en-US" sz="2000" dirty="0" err="1"/>
              <a:t>Pedesaan</a:t>
            </a:r>
            <a:r>
              <a:rPr lang="en-US" sz="2000" dirty="0"/>
              <a:t> </a:t>
            </a:r>
            <a:r>
              <a:rPr lang="en-US" sz="2000" dirty="0" err="1"/>
              <a:t>umumnya</a:t>
            </a:r>
            <a:r>
              <a:rPr lang="en-US" sz="2000" dirty="0"/>
              <a:t> </a:t>
            </a:r>
            <a:r>
              <a:rPr lang="en-US" sz="2000" dirty="0" err="1" smtClean="0"/>
              <a:t>memiliki</a:t>
            </a:r>
            <a:r>
              <a:rPr lang="en-US" sz="2000" dirty="0" smtClean="0"/>
              <a:t> </a:t>
            </a:r>
            <a:r>
              <a:rPr lang="en-US" sz="2000" dirty="0" err="1" smtClean="0"/>
              <a:t>sumber</a:t>
            </a:r>
            <a:r>
              <a:rPr lang="en-US" sz="2000" dirty="0" smtClean="0"/>
              <a:t> </a:t>
            </a:r>
            <a:r>
              <a:rPr lang="en-US" sz="2000" dirty="0" err="1"/>
              <a:t>daya</a:t>
            </a:r>
            <a:r>
              <a:rPr lang="en-US" sz="2000" dirty="0"/>
              <a:t> </a:t>
            </a:r>
            <a:r>
              <a:rPr lang="en-US" sz="2000" dirty="0" err="1"/>
              <a:t>alam</a:t>
            </a:r>
            <a:r>
              <a:rPr lang="en-US" sz="2000" dirty="0"/>
              <a:t> yang </a:t>
            </a:r>
            <a:r>
              <a:rPr lang="en-US" sz="2000" dirty="0" err="1" smtClean="0"/>
              <a:t>masih</a:t>
            </a:r>
            <a:r>
              <a:rPr lang="en-US" sz="2000" dirty="0" smtClean="0"/>
              <a:t> </a:t>
            </a:r>
            <a:r>
              <a:rPr lang="en-US" sz="2000" dirty="0" err="1" smtClean="0"/>
              <a:t>melimpah</a:t>
            </a:r>
            <a:r>
              <a:rPr lang="en-US" sz="2000" dirty="0" smtClean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memiliki</a:t>
            </a:r>
            <a:r>
              <a:rPr lang="en-US" sz="2000" dirty="0"/>
              <a:t> </a:t>
            </a:r>
            <a:r>
              <a:rPr lang="en-US" sz="2000" dirty="0" err="1" smtClean="0"/>
              <a:t>lingkungan</a:t>
            </a:r>
            <a:r>
              <a:rPr lang="en-US" sz="2000" dirty="0" smtClean="0"/>
              <a:t> yang </a:t>
            </a:r>
            <a:r>
              <a:rPr lang="en-US" sz="2000" dirty="0" err="1"/>
              <a:t>asri</a:t>
            </a:r>
            <a:r>
              <a:rPr lang="en-US" sz="2000" dirty="0"/>
              <a:t>. </a:t>
            </a:r>
            <a:r>
              <a:rPr lang="en-US" sz="2000" dirty="0" err="1"/>
              <a:t>Banyak</a:t>
            </a:r>
            <a:r>
              <a:rPr lang="en-US" sz="2000" dirty="0"/>
              <a:t> </a:t>
            </a:r>
            <a:r>
              <a:rPr lang="en-US" sz="2000" dirty="0" err="1"/>
              <a:t>penduduk</a:t>
            </a:r>
            <a:r>
              <a:rPr lang="en-US" sz="2000" dirty="0"/>
              <a:t> </a:t>
            </a:r>
            <a:r>
              <a:rPr lang="en-US" sz="2000" dirty="0" err="1" smtClean="0"/>
              <a:t>desa</a:t>
            </a:r>
            <a:r>
              <a:rPr lang="en-US" sz="2000" dirty="0" smtClean="0"/>
              <a:t> yang </a:t>
            </a:r>
            <a:r>
              <a:rPr lang="en-US" sz="2000" dirty="0" err="1"/>
              <a:t>bekerja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 smtClean="0"/>
              <a:t>memanfaatkan</a:t>
            </a:r>
            <a:r>
              <a:rPr lang="en-US" sz="2000" dirty="0" smtClean="0"/>
              <a:t> </a:t>
            </a:r>
            <a:r>
              <a:rPr lang="en-US" sz="2000" dirty="0" err="1" smtClean="0"/>
              <a:t>sumber</a:t>
            </a:r>
            <a:r>
              <a:rPr lang="en-US" sz="2000" dirty="0" smtClean="0"/>
              <a:t> </a:t>
            </a:r>
            <a:r>
              <a:rPr lang="en-US" sz="2000" dirty="0" err="1"/>
              <a:t>daya</a:t>
            </a:r>
            <a:r>
              <a:rPr lang="en-US" sz="2000" dirty="0"/>
              <a:t> </a:t>
            </a:r>
            <a:r>
              <a:rPr lang="en-US" sz="2000" dirty="0" err="1"/>
              <a:t>alam</a:t>
            </a:r>
            <a:r>
              <a:rPr lang="en-US" sz="2000" dirty="0"/>
              <a:t> yang </a:t>
            </a:r>
            <a:r>
              <a:rPr lang="en-US" sz="2000" dirty="0" err="1" smtClean="0"/>
              <a:t>tersedia</a:t>
            </a:r>
            <a:r>
              <a:rPr lang="en-US" sz="2000" dirty="0" smtClean="0"/>
              <a:t>. </a:t>
            </a:r>
            <a:r>
              <a:rPr lang="en-US" sz="2000" dirty="0" err="1" smtClean="0"/>
              <a:t>Misalnya</a:t>
            </a:r>
            <a:r>
              <a:rPr lang="en-US" sz="2000" dirty="0"/>
              <a:t>, </a:t>
            </a:r>
            <a:r>
              <a:rPr lang="en-US" sz="2000" dirty="0" err="1"/>
              <a:t>penduduk</a:t>
            </a:r>
            <a:r>
              <a:rPr lang="en-US" sz="2000" dirty="0"/>
              <a:t> </a:t>
            </a:r>
            <a:r>
              <a:rPr lang="en-US" sz="2000" dirty="0" err="1"/>
              <a:t>pedesaan</a:t>
            </a:r>
            <a:r>
              <a:rPr lang="en-US" sz="2000" dirty="0"/>
              <a:t> </a:t>
            </a:r>
            <a:r>
              <a:rPr lang="en-US" sz="2000" dirty="0" smtClean="0"/>
              <a:t>yang </a:t>
            </a:r>
            <a:r>
              <a:rPr lang="it-IT" sz="2000" dirty="0" smtClean="0"/>
              <a:t>tinggal </a:t>
            </a:r>
            <a:r>
              <a:rPr lang="it-IT" sz="2000" dirty="0"/>
              <a:t>di dataran tinggi </a:t>
            </a:r>
            <a:r>
              <a:rPr lang="it-IT" sz="2000" dirty="0" smtClean="0"/>
              <a:t>umumnya </a:t>
            </a:r>
            <a:r>
              <a:rPr lang="en-US" sz="2000" dirty="0" err="1" smtClean="0"/>
              <a:t>bekerja</a:t>
            </a:r>
            <a:r>
              <a:rPr lang="en-US" sz="2000" dirty="0" smtClean="0"/>
              <a:t> </a:t>
            </a:r>
            <a:r>
              <a:rPr lang="en-US" sz="2000" dirty="0" err="1"/>
              <a:t>sebagai</a:t>
            </a:r>
            <a:r>
              <a:rPr lang="en-US" sz="2000" dirty="0"/>
              <a:t> </a:t>
            </a:r>
            <a:r>
              <a:rPr lang="en-US" sz="2000" dirty="0" err="1" smtClean="0"/>
              <a:t>petani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4341163" y="581173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 smtClean="0"/>
              <a:t>Sumber</a:t>
            </a:r>
            <a:r>
              <a:rPr lang="en-US" sz="1600" dirty="0"/>
              <a:t>: </a:t>
            </a:r>
            <a:r>
              <a:rPr lang="en-US" sz="1600" i="1" dirty="0" smtClean="0"/>
              <a:t>www.pixabay.com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9606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82303"/>
            <a:ext cx="9144000" cy="1600200"/>
            <a:chOff x="0" y="1412013"/>
            <a:chExt cx="9144000" cy="1600200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413658" y="1412013"/>
              <a:ext cx="8730342" cy="1600200"/>
              <a:chOff x="413658" y="0"/>
              <a:chExt cx="8730342" cy="16002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T8  St1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2" name="Oval 11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</a:rPr>
                    <a:t>P3</a:t>
                  </a:r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7064469" y="625218"/>
                <a:ext cx="1927131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/>
                  <a:t>Muatan</a:t>
                </a:r>
                <a:endParaRPr lang="en-US" sz="1600" b="1" dirty="0"/>
              </a:p>
              <a:p>
                <a:pPr algn="ctr"/>
                <a:r>
                  <a:rPr lang="en-US" sz="1600" b="1" dirty="0" err="1" smtClean="0"/>
                  <a:t>Bahasa</a:t>
                </a:r>
                <a:r>
                  <a:rPr lang="en-US" sz="1600" b="1" dirty="0" smtClean="0"/>
                  <a:t> Indonesia</a:t>
                </a:r>
              </a:p>
              <a:p>
                <a:pPr algn="ctr"/>
                <a:r>
                  <a:rPr lang="en-US" dirty="0" smtClean="0"/>
                  <a:t>KD 3.9 </a:t>
                </a:r>
                <a:r>
                  <a:rPr lang="en-US" dirty="0" err="1" smtClean="0"/>
                  <a:t>dan</a:t>
                </a:r>
                <a:r>
                  <a:rPr lang="en-US" dirty="0" smtClean="0"/>
                  <a:t> 4.9</a:t>
                </a:r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13658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/>
                  <a:t>Pembelajaran</a:t>
                </a:r>
                <a:r>
                  <a:rPr lang="en-US" sz="2000" b="1" dirty="0"/>
                  <a:t> </a:t>
                </a:r>
                <a:r>
                  <a:rPr lang="en-US" sz="2000" b="1" dirty="0" smtClean="0"/>
                  <a:t>3:</a:t>
                </a:r>
                <a:endParaRPr lang="en-US" sz="2000" b="1" dirty="0"/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91730" y="561199"/>
            <a:ext cx="6542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</a:rPr>
              <a:t>Menjelaskan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Amanat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dalam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Teks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Fiksi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1730" y="1352193"/>
            <a:ext cx="51774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 err="1" smtClean="0">
                <a:solidFill>
                  <a:schemeClr val="accent2"/>
                </a:solidFill>
              </a:rPr>
              <a:t>Amanat</a:t>
            </a:r>
            <a:r>
              <a:rPr lang="en-US" sz="2000" dirty="0" smtClean="0"/>
              <a:t> </a:t>
            </a:r>
            <a:r>
              <a:rPr lang="en-US" sz="2000" dirty="0" err="1"/>
              <a:t>merupakan</a:t>
            </a:r>
            <a:r>
              <a:rPr lang="en-US" sz="2000" dirty="0"/>
              <a:t> </a:t>
            </a:r>
            <a:r>
              <a:rPr lang="en-US" sz="2000" dirty="0" err="1"/>
              <a:t>pesan</a:t>
            </a:r>
            <a:r>
              <a:rPr lang="en-US" sz="2000" dirty="0"/>
              <a:t> yang </a:t>
            </a:r>
            <a:r>
              <a:rPr lang="en-US" sz="2000" dirty="0" err="1" smtClean="0"/>
              <a:t>terkandung</a:t>
            </a:r>
            <a:r>
              <a:rPr lang="en-US" sz="2000" dirty="0" smtClean="0"/>
              <a:t> </a:t>
            </a:r>
            <a:r>
              <a:rPr lang="en-US" sz="2000" dirty="0" err="1" smtClean="0"/>
              <a:t>dalam</a:t>
            </a:r>
            <a:r>
              <a:rPr lang="en-US" sz="2000" dirty="0" smtClean="0"/>
              <a:t> </a:t>
            </a:r>
            <a:r>
              <a:rPr lang="en-US" sz="2000" dirty="0" err="1"/>
              <a:t>suatu</a:t>
            </a:r>
            <a:r>
              <a:rPr lang="en-US" sz="2000" dirty="0"/>
              <a:t> </a:t>
            </a:r>
            <a:r>
              <a:rPr lang="en-US" sz="2000" dirty="0" err="1"/>
              <a:t>cerita</a:t>
            </a:r>
            <a:r>
              <a:rPr lang="en-US" sz="2000" dirty="0"/>
              <a:t>. </a:t>
            </a:r>
            <a:r>
              <a:rPr lang="en-US" sz="2000" dirty="0" err="1"/>
              <a:t>Amanat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en-US" sz="2000" dirty="0"/>
              <a:t>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dipahami</a:t>
            </a:r>
            <a:r>
              <a:rPr lang="en-US" sz="2000" dirty="0"/>
              <a:t> </a:t>
            </a:r>
            <a:r>
              <a:rPr lang="en-US" sz="2000" dirty="0" err="1"/>
              <a:t>setelah</a:t>
            </a:r>
            <a:r>
              <a:rPr lang="en-US" sz="2000" dirty="0"/>
              <a:t> </a:t>
            </a:r>
            <a:r>
              <a:rPr lang="en-US" sz="2000" dirty="0" err="1"/>
              <a:t>kita</a:t>
            </a:r>
            <a:r>
              <a:rPr lang="en-US" sz="2000" dirty="0"/>
              <a:t> </a:t>
            </a:r>
            <a:r>
              <a:rPr lang="en-US" sz="2000" dirty="0" err="1"/>
              <a:t>membaca</a:t>
            </a:r>
            <a:r>
              <a:rPr lang="en-US" sz="2000" dirty="0"/>
              <a:t> </a:t>
            </a:r>
            <a:r>
              <a:rPr lang="en-US" sz="2000" dirty="0" err="1"/>
              <a:t>keseluruhan</a:t>
            </a:r>
            <a:r>
              <a:rPr lang="en-US" sz="2000" dirty="0"/>
              <a:t> </a:t>
            </a:r>
            <a:r>
              <a:rPr lang="en-US" sz="2000" dirty="0" err="1" smtClean="0"/>
              <a:t>teks</a:t>
            </a:r>
            <a:r>
              <a:rPr lang="en-US" sz="2000" dirty="0" smtClean="0"/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err="1" smtClean="0"/>
              <a:t>Dalam</a:t>
            </a:r>
            <a:r>
              <a:rPr lang="en-US" sz="2000" dirty="0" smtClean="0"/>
              <a:t> </a:t>
            </a:r>
            <a:r>
              <a:rPr lang="en-US" sz="2000" dirty="0" err="1" smtClean="0"/>
              <a:t>teks</a:t>
            </a:r>
            <a:r>
              <a:rPr lang="en-US" sz="2000" dirty="0"/>
              <a:t> </a:t>
            </a:r>
            <a:r>
              <a:rPr lang="en-US" sz="2000" dirty="0" err="1" smtClean="0"/>
              <a:t>terdapat</a:t>
            </a:r>
            <a:r>
              <a:rPr lang="en-US" sz="2000" dirty="0" smtClean="0"/>
              <a:t> </a:t>
            </a:r>
            <a:r>
              <a:rPr lang="en-US" sz="2000" dirty="0" err="1"/>
              <a:t>tokoh-tokoh</a:t>
            </a:r>
            <a:r>
              <a:rPr lang="en-US" sz="2000" dirty="0"/>
              <a:t> yang </a:t>
            </a:r>
            <a:r>
              <a:rPr lang="en-US" sz="2000" dirty="0" err="1"/>
              <a:t>berperan</a:t>
            </a:r>
            <a:r>
              <a:rPr lang="en-US" sz="2000" dirty="0"/>
              <a:t> di </a:t>
            </a:r>
            <a:r>
              <a:rPr lang="en-US" sz="2000" dirty="0" err="1"/>
              <a:t>dalamnya</a:t>
            </a:r>
            <a:r>
              <a:rPr lang="en-US" sz="2000" dirty="0"/>
              <a:t>. </a:t>
            </a:r>
            <a:r>
              <a:rPr lang="en-US" sz="2000" dirty="0" err="1"/>
              <a:t>Tokoh-tokoh</a:t>
            </a: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err="1"/>
              <a:t>tersebut</a:t>
            </a:r>
            <a:r>
              <a:rPr lang="en-US" sz="2000" dirty="0"/>
              <a:t> </a:t>
            </a:r>
            <a:r>
              <a:rPr lang="en-US" sz="2000" dirty="0" err="1"/>
              <a:t>memiliki</a:t>
            </a:r>
            <a:r>
              <a:rPr lang="en-US" sz="2000" dirty="0"/>
              <a:t> </a:t>
            </a:r>
            <a:r>
              <a:rPr lang="en-US" sz="2000" dirty="0" err="1"/>
              <a:t>watak</a:t>
            </a:r>
            <a:r>
              <a:rPr lang="en-US" sz="2000" dirty="0"/>
              <a:t> yang </a:t>
            </a:r>
            <a:r>
              <a:rPr lang="en-US" sz="2000" dirty="0" err="1"/>
              <a:t>berbeda-beda</a:t>
            </a:r>
            <a:r>
              <a:rPr lang="en-US" sz="2000" dirty="0"/>
              <a:t>. Ada </a:t>
            </a:r>
            <a:r>
              <a:rPr lang="en-US" sz="2000" dirty="0" err="1"/>
              <a:t>tokoh</a:t>
            </a:r>
            <a:r>
              <a:rPr lang="en-US" sz="2000" dirty="0"/>
              <a:t> yang </a:t>
            </a:r>
            <a:r>
              <a:rPr lang="en-US" sz="2000" dirty="0" err="1"/>
              <a:t>berwatak</a:t>
            </a:r>
            <a:r>
              <a:rPr lang="en-US" sz="2000" dirty="0"/>
              <a:t> </a:t>
            </a:r>
            <a:r>
              <a:rPr lang="en-US" sz="2000" dirty="0" err="1"/>
              <a:t>positif</a:t>
            </a:r>
            <a:r>
              <a:rPr lang="en-US" sz="2000" dirty="0"/>
              <a:t>, </a:t>
            </a:r>
            <a:r>
              <a:rPr lang="en-US" sz="2000" dirty="0" err="1"/>
              <a:t>ada</a:t>
            </a:r>
            <a:r>
              <a:rPr lang="en-US" sz="2000" dirty="0"/>
              <a:t> </a:t>
            </a:r>
            <a:r>
              <a:rPr lang="en-US" sz="2000" dirty="0" err="1" smtClean="0"/>
              <a:t>juga</a:t>
            </a:r>
            <a:r>
              <a:rPr lang="en-US" sz="2000" dirty="0" smtClean="0"/>
              <a:t> </a:t>
            </a:r>
            <a:r>
              <a:rPr lang="en-US" sz="2000" dirty="0" err="1" smtClean="0"/>
              <a:t>tokoh</a:t>
            </a:r>
            <a:r>
              <a:rPr lang="en-US" sz="2000" dirty="0" smtClean="0"/>
              <a:t> </a:t>
            </a:r>
            <a:r>
              <a:rPr lang="en-US" sz="2000" dirty="0"/>
              <a:t>yang </a:t>
            </a:r>
            <a:r>
              <a:rPr lang="en-US" sz="2000" dirty="0" err="1"/>
              <a:t>berwatak</a:t>
            </a:r>
            <a:r>
              <a:rPr lang="en-US" sz="2000" dirty="0"/>
              <a:t> </a:t>
            </a:r>
            <a:r>
              <a:rPr lang="en-US" sz="2000" dirty="0" err="1"/>
              <a:t>negatif</a:t>
            </a:r>
            <a:r>
              <a:rPr lang="en-US" sz="2000" dirty="0"/>
              <a:t>. </a:t>
            </a:r>
            <a:endParaRPr lang="en-US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err="1">
                <a:solidFill>
                  <a:schemeClr val="accent2"/>
                </a:solidFill>
              </a:rPr>
              <a:t>Contoh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watak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positif</a:t>
            </a:r>
            <a:r>
              <a:rPr lang="en-US" sz="2000" dirty="0"/>
              <a:t>, di </a:t>
            </a:r>
            <a:r>
              <a:rPr lang="en-US" sz="2000" dirty="0" err="1"/>
              <a:t>antaranya</a:t>
            </a:r>
            <a:r>
              <a:rPr lang="en-US" sz="2000" dirty="0"/>
              <a:t> </a:t>
            </a:r>
            <a:r>
              <a:rPr lang="en-US" sz="2000" dirty="0" err="1"/>
              <a:t>penyayang</a:t>
            </a:r>
            <a:r>
              <a:rPr lang="en-US" sz="2000" dirty="0"/>
              <a:t>, </a:t>
            </a:r>
            <a:r>
              <a:rPr lang="en-US" sz="2000" dirty="0" err="1"/>
              <a:t>rendah</a:t>
            </a:r>
            <a:r>
              <a:rPr lang="en-US" sz="2000" dirty="0"/>
              <a:t> </a:t>
            </a:r>
            <a:r>
              <a:rPr lang="en-US" sz="2000" dirty="0" err="1"/>
              <a:t>hati</a:t>
            </a:r>
            <a:r>
              <a:rPr lang="en-US" sz="2000" dirty="0" smtClean="0"/>
              <a:t>, </a:t>
            </a:r>
            <a:r>
              <a:rPr lang="en-US" sz="2000" dirty="0" err="1" smtClean="0"/>
              <a:t>suka</a:t>
            </a:r>
            <a:r>
              <a:rPr lang="en-US" sz="2000" dirty="0" smtClean="0"/>
              <a:t> </a:t>
            </a:r>
            <a:r>
              <a:rPr lang="en-US" sz="2000" dirty="0" err="1"/>
              <a:t>menolong</a:t>
            </a:r>
            <a:r>
              <a:rPr lang="en-US" sz="2000" dirty="0"/>
              <a:t>,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jujur</a:t>
            </a:r>
            <a:r>
              <a:rPr lang="en-US" sz="2000" dirty="0"/>
              <a:t>. </a:t>
            </a:r>
            <a:endParaRPr lang="en-US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err="1" smtClean="0"/>
              <a:t>Sementara</a:t>
            </a:r>
            <a:r>
              <a:rPr lang="en-US" sz="2000" dirty="0" smtClean="0"/>
              <a:t> </a:t>
            </a:r>
            <a:r>
              <a:rPr lang="en-US" sz="2000" dirty="0" err="1"/>
              <a:t>itu</a:t>
            </a:r>
            <a:r>
              <a:rPr lang="en-US" sz="2000" dirty="0"/>
              <a:t>, </a:t>
            </a:r>
            <a:r>
              <a:rPr lang="en-US" sz="2000" b="1" dirty="0" err="1">
                <a:solidFill>
                  <a:schemeClr val="accent2"/>
                </a:solidFill>
              </a:rPr>
              <a:t>contoh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watak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negatif</a:t>
            </a:r>
            <a:r>
              <a:rPr lang="en-US" sz="2000" dirty="0"/>
              <a:t>, </a:t>
            </a:r>
            <a:r>
              <a:rPr lang="en-US" sz="2000" dirty="0" err="1"/>
              <a:t>yaitu</a:t>
            </a:r>
            <a:r>
              <a:rPr lang="en-US" sz="2000" dirty="0"/>
              <a:t> </a:t>
            </a:r>
            <a:r>
              <a:rPr lang="en-US" sz="2000" dirty="0" err="1"/>
              <a:t>sombong</a:t>
            </a:r>
            <a:r>
              <a:rPr lang="en-US" sz="2000" dirty="0"/>
              <a:t>, </a:t>
            </a:r>
            <a:r>
              <a:rPr lang="en-US" sz="2000" dirty="0" err="1"/>
              <a:t>kikir</a:t>
            </a:r>
            <a:r>
              <a:rPr lang="en-US" sz="2000" dirty="0" smtClean="0"/>
              <a:t>,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/>
              <a:t>pembohong</a:t>
            </a:r>
            <a:r>
              <a:rPr lang="en-US" sz="2000" dirty="0"/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595" y="1777929"/>
            <a:ext cx="2167999" cy="461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7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frame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34" y="988540"/>
            <a:ext cx="7969244" cy="508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E:\ELISA\PPT ESPS\2016\ESPS edisi kurnas\PERINTILAN ESPS KURNAS\BUPENA\banner Bupen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945" y="181597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94453" y="1682420"/>
            <a:ext cx="5770606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/>
              <a:t>Ketika</a:t>
            </a:r>
            <a:r>
              <a:rPr lang="en-US" sz="2000" dirty="0"/>
              <a:t> </a:t>
            </a:r>
            <a:r>
              <a:rPr lang="en-US" sz="2000" dirty="0" err="1"/>
              <a:t>ayam-ayam</a:t>
            </a:r>
            <a:r>
              <a:rPr lang="en-US" sz="2000" dirty="0"/>
              <a:t> </a:t>
            </a:r>
            <a:r>
              <a:rPr lang="en-US" sz="2000" dirty="0" err="1"/>
              <a:t>sedang</a:t>
            </a:r>
            <a:r>
              <a:rPr lang="en-US" sz="2000" dirty="0"/>
              <a:t> </a:t>
            </a:r>
            <a:r>
              <a:rPr lang="en-US" sz="2000" dirty="0" err="1"/>
              <a:t>mencari</a:t>
            </a:r>
            <a:r>
              <a:rPr lang="en-US" sz="2000" dirty="0"/>
              <a:t> </a:t>
            </a:r>
            <a:r>
              <a:rPr lang="en-US" sz="2000" dirty="0" err="1"/>
              <a:t>makan</a:t>
            </a:r>
            <a:r>
              <a:rPr lang="en-US" sz="2000" dirty="0"/>
              <a:t> di </a:t>
            </a:r>
            <a:r>
              <a:rPr lang="en-US" sz="2000" dirty="0" err="1"/>
              <a:t>padang</a:t>
            </a:r>
            <a:r>
              <a:rPr lang="en-US" sz="2000" dirty="0"/>
              <a:t> </a:t>
            </a:r>
            <a:r>
              <a:rPr lang="en-US" sz="2000" dirty="0" err="1"/>
              <a:t>rumput</a:t>
            </a:r>
            <a:r>
              <a:rPr lang="en-US" sz="2000" dirty="0"/>
              <a:t>, </a:t>
            </a:r>
            <a:r>
              <a:rPr lang="en-US" sz="2000" dirty="0" err="1"/>
              <a:t>Rubah</a:t>
            </a:r>
            <a:r>
              <a:rPr lang="en-US" sz="2000" dirty="0"/>
              <a:t> </a:t>
            </a:r>
            <a:r>
              <a:rPr lang="en-US" sz="2000" dirty="0" err="1" smtClean="0"/>
              <a:t>mengendap-endap</a:t>
            </a:r>
            <a:r>
              <a:rPr lang="en-US" sz="2000" dirty="0" smtClean="0"/>
              <a:t> di </a:t>
            </a:r>
            <a:r>
              <a:rPr lang="en-US" sz="2000" dirty="0" err="1"/>
              <a:t>balik</a:t>
            </a:r>
            <a:r>
              <a:rPr lang="en-US" sz="2000" dirty="0"/>
              <a:t> </a:t>
            </a:r>
            <a:r>
              <a:rPr lang="en-US" sz="2000" dirty="0" err="1"/>
              <a:t>semak-semak</a:t>
            </a:r>
            <a:r>
              <a:rPr lang="en-US" sz="2000" dirty="0"/>
              <a:t> </a:t>
            </a:r>
            <a:r>
              <a:rPr lang="en-US" sz="2000" dirty="0" err="1"/>
              <a:t>mendekati</a:t>
            </a:r>
            <a:r>
              <a:rPr lang="en-US" sz="2000" dirty="0"/>
              <a:t> </a:t>
            </a:r>
            <a:r>
              <a:rPr lang="en-US" sz="2000" dirty="0" err="1"/>
              <a:t>kandang</a:t>
            </a:r>
            <a:r>
              <a:rPr lang="en-US" sz="2000" dirty="0"/>
              <a:t> </a:t>
            </a:r>
            <a:r>
              <a:rPr lang="en-US" sz="2000" dirty="0" err="1"/>
              <a:t>ayam</a:t>
            </a:r>
            <a:r>
              <a:rPr lang="en-US" sz="2000" dirty="0"/>
              <a:t>.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sekejap</a:t>
            </a:r>
            <a:r>
              <a:rPr lang="en-US" sz="2000" dirty="0"/>
              <a:t>, </a:t>
            </a:r>
            <a:r>
              <a:rPr lang="en-US" sz="2000" dirty="0" err="1"/>
              <a:t>Rubah</a:t>
            </a:r>
            <a:r>
              <a:rPr lang="en-US" sz="2000" dirty="0"/>
              <a:t> </a:t>
            </a:r>
            <a:r>
              <a:rPr lang="en-US" sz="2000" dirty="0" err="1" smtClean="0"/>
              <a:t>mencuri</a:t>
            </a:r>
            <a:r>
              <a:rPr lang="en-US" sz="2000" dirty="0" smtClean="0"/>
              <a:t> </a:t>
            </a:r>
            <a:r>
              <a:rPr lang="en-US" sz="2000" dirty="0" err="1" smtClean="0"/>
              <a:t>telur-telur</a:t>
            </a:r>
            <a:r>
              <a:rPr lang="en-US" sz="2000" dirty="0" smtClean="0"/>
              <a:t> </a:t>
            </a:r>
            <a:r>
              <a:rPr lang="en-US" sz="2000" dirty="0" err="1"/>
              <a:t>ayam</a:t>
            </a:r>
            <a:r>
              <a:rPr lang="en-US" sz="2000" dirty="0"/>
              <a:t> yang </a:t>
            </a:r>
            <a:r>
              <a:rPr lang="en-US" sz="2000" dirty="0" err="1"/>
              <a:t>ada</a:t>
            </a:r>
            <a:r>
              <a:rPr lang="en-US" sz="2000" dirty="0"/>
              <a:t> di </a:t>
            </a:r>
            <a:r>
              <a:rPr lang="en-US" sz="2000" dirty="0" err="1"/>
              <a:t>kandang</a:t>
            </a:r>
            <a:r>
              <a:rPr lang="en-US" sz="2000" dirty="0"/>
              <a:t> </a:t>
            </a:r>
            <a:r>
              <a:rPr lang="en-US" sz="2000" dirty="0" err="1"/>
              <a:t>tersebut</a:t>
            </a:r>
            <a:r>
              <a:rPr lang="en-US" sz="2000" dirty="0"/>
              <a:t>. </a:t>
            </a:r>
            <a:r>
              <a:rPr lang="en-US" sz="2000" dirty="0" err="1"/>
              <a:t>Rubah</a:t>
            </a:r>
            <a:r>
              <a:rPr lang="en-US" sz="2000" dirty="0"/>
              <a:t> </a:t>
            </a:r>
            <a:r>
              <a:rPr lang="en-US" sz="2000" dirty="0" err="1"/>
              <a:t>segera</a:t>
            </a:r>
            <a:r>
              <a:rPr lang="en-US" sz="2000" dirty="0"/>
              <a:t> </a:t>
            </a:r>
            <a:r>
              <a:rPr lang="en-US" sz="2000" dirty="0" err="1"/>
              <a:t>berlari</a:t>
            </a:r>
            <a:r>
              <a:rPr lang="en-US" sz="2000" dirty="0"/>
              <a:t> </a:t>
            </a:r>
            <a:r>
              <a:rPr lang="en-US" sz="2000" dirty="0" err="1"/>
              <a:t>menjauh</a:t>
            </a:r>
            <a:r>
              <a:rPr lang="en-US" sz="2000" dirty="0"/>
              <a:t> </a:t>
            </a:r>
            <a:r>
              <a:rPr lang="en-US" sz="2000" dirty="0" err="1" smtClean="0"/>
              <a:t>ke</a:t>
            </a:r>
            <a:r>
              <a:rPr lang="en-US" sz="2000" dirty="0" smtClean="0"/>
              <a:t> </a:t>
            </a:r>
            <a:r>
              <a:rPr lang="en-US" sz="2000" dirty="0" err="1" smtClean="0"/>
              <a:t>tengah</a:t>
            </a:r>
            <a:r>
              <a:rPr lang="en-US" sz="2000" dirty="0" smtClean="0"/>
              <a:t> </a:t>
            </a:r>
            <a:r>
              <a:rPr lang="en-US" sz="2000" dirty="0" err="1"/>
              <a:t>hutan</a:t>
            </a:r>
            <a:r>
              <a:rPr lang="en-US" sz="2000" dirty="0"/>
              <a:t>. </a:t>
            </a:r>
            <a:r>
              <a:rPr lang="en-US" sz="2000" dirty="0" err="1"/>
              <a:t>Ketika</a:t>
            </a:r>
            <a:r>
              <a:rPr lang="en-US" sz="2000" dirty="0"/>
              <a:t> </a:t>
            </a:r>
            <a:r>
              <a:rPr lang="en-US" sz="2000" dirty="0" err="1"/>
              <a:t>ayam-ayam</a:t>
            </a:r>
            <a:r>
              <a:rPr lang="en-US" sz="2000" dirty="0"/>
              <a:t> </a:t>
            </a:r>
            <a:r>
              <a:rPr lang="en-US" sz="2000" dirty="0" err="1"/>
              <a:t>selesai</a:t>
            </a:r>
            <a:r>
              <a:rPr lang="en-US" sz="2000" dirty="0"/>
              <a:t> </a:t>
            </a:r>
            <a:r>
              <a:rPr lang="en-US" sz="2000" dirty="0" err="1"/>
              <a:t>makan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kembali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kandang</a:t>
            </a:r>
            <a:r>
              <a:rPr lang="en-US" sz="2000" dirty="0"/>
              <a:t>, </a:t>
            </a:r>
            <a:r>
              <a:rPr lang="en-US" sz="2000" dirty="0" err="1" smtClean="0"/>
              <a:t>alangkah</a:t>
            </a:r>
            <a:r>
              <a:rPr lang="en-US" sz="2000" dirty="0" smtClean="0"/>
              <a:t> </a:t>
            </a:r>
            <a:r>
              <a:rPr lang="en-US" sz="2000" dirty="0" err="1" smtClean="0"/>
              <a:t>terkejutnya</a:t>
            </a:r>
            <a:r>
              <a:rPr lang="en-US" sz="2000" dirty="0" smtClean="0"/>
              <a:t> </a:t>
            </a:r>
            <a:r>
              <a:rPr lang="en-US" sz="2000" dirty="0" err="1"/>
              <a:t>mereka</a:t>
            </a:r>
            <a:r>
              <a:rPr lang="en-US" sz="2000" dirty="0"/>
              <a:t> </a:t>
            </a:r>
            <a:r>
              <a:rPr lang="en-US" sz="2000" dirty="0" err="1"/>
              <a:t>mendapati</a:t>
            </a:r>
            <a:r>
              <a:rPr lang="en-US" sz="2000" dirty="0"/>
              <a:t> </a:t>
            </a:r>
            <a:r>
              <a:rPr lang="en-US" sz="2000" dirty="0" err="1"/>
              <a:t>seluruh</a:t>
            </a:r>
            <a:r>
              <a:rPr lang="en-US" sz="2000" dirty="0"/>
              <a:t> </a:t>
            </a:r>
            <a:r>
              <a:rPr lang="en-US" sz="2000" dirty="0" err="1"/>
              <a:t>telurnya</a:t>
            </a:r>
            <a:r>
              <a:rPr lang="en-US" sz="2000" dirty="0"/>
              <a:t> </a:t>
            </a:r>
            <a:r>
              <a:rPr lang="en-US" sz="2000" dirty="0" err="1"/>
              <a:t>hilang</a:t>
            </a:r>
            <a:r>
              <a:rPr lang="en-US" sz="2000" dirty="0"/>
              <a:t>. </a:t>
            </a:r>
            <a:r>
              <a:rPr lang="en-US" sz="2000" dirty="0" err="1"/>
              <a:t>Mereka</a:t>
            </a:r>
            <a:r>
              <a:rPr lang="en-US" sz="2000" dirty="0"/>
              <a:t> </a:t>
            </a:r>
            <a:r>
              <a:rPr lang="en-US" sz="2000" dirty="0" err="1"/>
              <a:t>menangis</a:t>
            </a:r>
            <a:r>
              <a:rPr lang="en-US" sz="2000" dirty="0"/>
              <a:t> </a:t>
            </a:r>
            <a:r>
              <a:rPr lang="en-US" sz="2000" dirty="0" err="1" smtClean="0"/>
              <a:t>sambil</a:t>
            </a:r>
            <a:r>
              <a:rPr lang="en-US" sz="2000" dirty="0" smtClean="0"/>
              <a:t> </a:t>
            </a:r>
            <a:r>
              <a:rPr lang="en-US" sz="2000" dirty="0" err="1" smtClean="0"/>
              <a:t>berkeliling</a:t>
            </a:r>
            <a:r>
              <a:rPr lang="en-US" sz="2000" dirty="0" smtClean="0"/>
              <a:t> </a:t>
            </a:r>
            <a:r>
              <a:rPr lang="en-US" sz="2000" dirty="0"/>
              <a:t>di </a:t>
            </a:r>
            <a:r>
              <a:rPr lang="en-US" sz="2000" dirty="0" err="1"/>
              <a:t>sekitar</a:t>
            </a:r>
            <a:r>
              <a:rPr lang="en-US" sz="2000" dirty="0"/>
              <a:t> </a:t>
            </a:r>
            <a:r>
              <a:rPr lang="en-US" sz="2000" dirty="0" err="1"/>
              <a:t>kandang</a:t>
            </a:r>
            <a:r>
              <a:rPr lang="en-US" sz="2000" dirty="0"/>
              <a:t> </a:t>
            </a:r>
            <a:r>
              <a:rPr lang="en-US" sz="2000" dirty="0" err="1"/>
              <a:t>berharap</a:t>
            </a:r>
            <a:r>
              <a:rPr lang="en-US" sz="2000" dirty="0"/>
              <a:t> </a:t>
            </a:r>
            <a:r>
              <a:rPr lang="en-US" sz="2000" dirty="0" err="1"/>
              <a:t>menemukan</a:t>
            </a:r>
            <a:r>
              <a:rPr lang="en-US" sz="2000" dirty="0"/>
              <a:t> </a:t>
            </a:r>
            <a:r>
              <a:rPr lang="en-US" sz="2000" dirty="0" err="1"/>
              <a:t>telur-telurnya</a:t>
            </a:r>
            <a:r>
              <a:rPr lang="en-US" sz="2000" dirty="0"/>
              <a:t>.</a:t>
            </a:r>
          </a:p>
          <a:p>
            <a:pPr algn="r"/>
            <a:r>
              <a:rPr lang="en-US" sz="1600" dirty="0" err="1"/>
              <a:t>Sumber</a:t>
            </a:r>
            <a:r>
              <a:rPr lang="en-US" sz="1600" dirty="0"/>
              <a:t>: </a:t>
            </a:r>
            <a:r>
              <a:rPr lang="en-US" sz="1600" dirty="0" err="1"/>
              <a:t>Gunanto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75635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Ayo, </a:t>
            </a:r>
            <a:r>
              <a:rPr lang="en-US" sz="2800" b="1" dirty="0" err="1" smtClean="0">
                <a:solidFill>
                  <a:srgbClr val="C00000"/>
                </a:solidFill>
              </a:rPr>
              <a:t>temukan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amanat</a:t>
            </a:r>
            <a:r>
              <a:rPr lang="en-US" sz="2800" b="1" dirty="0" smtClean="0">
                <a:solidFill>
                  <a:srgbClr val="C00000"/>
                </a:solidFill>
              </a:rPr>
              <a:t> yang </a:t>
            </a:r>
            <a:r>
              <a:rPr lang="en-US" sz="2800" b="1" dirty="0" err="1" smtClean="0">
                <a:solidFill>
                  <a:srgbClr val="C00000"/>
                </a:solidFill>
              </a:rPr>
              <a:t>disampaikan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pada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cuplikan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cerita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berikut</a:t>
            </a:r>
            <a:r>
              <a:rPr lang="en-US" sz="2800" b="1" dirty="0" smtClean="0">
                <a:solidFill>
                  <a:srgbClr val="C00000"/>
                </a:solidFill>
              </a:rPr>
              <a:t>!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71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ocument_office\DOKUMEN KERJA ERLANGGA\PPT BUPENA 4D\tema 8 subtema 1\1.1 keluarga udi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7" t="22876" r="9077" b="22005"/>
          <a:stretch/>
        </p:blipFill>
        <p:spPr bwMode="auto">
          <a:xfrm>
            <a:off x="3112240" y="2298356"/>
            <a:ext cx="5692610" cy="29903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7251219" y="62642"/>
            <a:ext cx="1892781" cy="1146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0" y="115660"/>
            <a:ext cx="9144000" cy="1600200"/>
            <a:chOff x="0" y="1412013"/>
            <a:chExt cx="9144000" cy="160020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/>
            <p:cNvGrpSpPr/>
            <p:nvPr/>
          </p:nvGrpSpPr>
          <p:grpSpPr>
            <a:xfrm>
              <a:off x="413658" y="1412013"/>
              <a:ext cx="8730342" cy="1600200"/>
              <a:chOff x="413658" y="0"/>
              <a:chExt cx="8730342" cy="1600200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FD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CC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T8  St1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43" name="Oval 42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FF3399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</a:rPr>
                    <a:t>P3</a:t>
                  </a:r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7251219" y="625218"/>
                <a:ext cx="155363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/>
                  <a:t>Muatan</a:t>
                </a:r>
                <a:endParaRPr lang="en-US" sz="1600" b="1" dirty="0"/>
              </a:p>
              <a:p>
                <a:pPr algn="ctr"/>
                <a:r>
                  <a:rPr lang="en-US" sz="1600" b="1" dirty="0" err="1" smtClean="0"/>
                  <a:t>PPKn</a:t>
                </a:r>
                <a:endParaRPr lang="en-US" sz="1600" b="1" dirty="0"/>
              </a:p>
              <a:p>
                <a:pPr algn="ctr"/>
                <a:r>
                  <a:rPr lang="en-US" sz="1600" dirty="0"/>
                  <a:t>KD </a:t>
                </a:r>
                <a:r>
                  <a:rPr lang="en-US" sz="1600" dirty="0" smtClean="0"/>
                  <a:t>3.3 </a:t>
                </a:r>
                <a:r>
                  <a:rPr lang="en-US" sz="1600" dirty="0" err="1"/>
                  <a:t>dan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4.3</a:t>
                </a:r>
                <a:endParaRPr lang="en-US" sz="16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13658" y="43967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/>
                  <a:t>Pembelajaran</a:t>
                </a:r>
                <a:r>
                  <a:rPr lang="en-US" sz="2000" b="1" dirty="0"/>
                  <a:t> </a:t>
                </a:r>
                <a:r>
                  <a:rPr lang="en-US" sz="2000" b="1" dirty="0" smtClean="0"/>
                  <a:t>3:</a:t>
                </a:r>
                <a:endParaRPr lang="en-US" sz="2000" b="1" dirty="0"/>
              </a:p>
            </p:txBody>
          </p:sp>
        </p:grpSp>
        <p:cxnSp>
          <p:nvCxnSpPr>
            <p:cNvPr id="36" name="Straight Connector 35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391730" y="561199"/>
            <a:ext cx="6542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66"/>
                </a:solidFill>
              </a:rPr>
              <a:t>Menjelaskan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Karakteristik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Individu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dalam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Keluarga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Sesuai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Gambar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3659" y="1410898"/>
            <a:ext cx="24283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Lingkungan</a:t>
            </a:r>
            <a:r>
              <a:rPr lang="en-US" sz="2000" dirty="0"/>
              <a:t> </a:t>
            </a:r>
            <a:r>
              <a:rPr lang="en-US" sz="2000" dirty="0" err="1"/>
              <a:t>tempat</a:t>
            </a:r>
            <a:r>
              <a:rPr lang="en-US" sz="2000" dirty="0"/>
              <a:t> </a:t>
            </a:r>
            <a:r>
              <a:rPr lang="en-US" sz="2000" dirty="0" err="1"/>
              <a:t>tinggal</a:t>
            </a:r>
            <a:r>
              <a:rPr lang="en-US" sz="2000" dirty="0"/>
              <a:t> </a:t>
            </a:r>
            <a:r>
              <a:rPr lang="en-US" sz="2000" dirty="0" err="1"/>
              <a:t>kita</a:t>
            </a:r>
            <a:r>
              <a:rPr lang="en-US" sz="2000" dirty="0"/>
              <a:t> yang </a:t>
            </a:r>
            <a:r>
              <a:rPr lang="en-US" sz="2000" dirty="0" err="1"/>
              <a:t>terdekat</a:t>
            </a:r>
            <a:r>
              <a:rPr lang="en-US" sz="2000" dirty="0"/>
              <a:t>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keluarga</a:t>
            </a:r>
            <a:r>
              <a:rPr lang="en-US" sz="2000" dirty="0"/>
              <a:t>. </a:t>
            </a:r>
            <a:r>
              <a:rPr lang="en-US" sz="2000" dirty="0" err="1"/>
              <a:t>Setiap</a:t>
            </a:r>
            <a:r>
              <a:rPr lang="en-US" sz="2000" dirty="0"/>
              <a:t> </a:t>
            </a:r>
            <a:r>
              <a:rPr lang="en-US" sz="2000" dirty="0" err="1"/>
              <a:t>anggota</a:t>
            </a:r>
            <a:r>
              <a:rPr lang="en-US" sz="2000" dirty="0"/>
              <a:t> </a:t>
            </a:r>
            <a:r>
              <a:rPr lang="en-US" sz="2000" dirty="0" err="1" smtClean="0"/>
              <a:t>keluarga</a:t>
            </a:r>
            <a:r>
              <a:rPr lang="en-US" sz="2000" dirty="0" smtClean="0"/>
              <a:t> </a:t>
            </a:r>
            <a:r>
              <a:rPr lang="en-US" sz="2000" dirty="0" err="1" smtClean="0"/>
              <a:t>memiliki</a:t>
            </a:r>
            <a:r>
              <a:rPr lang="en-US" sz="2000" dirty="0" smtClean="0"/>
              <a:t> </a:t>
            </a:r>
            <a:r>
              <a:rPr lang="en-US" sz="2000" dirty="0" err="1"/>
              <a:t>karakteristik</a:t>
            </a:r>
            <a:r>
              <a:rPr lang="en-US" sz="2000" dirty="0"/>
              <a:t> yang </a:t>
            </a:r>
            <a:r>
              <a:rPr lang="en-US" sz="2000" dirty="0" err="1"/>
              <a:t>berbeda</a:t>
            </a:r>
            <a:r>
              <a:rPr lang="en-US" sz="2000" dirty="0"/>
              <a:t> </a:t>
            </a:r>
            <a:r>
              <a:rPr lang="en-US" sz="2000" dirty="0" err="1"/>
              <a:t>satu</a:t>
            </a:r>
            <a:r>
              <a:rPr lang="en-US" sz="2000" dirty="0"/>
              <a:t> </a:t>
            </a:r>
            <a:r>
              <a:rPr lang="en-US" sz="2000" dirty="0" err="1"/>
              <a:t>sama</a:t>
            </a:r>
            <a:r>
              <a:rPr lang="en-US" sz="2000" dirty="0"/>
              <a:t> lain.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err="1" smtClean="0"/>
              <a:t>Perhatikan</a:t>
            </a:r>
            <a:r>
              <a:rPr lang="en-US" sz="2000" dirty="0" smtClean="0"/>
              <a:t> </a:t>
            </a:r>
            <a:r>
              <a:rPr lang="en-US" sz="2000" dirty="0" err="1"/>
              <a:t>keluarga</a:t>
            </a:r>
            <a:r>
              <a:rPr lang="en-US" sz="2000" dirty="0"/>
              <a:t> </a:t>
            </a:r>
            <a:r>
              <a:rPr lang="en-US" sz="2000" dirty="0" err="1"/>
              <a:t>Dedi</a:t>
            </a:r>
            <a:r>
              <a:rPr lang="en-US" sz="2000" dirty="0"/>
              <a:t> </a:t>
            </a:r>
            <a:r>
              <a:rPr lang="en-US" sz="2000" dirty="0" err="1"/>
              <a:t>berikut</a:t>
            </a:r>
            <a:r>
              <a:rPr lang="en-US" sz="2000" dirty="0" smtClean="0"/>
              <a:t>! </a:t>
            </a:r>
          </a:p>
          <a:p>
            <a:r>
              <a:rPr lang="en-US" sz="2000" dirty="0" err="1" smtClean="0"/>
              <a:t>Sebutkan</a:t>
            </a:r>
            <a:r>
              <a:rPr lang="en-US" sz="2000" dirty="0" smtClean="0"/>
              <a:t> </a:t>
            </a:r>
            <a:r>
              <a:rPr lang="en-US" sz="2000" dirty="0" err="1" smtClean="0"/>
              <a:t>ciri-ciri</a:t>
            </a:r>
            <a:r>
              <a:rPr lang="en-US" sz="2000" dirty="0" smtClean="0"/>
              <a:t> </a:t>
            </a:r>
            <a:r>
              <a:rPr lang="en-US" sz="2000" dirty="0" err="1" smtClean="0"/>
              <a:t>fisiknya</a:t>
            </a:r>
            <a:r>
              <a:rPr lang="en-US" sz="2000" dirty="0" smtClean="0"/>
              <a:t>!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2842055" y="5593170"/>
            <a:ext cx="5185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66"/>
                </a:solidFill>
              </a:rPr>
              <a:t>Ayo, </a:t>
            </a:r>
            <a:r>
              <a:rPr lang="en-US" sz="2000" b="1" dirty="0" err="1" smtClean="0">
                <a:solidFill>
                  <a:srgbClr val="FF0066"/>
                </a:solidFill>
              </a:rPr>
              <a:t>tuliskan</a:t>
            </a:r>
            <a:r>
              <a:rPr lang="en-US" sz="2000" b="1" dirty="0" smtClean="0">
                <a:solidFill>
                  <a:srgbClr val="FF0066"/>
                </a:solidFill>
              </a:rPr>
              <a:t> </a:t>
            </a:r>
            <a:r>
              <a:rPr lang="en-US" sz="2000" b="1" dirty="0" err="1" smtClean="0">
                <a:solidFill>
                  <a:srgbClr val="FF0066"/>
                </a:solidFill>
              </a:rPr>
              <a:t>karakteristik</a:t>
            </a:r>
            <a:r>
              <a:rPr lang="en-US" sz="2000" b="1" dirty="0" smtClean="0">
                <a:solidFill>
                  <a:srgbClr val="FF0066"/>
                </a:solidFill>
              </a:rPr>
              <a:t> </a:t>
            </a:r>
            <a:r>
              <a:rPr lang="en-US" sz="2000" b="1" dirty="0" err="1" smtClean="0">
                <a:solidFill>
                  <a:srgbClr val="FF0066"/>
                </a:solidFill>
              </a:rPr>
              <a:t>keluargamu</a:t>
            </a:r>
            <a:r>
              <a:rPr lang="en-US" sz="2000" b="1" dirty="0" smtClean="0">
                <a:solidFill>
                  <a:srgbClr val="FF0066"/>
                </a:solidFill>
              </a:rPr>
              <a:t> di </a:t>
            </a:r>
            <a:r>
              <a:rPr lang="en-US" sz="2000" b="1" dirty="0" err="1" smtClean="0">
                <a:solidFill>
                  <a:srgbClr val="FF0066"/>
                </a:solidFill>
              </a:rPr>
              <a:t>kertas</a:t>
            </a:r>
            <a:r>
              <a:rPr lang="en-US" sz="2000" b="1" dirty="0" smtClean="0">
                <a:solidFill>
                  <a:srgbClr val="FF0066"/>
                </a:solidFill>
              </a:rPr>
              <a:t> </a:t>
            </a:r>
            <a:r>
              <a:rPr lang="en-US" sz="2000" b="1" dirty="0" err="1" smtClean="0">
                <a:solidFill>
                  <a:srgbClr val="FF0066"/>
                </a:solidFill>
              </a:rPr>
              <a:t>tugas</a:t>
            </a:r>
            <a:r>
              <a:rPr lang="en-US" sz="2000" b="1" dirty="0" smtClean="0">
                <a:solidFill>
                  <a:srgbClr val="FF0066"/>
                </a:solidFill>
              </a:rPr>
              <a:t>!</a:t>
            </a:r>
            <a:endParaRPr lang="en-US" sz="20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ocument_office\DOKUMEN KERJA ERLANGGA\PPT BUPENA 4D\tema 8 subtema 1\gambar dedi melihat alat pancing ikan terletak di dekat rak sepatu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44" y="1915189"/>
            <a:ext cx="5253604" cy="37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7251219" y="62642"/>
            <a:ext cx="1892781" cy="1146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0" y="115660"/>
            <a:ext cx="9144000" cy="1600200"/>
            <a:chOff x="0" y="1412013"/>
            <a:chExt cx="9144000" cy="160020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/>
            <p:cNvGrpSpPr/>
            <p:nvPr/>
          </p:nvGrpSpPr>
          <p:grpSpPr>
            <a:xfrm>
              <a:off x="413658" y="1412013"/>
              <a:ext cx="8730342" cy="1600200"/>
              <a:chOff x="413658" y="0"/>
              <a:chExt cx="8730342" cy="1600200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FD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CC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T8  St1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43" name="Oval 42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FF3399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</a:rPr>
                    <a:t>P4</a:t>
                  </a:r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7251219" y="625218"/>
                <a:ext cx="155363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/>
                  <a:t>Muatan</a:t>
                </a:r>
                <a:endParaRPr lang="en-US" sz="1600" b="1" dirty="0"/>
              </a:p>
              <a:p>
                <a:pPr algn="ctr"/>
                <a:r>
                  <a:rPr lang="en-US" sz="1600" b="1" dirty="0" err="1" smtClean="0"/>
                  <a:t>PPKn</a:t>
                </a:r>
                <a:endParaRPr lang="en-US" sz="1600" b="1" dirty="0"/>
              </a:p>
              <a:p>
                <a:pPr algn="ctr"/>
                <a:r>
                  <a:rPr lang="en-US" sz="1600" dirty="0"/>
                  <a:t>KD </a:t>
                </a:r>
                <a:r>
                  <a:rPr lang="en-US" sz="1600" dirty="0" smtClean="0"/>
                  <a:t>3.3 </a:t>
                </a:r>
                <a:r>
                  <a:rPr lang="en-US" sz="1600" dirty="0" err="1"/>
                  <a:t>dan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4.3</a:t>
                </a:r>
                <a:endParaRPr lang="en-US" sz="16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13658" y="43967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/>
                  <a:t>Pembelajaran</a:t>
                </a:r>
                <a:r>
                  <a:rPr lang="en-US" sz="2000" b="1" dirty="0"/>
                  <a:t> </a:t>
                </a:r>
                <a:r>
                  <a:rPr lang="en-US" sz="2000" b="1" dirty="0" smtClean="0"/>
                  <a:t>4:</a:t>
                </a:r>
                <a:endParaRPr lang="en-US" sz="2000" b="1" dirty="0"/>
              </a:p>
            </p:txBody>
          </p:sp>
        </p:grpSp>
        <p:cxnSp>
          <p:nvCxnSpPr>
            <p:cNvPr id="36" name="Straight Connector 35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391730" y="561199"/>
            <a:ext cx="6542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66"/>
                </a:solidFill>
              </a:rPr>
              <a:t>Menjelaskan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Karakteristik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Individu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dalam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Keluarga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Sesuai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Gambar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8984" y="1571875"/>
            <a:ext cx="370702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Apakah</a:t>
            </a:r>
            <a:r>
              <a:rPr lang="en-US" sz="2000" dirty="0"/>
              <a:t> </a:t>
            </a:r>
            <a:r>
              <a:rPr lang="en-US" sz="2000" dirty="0" err="1"/>
              <a:t>kamu</a:t>
            </a:r>
            <a:r>
              <a:rPr lang="en-US" sz="2000" dirty="0"/>
              <a:t> </a:t>
            </a:r>
            <a:r>
              <a:rPr lang="en-US" sz="2000" dirty="0" err="1"/>
              <a:t>sudah</a:t>
            </a:r>
            <a:r>
              <a:rPr lang="en-US" sz="2000" dirty="0"/>
              <a:t> </a:t>
            </a:r>
            <a:r>
              <a:rPr lang="en-US" sz="2000" dirty="0" err="1"/>
              <a:t>mengenal</a:t>
            </a:r>
            <a:endParaRPr lang="en-US" sz="2000" dirty="0"/>
          </a:p>
          <a:p>
            <a:r>
              <a:rPr lang="en-US" sz="2000" dirty="0" err="1"/>
              <a:t>karakteristik</a:t>
            </a:r>
            <a:r>
              <a:rPr lang="en-US" sz="2000" dirty="0"/>
              <a:t> </a:t>
            </a:r>
            <a:r>
              <a:rPr lang="en-US" sz="2000" dirty="0" err="1"/>
              <a:t>anggota</a:t>
            </a:r>
            <a:r>
              <a:rPr lang="en-US" sz="2000" dirty="0"/>
              <a:t> </a:t>
            </a:r>
            <a:r>
              <a:rPr lang="en-US" sz="2000" dirty="0" err="1"/>
              <a:t>keluargamu</a:t>
            </a:r>
            <a:r>
              <a:rPr lang="en-US" sz="2000" dirty="0"/>
              <a:t>? </a:t>
            </a:r>
            <a:endParaRPr lang="en-US" sz="2000" dirty="0" smtClean="0"/>
          </a:p>
          <a:p>
            <a:r>
              <a:rPr lang="en-US" sz="2000" dirty="0" err="1" smtClean="0"/>
              <a:t>Ciri</a:t>
            </a:r>
            <a:r>
              <a:rPr lang="en-US" sz="2000" dirty="0" smtClean="0"/>
              <a:t> </a:t>
            </a:r>
            <a:r>
              <a:rPr lang="en-US" sz="2000" dirty="0" err="1" smtClean="0"/>
              <a:t>fisik</a:t>
            </a:r>
            <a:r>
              <a:rPr lang="en-US" sz="2000" dirty="0" smtClean="0"/>
              <a:t> </a:t>
            </a:r>
            <a:r>
              <a:rPr lang="en-US" sz="2000" dirty="0" err="1"/>
              <a:t>seperti</a:t>
            </a:r>
            <a:r>
              <a:rPr lang="en-US" sz="2000" dirty="0"/>
              <a:t> </a:t>
            </a:r>
            <a:r>
              <a:rPr lang="en-US" sz="2000" dirty="0" err="1"/>
              <a:t>apa</a:t>
            </a:r>
            <a:r>
              <a:rPr lang="en-US" sz="2000" dirty="0"/>
              <a:t> yang </a:t>
            </a:r>
            <a:r>
              <a:rPr lang="en-US" sz="2000" dirty="0" err="1"/>
              <a:t>membuatmu</a:t>
            </a:r>
            <a:r>
              <a:rPr lang="en-US" sz="2000" dirty="0"/>
              <a:t> </a:t>
            </a:r>
            <a:r>
              <a:rPr lang="en-US" sz="2000" dirty="0" err="1" smtClean="0"/>
              <a:t>dapat</a:t>
            </a:r>
            <a:r>
              <a:rPr lang="en-US" sz="2000" dirty="0" smtClean="0"/>
              <a:t> </a:t>
            </a:r>
            <a:r>
              <a:rPr lang="en-US" sz="2000" dirty="0" err="1" smtClean="0"/>
              <a:t>mengenali</a:t>
            </a:r>
            <a:r>
              <a:rPr lang="en-US" sz="2000" dirty="0" smtClean="0"/>
              <a:t> </a:t>
            </a:r>
            <a:r>
              <a:rPr lang="en-US" sz="2000" dirty="0" err="1"/>
              <a:t>anggota</a:t>
            </a:r>
            <a:r>
              <a:rPr lang="en-US" sz="2000" dirty="0"/>
              <a:t> </a:t>
            </a:r>
            <a:r>
              <a:rPr lang="en-US" sz="2000" dirty="0" err="1" smtClean="0"/>
              <a:t>keluargamu</a:t>
            </a:r>
            <a:r>
              <a:rPr lang="en-US" sz="2000" dirty="0"/>
              <a:t>?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err="1" smtClean="0"/>
              <a:t>Ciri</a:t>
            </a:r>
            <a:r>
              <a:rPr lang="en-US" sz="2000" dirty="0" smtClean="0"/>
              <a:t> </a:t>
            </a:r>
            <a:r>
              <a:rPr lang="en-US" sz="2000" dirty="0" err="1" smtClean="0"/>
              <a:t>fisik</a:t>
            </a:r>
            <a:r>
              <a:rPr lang="en-US" sz="2000" dirty="0" smtClean="0"/>
              <a:t> </a:t>
            </a:r>
            <a:r>
              <a:rPr lang="en-US" sz="2000" dirty="0" err="1" smtClean="0"/>
              <a:t>dapat</a:t>
            </a:r>
            <a:r>
              <a:rPr lang="en-US" sz="2000" dirty="0" smtClean="0"/>
              <a:t> </a:t>
            </a:r>
            <a:r>
              <a:rPr lang="en-US" sz="2000" dirty="0" err="1"/>
              <a:t>dikenali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jenis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warna</a:t>
            </a:r>
            <a:r>
              <a:rPr lang="en-US" sz="2000" dirty="0"/>
              <a:t> </a:t>
            </a:r>
            <a:r>
              <a:rPr lang="en-US" sz="2000" dirty="0" err="1"/>
              <a:t>rambut</a:t>
            </a:r>
            <a:r>
              <a:rPr lang="en-US" sz="2000" dirty="0" smtClean="0"/>
              <a:t>, </a:t>
            </a:r>
            <a:r>
              <a:rPr lang="en-US" sz="2000" dirty="0" err="1" smtClean="0"/>
              <a:t>warna</a:t>
            </a:r>
            <a:r>
              <a:rPr lang="en-US" sz="2000" dirty="0" smtClean="0"/>
              <a:t> </a:t>
            </a:r>
            <a:r>
              <a:rPr lang="en-US" sz="2000" dirty="0" err="1"/>
              <a:t>kulit</a:t>
            </a:r>
            <a:r>
              <a:rPr lang="en-US" sz="2000" dirty="0"/>
              <a:t>, </a:t>
            </a:r>
            <a:r>
              <a:rPr lang="en-US" sz="2000" dirty="0" err="1"/>
              <a:t>bentuk</a:t>
            </a:r>
            <a:r>
              <a:rPr lang="en-US" sz="2000" dirty="0"/>
              <a:t> </a:t>
            </a:r>
            <a:r>
              <a:rPr lang="en-US" sz="2000" dirty="0" err="1"/>
              <a:t>mata</a:t>
            </a:r>
            <a:r>
              <a:rPr lang="en-US" sz="2000" dirty="0"/>
              <a:t>,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tinggi</a:t>
            </a:r>
            <a:r>
              <a:rPr lang="en-US" sz="2000" dirty="0"/>
              <a:t> </a:t>
            </a:r>
            <a:r>
              <a:rPr lang="en-US" sz="2000" dirty="0" err="1"/>
              <a:t>tubuh</a:t>
            </a:r>
            <a:r>
              <a:rPr lang="en-US" sz="2000" dirty="0" smtClean="0"/>
              <a:t>. </a:t>
            </a:r>
            <a:r>
              <a:rPr lang="en-US" sz="2000" dirty="0" err="1" smtClean="0"/>
              <a:t>Selain</a:t>
            </a:r>
            <a:r>
              <a:rPr lang="en-US" sz="2000" dirty="0" smtClean="0"/>
              <a:t> </a:t>
            </a:r>
            <a:r>
              <a:rPr lang="en-US" sz="2000" dirty="0" err="1"/>
              <a:t>ciri</a:t>
            </a:r>
            <a:r>
              <a:rPr lang="en-US" sz="2000" dirty="0"/>
              <a:t> </a:t>
            </a:r>
            <a:r>
              <a:rPr lang="en-US" sz="2000" dirty="0" err="1" smtClean="0"/>
              <a:t>fisik</a:t>
            </a:r>
            <a:r>
              <a:rPr lang="en-US" sz="2000" dirty="0"/>
              <a:t>, </a:t>
            </a:r>
            <a:r>
              <a:rPr lang="en-US" sz="2000" dirty="0" err="1"/>
              <a:t>kamu</a:t>
            </a:r>
            <a:r>
              <a:rPr lang="en-US" sz="2000" dirty="0"/>
              <a:t>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 smtClean="0"/>
              <a:t>mengenali</a:t>
            </a:r>
            <a:r>
              <a:rPr lang="en-US" sz="2000" dirty="0" smtClean="0"/>
              <a:t> </a:t>
            </a:r>
            <a:r>
              <a:rPr lang="en-US" sz="2000" dirty="0" err="1" smtClean="0"/>
              <a:t>anggota</a:t>
            </a:r>
            <a:r>
              <a:rPr lang="en-US" sz="2000" dirty="0" smtClean="0"/>
              <a:t> </a:t>
            </a:r>
            <a:r>
              <a:rPr lang="en-US" sz="2000" dirty="0" err="1"/>
              <a:t>keluargamu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 smtClean="0"/>
              <a:t>mengetahui</a:t>
            </a:r>
            <a:r>
              <a:rPr lang="en-US" sz="2000" dirty="0" smtClean="0"/>
              <a:t> </a:t>
            </a:r>
            <a:r>
              <a:rPr lang="en-US" sz="2000" dirty="0" err="1" smtClean="0"/>
              <a:t>kegemarannya</a:t>
            </a:r>
            <a:r>
              <a:rPr lang="en-US" sz="2000" dirty="0"/>
              <a:t>.</a:t>
            </a:r>
          </a:p>
        </p:txBody>
      </p:sp>
      <p:sp>
        <p:nvSpPr>
          <p:cNvPr id="3" name="Rectangular Callout 2"/>
          <p:cNvSpPr/>
          <p:nvPr/>
        </p:nvSpPr>
        <p:spPr>
          <a:xfrm>
            <a:off x="5325762" y="2051222"/>
            <a:ext cx="2242696" cy="1507524"/>
          </a:xfrm>
          <a:prstGeom prst="wedgeRectCallout">
            <a:avLst>
              <a:gd name="adj1" fmla="val 32061"/>
              <a:gd name="adj2" fmla="val 72336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Hmm… </a:t>
            </a:r>
            <a:r>
              <a:rPr lang="en-US" sz="2400" dirty="0" err="1">
                <a:solidFill>
                  <a:srgbClr val="C00000"/>
                </a:solidFill>
              </a:rPr>
              <a:t>pasti</a:t>
            </a:r>
            <a:endParaRPr lang="en-US" sz="2400" dirty="0">
              <a:solidFill>
                <a:srgbClr val="C00000"/>
              </a:solidFill>
            </a:endParaRPr>
          </a:p>
          <a:p>
            <a:pPr algn="ctr"/>
            <a:r>
              <a:rPr lang="en-US" sz="2400" dirty="0" err="1">
                <a:solidFill>
                  <a:srgbClr val="C00000"/>
                </a:solidFill>
              </a:rPr>
              <a:t>alat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pancing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ini</a:t>
            </a:r>
            <a:endParaRPr lang="en-US" sz="2400" dirty="0">
              <a:solidFill>
                <a:srgbClr val="C00000"/>
              </a:solidFill>
            </a:endParaRPr>
          </a:p>
          <a:p>
            <a:pPr algn="ctr"/>
            <a:r>
              <a:rPr lang="en-US" sz="2400" dirty="0" err="1">
                <a:solidFill>
                  <a:srgbClr val="C00000"/>
                </a:solidFill>
              </a:rPr>
              <a:t>milik</a:t>
            </a:r>
            <a:r>
              <a:rPr lang="en-US" sz="2400" dirty="0">
                <a:solidFill>
                  <a:srgbClr val="C00000"/>
                </a:solidFill>
              </a:rPr>
              <a:t> Ayah.</a:t>
            </a:r>
          </a:p>
        </p:txBody>
      </p:sp>
    </p:spTree>
    <p:extLst>
      <p:ext uri="{BB962C8B-B14F-4D97-AF65-F5344CB8AC3E}">
        <p14:creationId xmlns:p14="http://schemas.microsoft.com/office/powerpoint/2010/main" val="138004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7674" y="1207068"/>
            <a:ext cx="2442950" cy="5200082"/>
          </a:xfrm>
          <a:prstGeom prst="rect">
            <a:avLst/>
          </a:prstGeom>
        </p:spPr>
      </p:pic>
      <p:pic>
        <p:nvPicPr>
          <p:cNvPr id="2" name="Picture 4" descr="E:\ELISA\PPT ESPS\2016\ESPS edisi kurnas\PERINTILAN ESPS KURNAS\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945" y="181597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25098"/>
            <a:ext cx="7451124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Dengan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siapa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saja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kamu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tinggal</a:t>
            </a:r>
            <a:r>
              <a:rPr lang="en-US" sz="2800" b="1" dirty="0" smtClean="0">
                <a:solidFill>
                  <a:schemeClr val="bg1"/>
                </a:solidFill>
              </a:rPr>
              <a:t> di </a:t>
            </a:r>
            <a:r>
              <a:rPr lang="en-US" sz="2800" b="1" dirty="0" err="1" smtClean="0">
                <a:solidFill>
                  <a:schemeClr val="bg1"/>
                </a:solidFill>
              </a:rPr>
              <a:t>rumah</a:t>
            </a:r>
            <a:r>
              <a:rPr lang="en-US" sz="2800" b="1" dirty="0" smtClean="0">
                <a:solidFill>
                  <a:schemeClr val="bg1"/>
                </a:solidFill>
              </a:rPr>
              <a:t>?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357120"/>
            <a:ext cx="6409038" cy="9541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Apakah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kamu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dapat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mengenali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anggota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keluargamu</a:t>
            </a:r>
            <a:r>
              <a:rPr lang="en-US" sz="2800" b="1" dirty="0" smtClean="0">
                <a:solidFill>
                  <a:schemeClr val="bg1"/>
                </a:solidFill>
              </a:rPr>
              <a:t>?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745196"/>
            <a:ext cx="5980670" cy="138499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Benda </a:t>
            </a:r>
            <a:r>
              <a:rPr lang="en-US" sz="2800" b="1" dirty="0" err="1" smtClean="0">
                <a:solidFill>
                  <a:schemeClr val="bg1"/>
                </a:solidFill>
              </a:rPr>
              <a:t>apa</a:t>
            </a:r>
            <a:r>
              <a:rPr lang="en-US" sz="2800" b="1" dirty="0" smtClean="0">
                <a:solidFill>
                  <a:schemeClr val="bg1"/>
                </a:solidFill>
              </a:rPr>
              <a:t> yang </a:t>
            </a:r>
            <a:r>
              <a:rPr lang="en-US" sz="2800" b="1" dirty="0" err="1" smtClean="0">
                <a:solidFill>
                  <a:schemeClr val="bg1"/>
                </a:solidFill>
              </a:rPr>
              <a:t>menjadi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ciri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khas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masing-masing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anggota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keluargamu</a:t>
            </a:r>
            <a:r>
              <a:rPr lang="en-US" sz="2800" b="1" dirty="0" smtClean="0">
                <a:solidFill>
                  <a:schemeClr val="bg1"/>
                </a:solidFill>
              </a:rPr>
              <a:t>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18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7251219" y="18675"/>
            <a:ext cx="1892781" cy="1094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0" y="77570"/>
            <a:ext cx="9144000" cy="1600200"/>
            <a:chOff x="0" y="1412013"/>
            <a:chExt cx="9144000" cy="1600200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/>
            <p:cNvGrpSpPr/>
            <p:nvPr/>
          </p:nvGrpSpPr>
          <p:grpSpPr>
            <a:xfrm>
              <a:off x="312057" y="1412013"/>
              <a:ext cx="8831943" cy="1600200"/>
              <a:chOff x="312057" y="0"/>
              <a:chExt cx="8831943" cy="1600200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T8  St1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45" name="Oval 44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6391206" y="2680793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</a:rPr>
                    <a:t>P4</a:t>
                  </a:r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7251219" y="625218"/>
                <a:ext cx="155363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/>
                  <a:t>Muatan</a:t>
                </a:r>
                <a:endParaRPr lang="en-US" sz="1600" b="1" dirty="0"/>
              </a:p>
              <a:p>
                <a:pPr algn="ctr"/>
                <a:r>
                  <a:rPr lang="en-US" sz="1600" b="1" dirty="0"/>
                  <a:t>IPS</a:t>
                </a:r>
              </a:p>
              <a:p>
                <a:pPr algn="ctr"/>
                <a:r>
                  <a:rPr lang="en-US" sz="1600" dirty="0"/>
                  <a:t>KD </a:t>
                </a:r>
                <a:r>
                  <a:rPr lang="en-US" sz="1600" dirty="0" smtClean="0"/>
                  <a:t>3.3 </a:t>
                </a:r>
                <a:r>
                  <a:rPr lang="en-US" sz="1600" dirty="0" err="1"/>
                  <a:t>dan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4.3</a:t>
                </a:r>
                <a:endParaRPr lang="en-US" sz="16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12057" y="43967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/>
                  <a:t>Pembelajaran</a:t>
                </a:r>
                <a:r>
                  <a:rPr lang="en-US" sz="2000" b="1" dirty="0"/>
                  <a:t> </a:t>
                </a:r>
                <a:r>
                  <a:rPr lang="en-US" sz="2000" b="1" dirty="0" smtClean="0"/>
                  <a:t>4:</a:t>
                </a:r>
                <a:endParaRPr lang="en-US" sz="2000" b="1" dirty="0"/>
              </a:p>
            </p:txBody>
          </p:sp>
        </p:grpSp>
        <p:cxnSp>
          <p:nvCxnSpPr>
            <p:cNvPr id="38" name="Straight Connector 37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312057" y="604493"/>
            <a:ext cx="6542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Menjelaskan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Jenis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Pekerjaan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Terkait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Kegiatan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Ekonomi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Sesuai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Tempat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Tinggalnya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2057" y="2126556"/>
            <a:ext cx="6052323" cy="16312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err="1"/>
              <a:t>Setiap</a:t>
            </a:r>
            <a:r>
              <a:rPr lang="en-US" sz="2000" dirty="0"/>
              <a:t> </a:t>
            </a:r>
            <a:r>
              <a:rPr lang="en-US" sz="2000" dirty="0" err="1"/>
              <a:t>daerah</a:t>
            </a:r>
            <a:r>
              <a:rPr lang="en-US" sz="2000" dirty="0"/>
              <a:t> di Indonesia </a:t>
            </a:r>
            <a:r>
              <a:rPr lang="en-US" sz="2000" dirty="0" err="1"/>
              <a:t>memiliki</a:t>
            </a:r>
            <a:r>
              <a:rPr lang="en-US" sz="2000" dirty="0"/>
              <a:t> </a:t>
            </a:r>
            <a:r>
              <a:rPr lang="en-US" sz="2000" dirty="0" err="1"/>
              <a:t>kegiatan</a:t>
            </a:r>
            <a:r>
              <a:rPr lang="en-US" sz="2000" dirty="0"/>
              <a:t> </a:t>
            </a:r>
            <a:r>
              <a:rPr lang="en-US" sz="2000" dirty="0" err="1"/>
              <a:t>ekonomi</a:t>
            </a:r>
            <a:r>
              <a:rPr lang="en-US" sz="2000" dirty="0"/>
              <a:t> yang </a:t>
            </a:r>
            <a:r>
              <a:rPr lang="en-US" sz="2000" dirty="0" err="1"/>
              <a:t>berbeda</a:t>
            </a:r>
            <a:r>
              <a:rPr lang="en-US" sz="2000" dirty="0"/>
              <a:t>. Hal </a:t>
            </a:r>
            <a:r>
              <a:rPr lang="en-US" sz="2000" dirty="0" err="1"/>
              <a:t>ini</a:t>
            </a:r>
            <a:r>
              <a:rPr lang="en-US" sz="2000" dirty="0"/>
              <a:t> </a:t>
            </a:r>
            <a:r>
              <a:rPr lang="en-US" sz="2000" dirty="0" err="1" smtClean="0"/>
              <a:t>dapat</a:t>
            </a:r>
            <a:r>
              <a:rPr lang="en-US" sz="2000" dirty="0" smtClean="0"/>
              <a:t> </a:t>
            </a:r>
            <a:r>
              <a:rPr lang="en-US" sz="2000" dirty="0" err="1" smtClean="0"/>
              <a:t>disebabkan</a:t>
            </a:r>
            <a:r>
              <a:rPr lang="en-US" sz="2000" dirty="0" smtClean="0"/>
              <a:t> </a:t>
            </a:r>
            <a:r>
              <a:rPr lang="en-US" sz="2000" dirty="0" err="1"/>
              <a:t>oleh</a:t>
            </a:r>
            <a:r>
              <a:rPr lang="en-US" sz="2000" dirty="0"/>
              <a:t> </a:t>
            </a:r>
            <a:r>
              <a:rPr lang="en-US" sz="2000" dirty="0" err="1"/>
              <a:t>kondisi</a:t>
            </a:r>
            <a:r>
              <a:rPr lang="en-US" sz="2000" dirty="0"/>
              <a:t> </a:t>
            </a:r>
            <a:r>
              <a:rPr lang="en-US" sz="2000" dirty="0" err="1"/>
              <a:t>alam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aktivitas</a:t>
            </a:r>
            <a:r>
              <a:rPr lang="en-US" sz="2000" dirty="0"/>
              <a:t> </a:t>
            </a:r>
            <a:r>
              <a:rPr lang="en-US" sz="2000" dirty="0" err="1" smtClean="0"/>
              <a:t>masyarakatnya</a:t>
            </a:r>
            <a:r>
              <a:rPr lang="en-US" sz="2000" dirty="0"/>
              <a:t>. </a:t>
            </a:r>
            <a:r>
              <a:rPr lang="en-US" sz="2000" dirty="0" err="1"/>
              <a:t>Kegiatan</a:t>
            </a:r>
            <a:r>
              <a:rPr lang="en-US" sz="2000" dirty="0"/>
              <a:t> </a:t>
            </a:r>
            <a:r>
              <a:rPr lang="en-US" sz="2000" dirty="0" err="1"/>
              <a:t>ekonomi</a:t>
            </a:r>
            <a:r>
              <a:rPr lang="en-US" sz="2000" dirty="0"/>
              <a:t> </a:t>
            </a:r>
            <a:r>
              <a:rPr lang="en-US" sz="2000" dirty="0" err="1" smtClean="0"/>
              <a:t>tersebut</a:t>
            </a:r>
            <a:r>
              <a:rPr lang="en-US" sz="2000" dirty="0"/>
              <a:t> </a:t>
            </a:r>
            <a:r>
              <a:rPr lang="it-IT" sz="2000" dirty="0" smtClean="0"/>
              <a:t>terdiri </a:t>
            </a:r>
            <a:r>
              <a:rPr lang="it-IT" sz="2000" dirty="0"/>
              <a:t>atas kegiatan produksi, distribusi, dan </a:t>
            </a:r>
            <a:r>
              <a:rPr lang="it-IT" sz="2000" dirty="0" smtClean="0"/>
              <a:t>konsumsi.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312057" y="3757772"/>
            <a:ext cx="5001999" cy="224676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err="1"/>
              <a:t>Perhatikan</a:t>
            </a:r>
            <a:r>
              <a:rPr lang="en-US" sz="2000" dirty="0"/>
              <a:t> </a:t>
            </a:r>
            <a:r>
              <a:rPr lang="en-US" sz="2000" dirty="0" err="1"/>
              <a:t>peta</a:t>
            </a:r>
            <a:r>
              <a:rPr lang="en-US" sz="2000" dirty="0"/>
              <a:t> </a:t>
            </a:r>
            <a:r>
              <a:rPr lang="en-US" sz="2000" dirty="0" err="1" smtClean="0"/>
              <a:t>provinsi</a:t>
            </a:r>
            <a:r>
              <a:rPr lang="en-US" sz="2000" dirty="0" smtClean="0"/>
              <a:t> DKI Jakarta di </a:t>
            </a:r>
            <a:r>
              <a:rPr lang="en-US" sz="2000" dirty="0" err="1" smtClean="0"/>
              <a:t>bukumu</a:t>
            </a:r>
            <a:r>
              <a:rPr lang="en-US" sz="2000" dirty="0" smtClean="0"/>
              <a:t>! </a:t>
            </a:r>
            <a:r>
              <a:rPr lang="en-US" sz="2000" dirty="0" err="1"/>
              <a:t>Lalu</a:t>
            </a:r>
            <a:r>
              <a:rPr lang="en-US" sz="2000" dirty="0"/>
              <a:t>, </a:t>
            </a:r>
            <a:r>
              <a:rPr lang="en-US" sz="2000" dirty="0" err="1"/>
              <a:t>perhatikan</a:t>
            </a:r>
            <a:r>
              <a:rPr lang="en-US" sz="2000" dirty="0"/>
              <a:t> pula </a:t>
            </a:r>
            <a:r>
              <a:rPr lang="en-US" sz="2000" dirty="0" err="1"/>
              <a:t>jenis-jenis</a:t>
            </a:r>
            <a:r>
              <a:rPr lang="en-US" sz="2000" dirty="0"/>
              <a:t> </a:t>
            </a:r>
            <a:r>
              <a:rPr lang="en-US" sz="2000" dirty="0" err="1"/>
              <a:t>pekerjaan</a:t>
            </a:r>
            <a:r>
              <a:rPr lang="en-US" sz="2000" dirty="0"/>
              <a:t> </a:t>
            </a:r>
            <a:r>
              <a:rPr lang="en-US" sz="2000" dirty="0" err="1"/>
              <a:t>pada</a:t>
            </a:r>
            <a:r>
              <a:rPr lang="en-US" sz="2000" dirty="0"/>
              <a:t> </a:t>
            </a:r>
            <a:r>
              <a:rPr lang="en-US" sz="2000" dirty="0" err="1" smtClean="0"/>
              <a:t>wilayah-wilayah</a:t>
            </a:r>
            <a:r>
              <a:rPr lang="en-US" sz="2000" dirty="0" smtClean="0"/>
              <a:t> yang </a:t>
            </a:r>
            <a:r>
              <a:rPr lang="en-US" sz="2000" dirty="0" err="1"/>
              <a:t>ditunjuk</a:t>
            </a:r>
            <a:r>
              <a:rPr lang="en-US" sz="2000" dirty="0"/>
              <a:t>! </a:t>
            </a:r>
            <a:r>
              <a:rPr lang="en-US" sz="2000" dirty="0" err="1"/>
              <a:t>Coba</a:t>
            </a:r>
            <a:r>
              <a:rPr lang="en-US" sz="2000" dirty="0"/>
              <a:t> </a:t>
            </a:r>
            <a:r>
              <a:rPr lang="en-US" sz="2000" dirty="0" err="1"/>
              <a:t>diskusikan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teman</a:t>
            </a:r>
            <a:r>
              <a:rPr lang="en-US" sz="2000" dirty="0"/>
              <a:t> </a:t>
            </a:r>
            <a:r>
              <a:rPr lang="en-US" sz="2000" dirty="0" err="1"/>
              <a:t>sebelahmu</a:t>
            </a:r>
            <a:r>
              <a:rPr lang="en-US" sz="2000" dirty="0"/>
              <a:t> </a:t>
            </a:r>
            <a:r>
              <a:rPr lang="en-US" sz="2000" dirty="0" err="1"/>
              <a:t>tentang</a:t>
            </a:r>
            <a:r>
              <a:rPr lang="en-US" sz="2000" dirty="0"/>
              <a:t> </a:t>
            </a:r>
            <a:r>
              <a:rPr lang="en-US" sz="2000" dirty="0" err="1"/>
              <a:t>kegiatan</a:t>
            </a:r>
            <a:r>
              <a:rPr lang="en-US" sz="2000" dirty="0"/>
              <a:t> </a:t>
            </a:r>
            <a:r>
              <a:rPr lang="en-US" sz="2000" dirty="0" err="1"/>
              <a:t>ekonomi</a:t>
            </a:r>
            <a:r>
              <a:rPr lang="en-US" sz="2000" dirty="0"/>
              <a:t> </a:t>
            </a:r>
            <a:r>
              <a:rPr lang="en-US" sz="2000" dirty="0" err="1" smtClean="0"/>
              <a:t>apakahyang</a:t>
            </a:r>
            <a:r>
              <a:rPr lang="en-US" sz="2000" dirty="0" smtClean="0"/>
              <a:t> </a:t>
            </a:r>
            <a:r>
              <a:rPr lang="en-US" sz="2000" dirty="0" err="1"/>
              <a:t>terjadi</a:t>
            </a:r>
            <a:r>
              <a:rPr lang="en-US" sz="2000" dirty="0"/>
              <a:t> </a:t>
            </a:r>
            <a:r>
              <a:rPr lang="en-US" sz="2000" dirty="0" err="1"/>
              <a:t>pada</a:t>
            </a:r>
            <a:r>
              <a:rPr lang="en-US" sz="2000" dirty="0"/>
              <a:t> </a:t>
            </a:r>
            <a:r>
              <a:rPr lang="en-US" sz="2000" dirty="0" err="1"/>
              <a:t>setiap</a:t>
            </a:r>
            <a:r>
              <a:rPr lang="en-US" sz="2000" dirty="0"/>
              <a:t> </a:t>
            </a:r>
            <a:r>
              <a:rPr lang="en-US" sz="2000" dirty="0" err="1"/>
              <a:t>jenis</a:t>
            </a:r>
            <a:r>
              <a:rPr lang="en-US" sz="2000" dirty="0"/>
              <a:t> </a:t>
            </a:r>
            <a:r>
              <a:rPr lang="en-US" sz="2000" dirty="0" err="1"/>
              <a:t>pekerjaan</a:t>
            </a:r>
            <a:r>
              <a:rPr lang="en-US" sz="2000" dirty="0"/>
              <a:t> </a:t>
            </a:r>
            <a:r>
              <a:rPr lang="en-US" sz="2000" dirty="0" err="1"/>
              <a:t>tersebut</a:t>
            </a:r>
            <a:r>
              <a:rPr lang="en-US" sz="2000" dirty="0"/>
              <a:t>!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529" y="1981200"/>
            <a:ext cx="1825857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1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ELISA\PPT ESPS\2016\ESPS edisi kurnas\PERINTILAN ESPS KURNAS\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945" y="181597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2530" y="522912"/>
            <a:ext cx="6409038" cy="76944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Apa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ciri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khas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dari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wilayah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Jakarta </a:t>
            </a:r>
            <a:r>
              <a:rPr lang="en-US" sz="2400" b="1" dirty="0" err="1" smtClean="0">
                <a:solidFill>
                  <a:srgbClr val="FFFF00"/>
                </a:solidFill>
              </a:rPr>
              <a:t>Timur</a:t>
            </a:r>
            <a:r>
              <a:rPr lang="en-US" sz="2000" b="1" dirty="0" smtClean="0">
                <a:solidFill>
                  <a:schemeClr val="bg1"/>
                </a:solidFill>
              </a:rPr>
              <a:t>? </a:t>
            </a:r>
          </a:p>
          <a:p>
            <a:r>
              <a:rPr lang="en-US" sz="2000" b="1" dirty="0" err="1" smtClean="0">
                <a:solidFill>
                  <a:schemeClr val="bg1"/>
                </a:solidFill>
              </a:rPr>
              <a:t>Apa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saja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jenis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pekerjaannya</a:t>
            </a:r>
            <a:r>
              <a:rPr lang="en-US" sz="2000" b="1" dirty="0" smtClean="0">
                <a:solidFill>
                  <a:schemeClr val="bg1"/>
                </a:solidFill>
              </a:rPr>
              <a:t>?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2065" y="1440634"/>
            <a:ext cx="6409038" cy="76944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Apa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ciri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khas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dari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wilayah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Jakarta Selatan</a:t>
            </a:r>
            <a:r>
              <a:rPr lang="en-US" sz="2000" b="1" dirty="0" smtClean="0">
                <a:solidFill>
                  <a:schemeClr val="bg1"/>
                </a:solidFill>
              </a:rPr>
              <a:t>? </a:t>
            </a:r>
          </a:p>
          <a:p>
            <a:r>
              <a:rPr lang="en-US" sz="2000" b="1" dirty="0" err="1" smtClean="0">
                <a:solidFill>
                  <a:schemeClr val="bg1"/>
                </a:solidFill>
              </a:rPr>
              <a:t>Apa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saja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jenis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pekerjaannya</a:t>
            </a:r>
            <a:r>
              <a:rPr lang="en-US" sz="2000" b="1" dirty="0" smtClean="0">
                <a:solidFill>
                  <a:schemeClr val="bg1"/>
                </a:solidFill>
              </a:rPr>
              <a:t>?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2530" y="2362475"/>
            <a:ext cx="6409038" cy="769441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Apa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ciri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khas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dari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wilayah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Jakarta </a:t>
            </a:r>
            <a:r>
              <a:rPr lang="en-US" sz="2400" b="1" dirty="0" err="1" smtClean="0">
                <a:solidFill>
                  <a:srgbClr val="FFFF00"/>
                </a:solidFill>
              </a:rPr>
              <a:t>Pusat</a:t>
            </a:r>
            <a:r>
              <a:rPr lang="en-US" sz="2000" b="1" dirty="0" smtClean="0">
                <a:solidFill>
                  <a:schemeClr val="bg1"/>
                </a:solidFill>
              </a:rPr>
              <a:t>? </a:t>
            </a:r>
          </a:p>
          <a:p>
            <a:r>
              <a:rPr lang="en-US" sz="2000" b="1" dirty="0" err="1" smtClean="0">
                <a:solidFill>
                  <a:schemeClr val="bg1"/>
                </a:solidFill>
              </a:rPr>
              <a:t>Apa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saja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jenis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pekerjaannya</a:t>
            </a:r>
            <a:r>
              <a:rPr lang="en-US" sz="2000" b="1" dirty="0" smtClean="0">
                <a:solidFill>
                  <a:schemeClr val="bg1"/>
                </a:solidFill>
              </a:rPr>
              <a:t>?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7038" y="3284316"/>
            <a:ext cx="6409038" cy="769441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Apa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ciri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khas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dari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wilayah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Jakarta Barat</a:t>
            </a:r>
            <a:r>
              <a:rPr lang="en-US" sz="2000" b="1" dirty="0" smtClean="0">
                <a:solidFill>
                  <a:schemeClr val="bg1"/>
                </a:solidFill>
              </a:rPr>
              <a:t>? </a:t>
            </a:r>
          </a:p>
          <a:p>
            <a:r>
              <a:rPr lang="en-US" sz="2000" b="1" dirty="0" err="1" smtClean="0">
                <a:solidFill>
                  <a:schemeClr val="bg1"/>
                </a:solidFill>
              </a:rPr>
              <a:t>Apa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saja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jenis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pekerjaannya</a:t>
            </a:r>
            <a:r>
              <a:rPr lang="en-US" sz="2000" b="1" dirty="0" smtClean="0">
                <a:solidFill>
                  <a:schemeClr val="bg1"/>
                </a:solidFill>
              </a:rPr>
              <a:t>?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2487" y="4166595"/>
            <a:ext cx="6409038" cy="76944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Apa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ciri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khas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dari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wilayah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Jakarta Utara</a:t>
            </a:r>
            <a:r>
              <a:rPr lang="en-US" sz="2000" b="1" dirty="0" smtClean="0">
                <a:solidFill>
                  <a:schemeClr val="bg1"/>
                </a:solidFill>
              </a:rPr>
              <a:t>? </a:t>
            </a:r>
          </a:p>
          <a:p>
            <a:r>
              <a:rPr lang="en-US" sz="2000" b="1" dirty="0" err="1" smtClean="0">
                <a:solidFill>
                  <a:schemeClr val="bg1"/>
                </a:solidFill>
              </a:rPr>
              <a:t>Apa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saja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jenis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pekerjaannya</a:t>
            </a:r>
            <a:r>
              <a:rPr lang="en-US" sz="2000" b="1" dirty="0" smtClean="0">
                <a:solidFill>
                  <a:schemeClr val="bg1"/>
                </a:solidFill>
              </a:rPr>
              <a:t>?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30628" y="5075647"/>
            <a:ext cx="6409038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Apa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ciri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khas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dari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wilayah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Kepulauan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Seribu</a:t>
            </a:r>
            <a:r>
              <a:rPr lang="en-US" sz="2000" b="1" dirty="0" smtClean="0">
                <a:solidFill>
                  <a:schemeClr val="bg1"/>
                </a:solidFill>
              </a:rPr>
              <a:t>? </a:t>
            </a:r>
          </a:p>
          <a:p>
            <a:r>
              <a:rPr lang="en-US" sz="2000" b="1" dirty="0" err="1" smtClean="0">
                <a:solidFill>
                  <a:schemeClr val="bg1"/>
                </a:solidFill>
              </a:rPr>
              <a:t>Apa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saja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jenis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pekerjaannya</a:t>
            </a:r>
            <a:r>
              <a:rPr lang="en-US" sz="2000" b="1" dirty="0" smtClean="0">
                <a:solidFill>
                  <a:schemeClr val="bg1"/>
                </a:solidFill>
              </a:rPr>
              <a:t>?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2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Bracket 2"/>
          <p:cNvSpPr/>
          <p:nvPr/>
        </p:nvSpPr>
        <p:spPr>
          <a:xfrm rot="5400000">
            <a:off x="3559491" y="2025473"/>
            <a:ext cx="1896306" cy="6153957"/>
          </a:xfrm>
          <a:prstGeom prst="rightBracket">
            <a:avLst>
              <a:gd name="adj" fmla="val 162262"/>
            </a:avLst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295536" y="188893"/>
            <a:ext cx="7006044" cy="1015663"/>
            <a:chOff x="295536" y="188893"/>
            <a:chExt cx="7006044" cy="1015663"/>
          </a:xfrm>
        </p:grpSpPr>
        <p:grpSp>
          <p:nvGrpSpPr>
            <p:cNvPr id="35" name="Group 34"/>
            <p:cNvGrpSpPr/>
            <p:nvPr/>
          </p:nvGrpSpPr>
          <p:grpSpPr>
            <a:xfrm>
              <a:off x="295536" y="250613"/>
              <a:ext cx="646331" cy="511811"/>
              <a:chOff x="471979" y="587226"/>
              <a:chExt cx="646331" cy="511811"/>
            </a:xfrm>
          </p:grpSpPr>
          <p:sp>
            <p:nvSpPr>
              <p:cNvPr id="37" name="Rectangle 36"/>
              <p:cNvSpPr/>
              <p:nvPr/>
            </p:nvSpPr>
            <p:spPr>
              <a:xfrm rot="20700000">
                <a:off x="531831" y="587226"/>
                <a:ext cx="525741" cy="511387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 rot="20700000">
                <a:off x="471979" y="637372"/>
                <a:ext cx="6463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</a:rPr>
                  <a:t>PM</a:t>
                </a:r>
                <a:endParaRPr lang="en-US" sz="36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993144" y="188893"/>
              <a:ext cx="630843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err="1" smtClean="0">
                  <a:latin typeface="+mj-lt"/>
                </a:rPr>
                <a:t>Subtema</a:t>
              </a:r>
              <a:r>
                <a:rPr lang="en-US" sz="2800" dirty="0" smtClean="0">
                  <a:latin typeface="+mj-lt"/>
                </a:rPr>
                <a:t> 1: </a:t>
              </a:r>
            </a:p>
            <a:p>
              <a:r>
                <a:rPr lang="en-US" sz="3200" dirty="0" err="1" smtClean="0">
                  <a:solidFill>
                    <a:srgbClr val="7030A0"/>
                  </a:solidFill>
                  <a:latin typeface="+mj-lt"/>
                </a:rPr>
                <a:t>Lingkungan</a:t>
              </a:r>
              <a:r>
                <a:rPr lang="en-US" sz="3200" dirty="0" smtClean="0">
                  <a:solidFill>
                    <a:srgbClr val="7030A0"/>
                  </a:solidFill>
                  <a:latin typeface="+mj-lt"/>
                </a:rPr>
                <a:t> </a:t>
              </a:r>
              <a:r>
                <a:rPr lang="en-US" sz="3200" dirty="0" err="1" smtClean="0">
                  <a:solidFill>
                    <a:srgbClr val="7030A0"/>
                  </a:solidFill>
                  <a:latin typeface="+mj-lt"/>
                </a:rPr>
                <a:t>Tempat</a:t>
              </a:r>
              <a:r>
                <a:rPr lang="en-US" sz="3200" dirty="0" smtClean="0">
                  <a:solidFill>
                    <a:srgbClr val="7030A0"/>
                  </a:solidFill>
                  <a:latin typeface="+mj-lt"/>
                </a:rPr>
                <a:t> </a:t>
              </a:r>
              <a:r>
                <a:rPr lang="en-US" sz="3200" dirty="0" err="1" smtClean="0">
                  <a:solidFill>
                    <a:srgbClr val="7030A0"/>
                  </a:solidFill>
                  <a:latin typeface="+mj-lt"/>
                </a:rPr>
                <a:t>Tinggalku</a:t>
              </a:r>
              <a:endParaRPr lang="en-US" sz="3200" dirty="0">
                <a:solidFill>
                  <a:srgbClr val="7030A0"/>
                </a:solidFill>
                <a:latin typeface="+mj-lt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407894" y="1984840"/>
            <a:ext cx="6542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</a:rPr>
              <a:t>Menjelaskan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Teks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Fiksi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beserta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Unsur-Unsur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Pembentuknya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53" name="Picture 4" descr="E:\ELISA\PPT ESPS\2016\ESPS edisi kurnas\PERINTILAN ESPS KURNAS\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23"/>
          <p:cNvSpPr txBox="1"/>
          <p:nvPr/>
        </p:nvSpPr>
        <p:spPr>
          <a:xfrm>
            <a:off x="403332" y="2857402"/>
            <a:ext cx="6635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/>
              <a:t>Teks</a:t>
            </a:r>
            <a:r>
              <a:rPr lang="en-US" sz="2000" b="1" dirty="0"/>
              <a:t>  </a:t>
            </a:r>
            <a:r>
              <a:rPr lang="en-US" sz="2000" b="1" dirty="0" err="1" smtClean="0"/>
              <a:t>fiksi</a:t>
            </a:r>
            <a:r>
              <a:rPr lang="en-US" sz="2000" b="1" dirty="0" smtClean="0"/>
              <a:t>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teks</a:t>
            </a:r>
            <a:r>
              <a:rPr lang="en-US" sz="2000" dirty="0"/>
              <a:t> </a:t>
            </a:r>
            <a:r>
              <a:rPr lang="en-US" sz="2000" dirty="0" smtClean="0"/>
              <a:t>yang </a:t>
            </a:r>
            <a:r>
              <a:rPr lang="en-US" sz="2000" dirty="0" err="1" smtClean="0"/>
              <a:t>berisi</a:t>
            </a:r>
            <a:r>
              <a:rPr lang="en-US" sz="2000" dirty="0" smtClean="0"/>
              <a:t> </a:t>
            </a:r>
            <a:r>
              <a:rPr lang="en-US" sz="2000" dirty="0" err="1"/>
              <a:t>rekaan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khayalan</a:t>
            </a:r>
            <a:r>
              <a:rPr lang="en-US" sz="2000" dirty="0"/>
              <a:t> yang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berdasarkan</a:t>
            </a:r>
            <a:r>
              <a:rPr lang="en-US" sz="2000" dirty="0"/>
              <a:t> </a:t>
            </a:r>
            <a:r>
              <a:rPr lang="en-US" sz="2000" dirty="0" err="1"/>
              <a:t>kenyataan</a:t>
            </a:r>
            <a:r>
              <a:rPr lang="en-US" sz="2000" dirty="0"/>
              <a:t>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6164" y="1389936"/>
            <a:ext cx="9144000" cy="1600200"/>
            <a:chOff x="0" y="1412013"/>
            <a:chExt cx="9144000" cy="1600200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413658" y="1412013"/>
              <a:ext cx="8730342" cy="1600200"/>
              <a:chOff x="413658" y="0"/>
              <a:chExt cx="8730342" cy="160020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T8  St1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54" name="Oval 5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</a:rPr>
                    <a:t>P1</a:t>
                  </a:r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3" name="TextBox 32"/>
              <p:cNvSpPr txBox="1"/>
              <p:nvPr/>
            </p:nvSpPr>
            <p:spPr>
              <a:xfrm>
                <a:off x="7064469" y="625218"/>
                <a:ext cx="1927131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/>
                  <a:t>Muatan</a:t>
                </a:r>
                <a:endParaRPr lang="en-US" sz="1600" b="1" dirty="0"/>
              </a:p>
              <a:p>
                <a:pPr algn="ctr"/>
                <a:r>
                  <a:rPr lang="en-US" sz="1600" b="1" dirty="0" err="1" smtClean="0"/>
                  <a:t>Bahasa</a:t>
                </a:r>
                <a:r>
                  <a:rPr lang="en-US" sz="1600" b="1" dirty="0" smtClean="0"/>
                  <a:t> Indonesia</a:t>
                </a:r>
              </a:p>
              <a:p>
                <a:pPr algn="ctr"/>
                <a:r>
                  <a:rPr lang="en-US" dirty="0" smtClean="0"/>
                  <a:t>KD 3.9 </a:t>
                </a:r>
                <a:r>
                  <a:rPr lang="en-US" dirty="0" err="1" smtClean="0"/>
                  <a:t>dan</a:t>
                </a:r>
                <a:r>
                  <a:rPr lang="en-US" dirty="0" smtClean="0"/>
                  <a:t> 4.9</a:t>
                </a:r>
                <a:endParaRPr lang="en-US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13658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/>
                  <a:t>Pembelajaran</a:t>
                </a:r>
                <a:r>
                  <a:rPr lang="en-US" sz="2000" b="1" dirty="0"/>
                  <a:t> </a:t>
                </a:r>
                <a:r>
                  <a:rPr lang="en-US" sz="2000" b="1" dirty="0" smtClean="0"/>
                  <a:t>1:</a:t>
                </a:r>
                <a:endParaRPr lang="en-US" sz="2000" b="1" dirty="0"/>
              </a:p>
            </p:txBody>
          </p:sp>
        </p:grpSp>
        <p:cxnSp>
          <p:nvCxnSpPr>
            <p:cNvPr id="27" name="Straight Connector 2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3396673" y="3748490"/>
            <a:ext cx="2382981" cy="1295475"/>
            <a:chOff x="3396673" y="3748490"/>
            <a:chExt cx="2382981" cy="1295475"/>
          </a:xfrm>
        </p:grpSpPr>
        <p:sp>
          <p:nvSpPr>
            <p:cNvPr id="2" name="Oval 1"/>
            <p:cNvSpPr/>
            <p:nvPr/>
          </p:nvSpPr>
          <p:spPr>
            <a:xfrm>
              <a:off x="3396673" y="3748490"/>
              <a:ext cx="2382981" cy="129547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23"/>
            <p:cNvSpPr txBox="1"/>
            <p:nvPr/>
          </p:nvSpPr>
          <p:spPr>
            <a:xfrm>
              <a:off x="3587321" y="4042284"/>
              <a:ext cx="20016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 err="1" smtClean="0"/>
                <a:t>Unsur-unsur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teks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fiksi</a:t>
              </a:r>
              <a:endParaRPr lang="en-US" sz="2000" dirty="0"/>
            </a:p>
          </p:txBody>
        </p:sp>
      </p:grpSp>
      <p:sp>
        <p:nvSpPr>
          <p:cNvPr id="41" name="TextBox 23"/>
          <p:cNvSpPr txBox="1"/>
          <p:nvPr/>
        </p:nvSpPr>
        <p:spPr>
          <a:xfrm>
            <a:off x="429822" y="3828248"/>
            <a:ext cx="2001686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err="1" smtClean="0">
                <a:solidFill>
                  <a:schemeClr val="bg1"/>
                </a:solidFill>
              </a:rPr>
              <a:t>Tokoh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2" name="TextBox 23"/>
          <p:cNvSpPr txBox="1"/>
          <p:nvPr/>
        </p:nvSpPr>
        <p:spPr>
          <a:xfrm>
            <a:off x="1136404" y="4863278"/>
            <a:ext cx="2001686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err="1" smtClean="0">
                <a:solidFill>
                  <a:schemeClr val="bg1"/>
                </a:solidFill>
              </a:rPr>
              <a:t>Tema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3" name="TextBox 23"/>
          <p:cNvSpPr txBox="1"/>
          <p:nvPr/>
        </p:nvSpPr>
        <p:spPr>
          <a:xfrm>
            <a:off x="3571156" y="5850550"/>
            <a:ext cx="2001686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err="1" smtClean="0">
                <a:solidFill>
                  <a:schemeClr val="bg1"/>
                </a:solidFill>
              </a:rPr>
              <a:t>Alur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4" name="TextBox 23"/>
          <p:cNvSpPr txBox="1"/>
          <p:nvPr/>
        </p:nvSpPr>
        <p:spPr>
          <a:xfrm>
            <a:off x="6083619" y="4843910"/>
            <a:ext cx="2001686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err="1" smtClean="0">
                <a:solidFill>
                  <a:schemeClr val="bg1"/>
                </a:solidFill>
              </a:rPr>
              <a:t>Latar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5" name="TextBox 23"/>
          <p:cNvSpPr txBox="1"/>
          <p:nvPr/>
        </p:nvSpPr>
        <p:spPr>
          <a:xfrm>
            <a:off x="6524219" y="3818569"/>
            <a:ext cx="2001686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err="1" smtClean="0">
                <a:solidFill>
                  <a:schemeClr val="bg1"/>
                </a:solidFill>
              </a:rPr>
              <a:t>Amanat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6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1" grpId="0"/>
      <p:bldP spid="31" grpId="0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82303"/>
            <a:ext cx="9144000" cy="1600200"/>
            <a:chOff x="0" y="1412013"/>
            <a:chExt cx="9144000" cy="1600200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413658" y="1412013"/>
              <a:ext cx="8730342" cy="1600200"/>
              <a:chOff x="413658" y="0"/>
              <a:chExt cx="8730342" cy="16002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T8  St1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2" name="Oval 11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</a:rPr>
                    <a:t>P4</a:t>
                  </a:r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7064469" y="625218"/>
                <a:ext cx="1927131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/>
                  <a:t>Muatan</a:t>
                </a:r>
                <a:endParaRPr lang="en-US" sz="1600" b="1" dirty="0"/>
              </a:p>
              <a:p>
                <a:pPr algn="ctr"/>
                <a:r>
                  <a:rPr lang="en-US" sz="1600" b="1" dirty="0" err="1" smtClean="0"/>
                  <a:t>Bahasa</a:t>
                </a:r>
                <a:r>
                  <a:rPr lang="en-US" sz="1600" b="1" dirty="0" smtClean="0"/>
                  <a:t> Indonesia</a:t>
                </a:r>
              </a:p>
              <a:p>
                <a:pPr algn="ctr"/>
                <a:r>
                  <a:rPr lang="en-US" dirty="0" smtClean="0"/>
                  <a:t>KD 3.9 </a:t>
                </a:r>
                <a:r>
                  <a:rPr lang="en-US" dirty="0" err="1" smtClean="0"/>
                  <a:t>dan</a:t>
                </a:r>
                <a:r>
                  <a:rPr lang="en-US" dirty="0" smtClean="0"/>
                  <a:t> 4.9</a:t>
                </a:r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13658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/>
                  <a:t>Pembelajaran</a:t>
                </a:r>
                <a:r>
                  <a:rPr lang="en-US" sz="2000" b="1" dirty="0"/>
                  <a:t> </a:t>
                </a:r>
                <a:r>
                  <a:rPr lang="en-US" sz="2000" b="1" dirty="0" smtClean="0"/>
                  <a:t>4:</a:t>
                </a:r>
                <a:endParaRPr lang="en-US" sz="2000" b="1" dirty="0"/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91730" y="561199"/>
            <a:ext cx="6542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</a:rPr>
              <a:t>Menjelaskan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Tokoh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Utama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dalam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Teks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Fiksi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8982" y="1224907"/>
            <a:ext cx="5795321" cy="193899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Ayo, </a:t>
            </a:r>
            <a:r>
              <a:rPr lang="en-US" sz="2000" dirty="0" err="1">
                <a:solidFill>
                  <a:schemeClr val="bg1"/>
                </a:solidFill>
              </a:rPr>
              <a:t>ingatlah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kembali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tentang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tokoh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dalam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teks</a:t>
            </a:r>
            <a:r>
              <a:rPr lang="en-US" sz="2000" dirty="0">
                <a:solidFill>
                  <a:schemeClr val="bg1"/>
                </a:solidFill>
              </a:rPr>
              <a:t>  </a:t>
            </a:r>
            <a:r>
              <a:rPr lang="en-US" sz="2000" dirty="0" err="1" smtClean="0">
                <a:solidFill>
                  <a:schemeClr val="bg1"/>
                </a:solidFill>
              </a:rPr>
              <a:t>fiksi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Tokoh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merupakan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salah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satu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hal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sv-SE" sz="2000" dirty="0" smtClean="0">
                <a:solidFill>
                  <a:schemeClr val="bg1"/>
                </a:solidFill>
              </a:rPr>
              <a:t>penting </a:t>
            </a:r>
            <a:r>
              <a:rPr lang="sv-SE" sz="2000" dirty="0">
                <a:solidFill>
                  <a:schemeClr val="bg1"/>
                </a:solidFill>
              </a:rPr>
              <a:t>dalam sebuah teks </a:t>
            </a:r>
            <a:r>
              <a:rPr lang="sv-SE" sz="2000" dirty="0" smtClean="0">
                <a:solidFill>
                  <a:schemeClr val="bg1"/>
                </a:solidFill>
              </a:rPr>
              <a:t>fiksi</a:t>
            </a:r>
            <a:r>
              <a:rPr lang="sv-SE" sz="2000" dirty="0">
                <a:solidFill>
                  <a:schemeClr val="bg1"/>
                </a:solidFill>
              </a:rPr>
              <a:t>. Dalam sebuah </a:t>
            </a:r>
            <a:r>
              <a:rPr lang="sv-SE" sz="2000" dirty="0" smtClean="0">
                <a:solidFill>
                  <a:schemeClr val="bg1"/>
                </a:solidFill>
              </a:rPr>
              <a:t>teks fiksi </a:t>
            </a:r>
            <a:r>
              <a:rPr lang="sv-SE" sz="2000" dirty="0">
                <a:solidFill>
                  <a:schemeClr val="bg1"/>
                </a:solidFill>
              </a:rPr>
              <a:t>bisa terdapat satu tokoh, bisa </a:t>
            </a:r>
            <a:r>
              <a:rPr lang="sv-SE" sz="2000" dirty="0" smtClean="0">
                <a:solidFill>
                  <a:schemeClr val="bg1"/>
                </a:solidFill>
              </a:rPr>
              <a:t>juga beberapa </a:t>
            </a:r>
            <a:r>
              <a:rPr lang="sv-SE" sz="2000" dirty="0">
                <a:solidFill>
                  <a:schemeClr val="bg1"/>
                </a:solidFill>
              </a:rPr>
              <a:t>tokoh. Setiap tokoh memiliki peran atau fungsinya masing-masing dalam suatu cerita.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8983" y="3276756"/>
            <a:ext cx="6054812" cy="255454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 err="1" smtClean="0">
                <a:solidFill>
                  <a:schemeClr val="bg1"/>
                </a:solidFill>
              </a:rPr>
              <a:t>Tokoh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utama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disebut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juga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sebagai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tokoh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sentral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 err="1" smtClean="0">
                <a:solidFill>
                  <a:schemeClr val="bg1"/>
                </a:solidFill>
              </a:rPr>
              <a:t>Tokoh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utama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merupakan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tokoh</a:t>
            </a:r>
            <a:r>
              <a:rPr lang="en-US" sz="2000" dirty="0">
                <a:solidFill>
                  <a:schemeClr val="bg1"/>
                </a:solidFill>
              </a:rPr>
              <a:t> yang </a:t>
            </a:r>
            <a:r>
              <a:rPr lang="en-US" sz="2000" dirty="0" err="1">
                <a:solidFill>
                  <a:schemeClr val="bg1"/>
                </a:solidFill>
              </a:rPr>
              <a:t>menjadi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pelaku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utama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atau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tokoh</a:t>
            </a:r>
            <a:r>
              <a:rPr lang="en-US" sz="2000" dirty="0">
                <a:solidFill>
                  <a:schemeClr val="bg1"/>
                </a:solidFill>
              </a:rPr>
              <a:t> yang </a:t>
            </a:r>
            <a:r>
              <a:rPr lang="en-US" sz="2000" dirty="0" err="1">
                <a:solidFill>
                  <a:schemeClr val="bg1"/>
                </a:solidFill>
              </a:rPr>
              <a:t>mengalami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semua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peristiwa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dalam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cerita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 err="1" smtClean="0">
                <a:solidFill>
                  <a:schemeClr val="bg1"/>
                </a:solidFill>
              </a:rPr>
              <a:t>Tokoh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utama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biasanya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akan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muncul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mulai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dari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awal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cerita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tengah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cerita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hingga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akhir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cerita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 err="1" smtClean="0">
                <a:solidFill>
                  <a:schemeClr val="bg1"/>
                </a:solidFill>
              </a:rPr>
              <a:t>Tokoh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utama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dapat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berwatak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positif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atau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baik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juga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dapat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berwatak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negatif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atau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tidak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baik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612" y="1862798"/>
            <a:ext cx="1865304" cy="396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aket-Wisata-Danau-Toba-Sumatera-Utara-Danau-Toba.jpg (1200×705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" r="9311"/>
          <a:stretch/>
        </p:blipFill>
        <p:spPr bwMode="auto">
          <a:xfrm>
            <a:off x="-348441" y="0"/>
            <a:ext cx="9840882" cy="670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E:\ELISA\PPT ESPS\2016\ESPS edisi kurnas\PERINTILAN ESPS KURNAS\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945" y="181597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1730" y="518572"/>
            <a:ext cx="6542470" cy="1200329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Ayo, </a:t>
            </a:r>
            <a:r>
              <a:rPr lang="en-US" sz="3600" b="1" dirty="0" err="1" smtClean="0">
                <a:solidFill>
                  <a:schemeClr val="bg1"/>
                </a:solidFill>
              </a:rPr>
              <a:t>Bacalah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cerita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tentang</a:t>
            </a:r>
            <a:r>
              <a:rPr lang="en-US" sz="3600" b="1" dirty="0" smtClean="0">
                <a:solidFill>
                  <a:schemeClr val="bg1"/>
                </a:solidFill>
              </a:rPr>
              <a:t> “</a:t>
            </a:r>
            <a:r>
              <a:rPr lang="en-US" sz="3600" b="1" dirty="0" err="1" smtClean="0">
                <a:solidFill>
                  <a:schemeClr val="bg1"/>
                </a:solidFill>
              </a:rPr>
              <a:t>Asal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Usul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Danau</a:t>
            </a:r>
            <a:r>
              <a:rPr lang="en-US" sz="3600" b="1" dirty="0" smtClean="0">
                <a:solidFill>
                  <a:schemeClr val="bg1"/>
                </a:solidFill>
              </a:rPr>
              <a:t> Toba”!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1730" y="518154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 smtClean="0"/>
              <a:t>Sumber</a:t>
            </a:r>
            <a:r>
              <a:rPr lang="en-US" sz="1600" dirty="0"/>
              <a:t>: </a:t>
            </a:r>
            <a:r>
              <a:rPr lang="en-US" sz="1600" i="1" dirty="0" smtClean="0"/>
              <a:t>www.pesonaindo.com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3424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:\Document_office\DOKUMEN KERJA ERLANGGA\PPT BUPENA 4D\BUPENA 4D\Ayah, Ibu dan Dayu duduk di kursi bersama-sam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3"/>
          <a:stretch/>
        </p:blipFill>
        <p:spPr bwMode="auto">
          <a:xfrm>
            <a:off x="4733365" y="1887736"/>
            <a:ext cx="4410635" cy="407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7251219" y="62642"/>
            <a:ext cx="1892781" cy="1146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0" y="115660"/>
            <a:ext cx="9144000" cy="1600200"/>
            <a:chOff x="0" y="1412013"/>
            <a:chExt cx="9144000" cy="160020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/>
            <p:cNvGrpSpPr/>
            <p:nvPr/>
          </p:nvGrpSpPr>
          <p:grpSpPr>
            <a:xfrm>
              <a:off x="413658" y="1412013"/>
              <a:ext cx="8730342" cy="1600200"/>
              <a:chOff x="413658" y="0"/>
              <a:chExt cx="8730342" cy="1600200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FD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CC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T8  St1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43" name="Oval 42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FF3399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</a:rPr>
                    <a:t>P5</a:t>
                  </a:r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7251219" y="625218"/>
                <a:ext cx="155363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/>
                  <a:t>Muatan</a:t>
                </a:r>
                <a:endParaRPr lang="en-US" sz="1600" b="1" dirty="0"/>
              </a:p>
              <a:p>
                <a:pPr algn="ctr"/>
                <a:r>
                  <a:rPr lang="en-US" sz="1600" b="1" dirty="0" err="1" smtClean="0"/>
                  <a:t>PPKn</a:t>
                </a:r>
                <a:endParaRPr lang="en-US" sz="1600" b="1" dirty="0"/>
              </a:p>
              <a:p>
                <a:pPr algn="ctr"/>
                <a:r>
                  <a:rPr lang="en-US" sz="1600" dirty="0"/>
                  <a:t>KD </a:t>
                </a:r>
                <a:r>
                  <a:rPr lang="en-US" sz="1600" dirty="0" smtClean="0"/>
                  <a:t>3.3 </a:t>
                </a:r>
                <a:r>
                  <a:rPr lang="en-US" sz="1600" dirty="0" err="1"/>
                  <a:t>dan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4.3</a:t>
                </a:r>
                <a:endParaRPr lang="en-US" sz="16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13658" y="43967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/>
                  <a:t>Pembelajaran</a:t>
                </a:r>
                <a:r>
                  <a:rPr lang="en-US" sz="2000" b="1" dirty="0"/>
                  <a:t> 5</a:t>
                </a:r>
                <a:r>
                  <a:rPr lang="en-US" sz="2000" b="1" dirty="0" smtClean="0"/>
                  <a:t>:</a:t>
                </a:r>
                <a:endParaRPr lang="en-US" sz="2000" b="1" dirty="0"/>
              </a:p>
            </p:txBody>
          </p:sp>
        </p:grpSp>
        <p:cxnSp>
          <p:nvCxnSpPr>
            <p:cNvPr id="36" name="Straight Connector 35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391730" y="561199"/>
            <a:ext cx="6542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66"/>
                </a:solidFill>
              </a:rPr>
              <a:t>Menjelaskan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Keragaman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Karakteristik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Individu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Berdasarkan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Gambar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1729" y="1571875"/>
            <a:ext cx="4303839" cy="47089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 err="1"/>
              <a:t>Setiap</a:t>
            </a:r>
            <a:r>
              <a:rPr lang="en-US" sz="2000" dirty="0"/>
              <a:t> </a:t>
            </a:r>
            <a:r>
              <a:rPr lang="en-US" sz="2000" dirty="0" err="1"/>
              <a:t>anggota</a:t>
            </a:r>
            <a:r>
              <a:rPr lang="en-US" sz="2000" dirty="0"/>
              <a:t> </a:t>
            </a:r>
            <a:r>
              <a:rPr lang="en-US" sz="2000" dirty="0" err="1"/>
              <a:t>keluarga</a:t>
            </a:r>
            <a:r>
              <a:rPr lang="en-US" sz="2000" dirty="0"/>
              <a:t> </a:t>
            </a:r>
            <a:r>
              <a:rPr lang="en-US" sz="2000" dirty="0" err="1"/>
              <a:t>mempunyai</a:t>
            </a:r>
            <a:r>
              <a:rPr lang="en-US" sz="2000" dirty="0"/>
              <a:t> </a:t>
            </a:r>
            <a:r>
              <a:rPr lang="en-US" sz="2000" dirty="0" err="1"/>
              <a:t>ciri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kebiasaan</a:t>
            </a:r>
            <a:r>
              <a:rPr lang="en-US" sz="2000" dirty="0"/>
              <a:t> </a:t>
            </a:r>
            <a:r>
              <a:rPr lang="en-US" sz="2000" dirty="0" err="1"/>
              <a:t>masing-masing</a:t>
            </a:r>
            <a:r>
              <a:rPr lang="en-US" sz="2000" dirty="0"/>
              <a:t>. </a:t>
            </a:r>
            <a:r>
              <a:rPr lang="en-US" sz="2000" dirty="0" err="1"/>
              <a:t>Ibu</a:t>
            </a:r>
            <a:r>
              <a:rPr lang="en-US" sz="2000" dirty="0"/>
              <a:t> </a:t>
            </a:r>
            <a:r>
              <a:rPr lang="en-US" sz="2000" dirty="0" err="1" smtClean="0"/>
              <a:t>terkenal</a:t>
            </a:r>
            <a:r>
              <a:rPr lang="en-US" sz="2000" dirty="0" smtClean="0"/>
              <a:t> </a:t>
            </a:r>
            <a:r>
              <a:rPr lang="en-US" sz="2000" dirty="0" err="1" smtClean="0"/>
              <a:t>gesit</a:t>
            </a:r>
            <a:r>
              <a:rPr lang="en-US" sz="2000" dirty="0"/>
              <a:t>, </a:t>
            </a:r>
            <a:r>
              <a:rPr lang="en-US" sz="2000" dirty="0" err="1"/>
              <a:t>rajin</a:t>
            </a:r>
            <a:r>
              <a:rPr lang="en-US" sz="2000" dirty="0"/>
              <a:t>, </a:t>
            </a:r>
            <a:r>
              <a:rPr lang="en-US" sz="2000" dirty="0" err="1"/>
              <a:t>pandai</a:t>
            </a:r>
            <a:r>
              <a:rPr lang="en-US" sz="2000" dirty="0"/>
              <a:t> </a:t>
            </a:r>
            <a:r>
              <a:rPr lang="en-US" sz="2000" dirty="0" err="1"/>
              <a:t>memasak</a:t>
            </a:r>
            <a:r>
              <a:rPr lang="en-US" sz="2000" dirty="0"/>
              <a:t>,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pandai</a:t>
            </a:r>
            <a:r>
              <a:rPr lang="en-US" sz="2000" dirty="0"/>
              <a:t> </a:t>
            </a:r>
            <a:r>
              <a:rPr lang="en-US" sz="2000" dirty="0" err="1"/>
              <a:t>mengurusi</a:t>
            </a:r>
            <a:r>
              <a:rPr lang="en-US" sz="2000" dirty="0"/>
              <a:t> </a:t>
            </a:r>
            <a:r>
              <a:rPr lang="en-US" sz="2000" dirty="0" err="1"/>
              <a:t>rumah</a:t>
            </a:r>
            <a:r>
              <a:rPr lang="en-US" sz="2000" dirty="0"/>
              <a:t> </a:t>
            </a:r>
            <a:r>
              <a:rPr lang="en-US" sz="2000" dirty="0" err="1"/>
              <a:t>tangga</a:t>
            </a:r>
            <a:r>
              <a:rPr lang="en-US" sz="2000" dirty="0"/>
              <a:t>. Ayah </a:t>
            </a:r>
            <a:r>
              <a:rPr lang="en-US" sz="2000" dirty="0" err="1"/>
              <a:t>terkenal</a:t>
            </a:r>
            <a:r>
              <a:rPr lang="en-US" sz="2000" dirty="0"/>
              <a:t> </a:t>
            </a:r>
            <a:r>
              <a:rPr lang="en-US" sz="2000" dirty="0" err="1" smtClean="0"/>
              <a:t>rajin</a:t>
            </a:r>
            <a:r>
              <a:rPr lang="en-US" sz="2000" dirty="0" smtClean="0"/>
              <a:t>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/>
              <a:t>giat</a:t>
            </a:r>
            <a:r>
              <a:rPr lang="en-US" sz="2000" dirty="0"/>
              <a:t> </a:t>
            </a:r>
            <a:r>
              <a:rPr lang="en-US" sz="2000" dirty="0" err="1"/>
              <a:t>bekerja</a:t>
            </a:r>
            <a:r>
              <a:rPr lang="en-US" sz="2000" dirty="0"/>
              <a:t> </a:t>
            </a:r>
            <a:r>
              <a:rPr lang="en-US" sz="2000" dirty="0" err="1"/>
              <a:t>tanpa</a:t>
            </a:r>
            <a:r>
              <a:rPr lang="en-US" sz="2000" dirty="0"/>
              <a:t> </a:t>
            </a:r>
            <a:r>
              <a:rPr lang="en-US" sz="2000" dirty="0" err="1"/>
              <a:t>mengenal</a:t>
            </a:r>
            <a:r>
              <a:rPr lang="en-US" sz="2000" dirty="0"/>
              <a:t> </a:t>
            </a:r>
            <a:r>
              <a:rPr lang="en-US" sz="2000" dirty="0" err="1"/>
              <a:t>lelah</a:t>
            </a:r>
            <a:r>
              <a:rPr lang="en-US" sz="2000" dirty="0"/>
              <a:t>, </a:t>
            </a:r>
            <a:r>
              <a:rPr lang="en-US" sz="2000" dirty="0" err="1"/>
              <a:t>penyayang</a:t>
            </a:r>
            <a:r>
              <a:rPr lang="en-US" sz="2000" dirty="0"/>
              <a:t> </a:t>
            </a:r>
            <a:r>
              <a:rPr lang="en-US" sz="2000" dirty="0" err="1"/>
              <a:t>keluarga</a:t>
            </a:r>
            <a:r>
              <a:rPr lang="en-US" sz="2000" dirty="0"/>
              <a:t>, </a:t>
            </a:r>
            <a:r>
              <a:rPr lang="en-US" sz="2000" dirty="0" err="1"/>
              <a:t>melindungi</a:t>
            </a:r>
            <a:r>
              <a:rPr lang="en-US" sz="2000" dirty="0"/>
              <a:t>,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tegas</a:t>
            </a:r>
            <a:r>
              <a:rPr lang="en-US" sz="2000" dirty="0"/>
              <a:t>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 err="1"/>
              <a:t>Setiap</a:t>
            </a:r>
            <a:r>
              <a:rPr lang="en-US" sz="2000" dirty="0"/>
              <a:t> orang </a:t>
            </a:r>
            <a:r>
              <a:rPr lang="en-US" sz="2000" dirty="0" err="1"/>
              <a:t>diberikan</a:t>
            </a:r>
            <a:r>
              <a:rPr lang="en-US" sz="2000" dirty="0"/>
              <a:t> </a:t>
            </a:r>
            <a:r>
              <a:rPr lang="en-US" sz="2000" dirty="0" err="1"/>
              <a:t>kelebihan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kekurangan</a:t>
            </a:r>
            <a:r>
              <a:rPr lang="en-US" sz="2000" dirty="0"/>
              <a:t> </a:t>
            </a:r>
            <a:r>
              <a:rPr lang="en-US" sz="2000" dirty="0" err="1"/>
              <a:t>tertentu</a:t>
            </a:r>
            <a:r>
              <a:rPr lang="en-US" sz="2000" dirty="0"/>
              <a:t> </a:t>
            </a:r>
            <a:r>
              <a:rPr lang="en-US" sz="2000" dirty="0" err="1"/>
              <a:t>oleh</a:t>
            </a:r>
            <a:r>
              <a:rPr lang="en-US" sz="2000" dirty="0"/>
              <a:t> </a:t>
            </a:r>
            <a:r>
              <a:rPr lang="en-US" sz="2000" dirty="0" err="1"/>
              <a:t>Tuhan</a:t>
            </a:r>
            <a:r>
              <a:rPr lang="en-US" sz="2000" dirty="0"/>
              <a:t> Yang </a:t>
            </a:r>
            <a:r>
              <a:rPr lang="en-US" sz="2000" dirty="0" err="1"/>
              <a:t>Maha</a:t>
            </a:r>
            <a:r>
              <a:rPr lang="en-US" sz="2000" dirty="0"/>
              <a:t> </a:t>
            </a:r>
            <a:r>
              <a:rPr lang="en-US" sz="2000" dirty="0" err="1"/>
              <a:t>Esa</a:t>
            </a:r>
            <a:r>
              <a:rPr lang="en-US" sz="2000" dirty="0"/>
              <a:t>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 err="1"/>
              <a:t>Harapannya</a:t>
            </a:r>
            <a:r>
              <a:rPr lang="en-US" sz="2000" dirty="0"/>
              <a:t> </a:t>
            </a:r>
            <a:r>
              <a:rPr lang="en-US" sz="2000" dirty="0" err="1"/>
              <a:t>adalah</a:t>
            </a:r>
            <a:r>
              <a:rPr lang="en-US" sz="2000" dirty="0"/>
              <a:t> agar </a:t>
            </a:r>
            <a:r>
              <a:rPr lang="en-US" sz="2000" dirty="0" err="1"/>
              <a:t>kita</a:t>
            </a:r>
            <a:r>
              <a:rPr lang="en-US" sz="2000" dirty="0"/>
              <a:t>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saling</a:t>
            </a:r>
            <a:r>
              <a:rPr lang="en-US" sz="2000" dirty="0"/>
              <a:t> </a:t>
            </a:r>
            <a:r>
              <a:rPr lang="en-US" sz="2000" dirty="0" err="1"/>
              <a:t>melengkapi</a:t>
            </a:r>
            <a:r>
              <a:rPr lang="en-US" sz="2000" dirty="0"/>
              <a:t> </a:t>
            </a:r>
            <a:r>
              <a:rPr lang="en-US" sz="2000" dirty="0" err="1"/>
              <a:t>satu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yang </a:t>
            </a:r>
            <a:r>
              <a:rPr lang="en-US" sz="2000" dirty="0" err="1"/>
              <a:t>lainnya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438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Document_office\DOKUMEN KERJA ERLANGGA\PPT BUPENA 4D\tema 8 subtema 1\5.10. ilustrasi timun mas raksaksa tenggelam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58" y="778243"/>
            <a:ext cx="4158342" cy="588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0" y="82303"/>
            <a:ext cx="9144000" cy="1600200"/>
            <a:chOff x="0" y="1412013"/>
            <a:chExt cx="9144000" cy="1600200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413658" y="1412013"/>
              <a:ext cx="8730342" cy="1600200"/>
              <a:chOff x="413658" y="0"/>
              <a:chExt cx="8730342" cy="16002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T8  St1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2" name="Oval 11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</a:rPr>
                    <a:t>P5</a:t>
                  </a:r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7064469" y="625218"/>
                <a:ext cx="1927131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/>
                  <a:t>Muatan</a:t>
                </a:r>
                <a:endParaRPr lang="en-US" sz="1600" b="1" dirty="0"/>
              </a:p>
              <a:p>
                <a:pPr algn="ctr"/>
                <a:r>
                  <a:rPr lang="en-US" sz="1600" b="1" dirty="0" err="1" smtClean="0"/>
                  <a:t>Bahasa</a:t>
                </a:r>
                <a:r>
                  <a:rPr lang="en-US" sz="1600" b="1" dirty="0" smtClean="0"/>
                  <a:t> Indonesia</a:t>
                </a:r>
              </a:p>
              <a:p>
                <a:pPr algn="ctr"/>
                <a:r>
                  <a:rPr lang="en-US" dirty="0" smtClean="0"/>
                  <a:t>KD 3.9 </a:t>
                </a:r>
                <a:r>
                  <a:rPr lang="en-US" dirty="0" err="1" smtClean="0"/>
                  <a:t>dan</a:t>
                </a:r>
                <a:r>
                  <a:rPr lang="en-US" dirty="0" smtClean="0"/>
                  <a:t> 4.9</a:t>
                </a:r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13658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/>
                  <a:t>Pembelajaran</a:t>
                </a:r>
                <a:r>
                  <a:rPr lang="en-US" sz="2000" b="1" dirty="0"/>
                  <a:t> </a:t>
                </a:r>
                <a:r>
                  <a:rPr lang="en-US" sz="2000" b="1" dirty="0" smtClean="0"/>
                  <a:t>5:</a:t>
                </a:r>
                <a:endParaRPr lang="en-US" sz="2000" b="1" dirty="0"/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91730" y="561199"/>
            <a:ext cx="4711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</a:rPr>
              <a:t>Menentukan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Karakter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Tokoh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Protagonis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dan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Antagonis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dalam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Teks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Fiksi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3658" y="1917282"/>
            <a:ext cx="42819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 dirty="0" err="1"/>
              <a:t>Setiap</a:t>
            </a:r>
            <a:r>
              <a:rPr lang="en-US" sz="2400" dirty="0"/>
              <a:t> </a:t>
            </a:r>
            <a:r>
              <a:rPr lang="en-US" sz="2400" dirty="0" err="1"/>
              <a:t>tokoh</a:t>
            </a:r>
            <a:r>
              <a:rPr lang="en-US" sz="2400" dirty="0"/>
              <a:t> </a:t>
            </a:r>
            <a:r>
              <a:rPr lang="en-US" sz="2400" dirty="0" err="1"/>
              <a:t>utama</a:t>
            </a:r>
            <a:r>
              <a:rPr lang="en-US" sz="2400" dirty="0"/>
              <a:t> yang </a:t>
            </a:r>
            <a:r>
              <a:rPr lang="en-US" sz="2400" dirty="0" err="1"/>
              <a:t>terdapat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teks</a:t>
            </a:r>
            <a:r>
              <a:rPr lang="en-US" sz="2400" dirty="0"/>
              <a:t>  </a:t>
            </a:r>
            <a:r>
              <a:rPr lang="en-US" sz="2400" dirty="0" err="1"/>
              <a:t>ksi</a:t>
            </a:r>
            <a:r>
              <a:rPr lang="en-US" sz="2400" dirty="0"/>
              <a:t> </a:t>
            </a:r>
            <a:r>
              <a:rPr lang="en-US" sz="2400" dirty="0" err="1"/>
              <a:t>biasanya</a:t>
            </a:r>
            <a:r>
              <a:rPr lang="en-US" sz="2400" dirty="0"/>
              <a:t> </a:t>
            </a:r>
            <a:r>
              <a:rPr lang="en-US" sz="2400" dirty="0" err="1"/>
              <a:t>memiliki</a:t>
            </a:r>
            <a:r>
              <a:rPr lang="en-US" sz="2400" dirty="0"/>
              <a:t> </a:t>
            </a:r>
            <a:r>
              <a:rPr lang="en-US" sz="2400" dirty="0" err="1"/>
              <a:t>dua</a:t>
            </a:r>
            <a:r>
              <a:rPr lang="en-US" sz="2400" dirty="0"/>
              <a:t> </a:t>
            </a:r>
            <a:r>
              <a:rPr lang="en-US" sz="2400" dirty="0" err="1"/>
              <a:t>sifat</a:t>
            </a:r>
            <a:r>
              <a:rPr lang="en-US" sz="2400" dirty="0"/>
              <a:t>, </a:t>
            </a:r>
            <a:r>
              <a:rPr lang="en-US" sz="2400" dirty="0" err="1"/>
              <a:t>yaitu</a:t>
            </a:r>
            <a:r>
              <a:rPr lang="en-US" sz="2400" dirty="0"/>
              <a:t> </a:t>
            </a:r>
            <a:r>
              <a:rPr lang="en-US" sz="2400" dirty="0" err="1" smtClean="0"/>
              <a:t>sifat</a:t>
            </a:r>
            <a:r>
              <a:rPr lang="en-US" sz="2400" dirty="0" smtClean="0"/>
              <a:t> </a:t>
            </a:r>
            <a:r>
              <a:rPr lang="en-US" sz="2400" dirty="0" err="1" smtClean="0"/>
              <a:t>baik</a:t>
            </a:r>
            <a:r>
              <a:rPr lang="en-US" sz="2400" dirty="0" smtClean="0"/>
              <a:t> </a:t>
            </a:r>
            <a:r>
              <a:rPr lang="en-US" sz="2400" dirty="0"/>
              <a:t>(</a:t>
            </a:r>
            <a:r>
              <a:rPr lang="en-US" sz="2400" dirty="0" err="1"/>
              <a:t>positif</a:t>
            </a:r>
            <a:r>
              <a:rPr lang="en-US" sz="2400" dirty="0"/>
              <a:t> )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sifat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baik</a:t>
            </a:r>
            <a:r>
              <a:rPr lang="en-US" sz="2400" dirty="0"/>
              <a:t> (</a:t>
            </a:r>
            <a:r>
              <a:rPr lang="en-US" sz="2400" dirty="0" err="1"/>
              <a:t>negatif</a:t>
            </a:r>
            <a:r>
              <a:rPr lang="en-US" sz="2400" dirty="0"/>
              <a:t> ). </a:t>
            </a:r>
            <a:endParaRPr lang="en-US" sz="24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 err="1" smtClean="0"/>
              <a:t>Tokoh</a:t>
            </a:r>
            <a:r>
              <a:rPr lang="en-US" sz="2400" dirty="0" smtClean="0"/>
              <a:t> </a:t>
            </a:r>
            <a:r>
              <a:rPr lang="en-US" sz="2400" dirty="0"/>
              <a:t>yang </a:t>
            </a:r>
            <a:r>
              <a:rPr lang="en-US" sz="2400" dirty="0" err="1"/>
              <a:t>memiliki</a:t>
            </a:r>
            <a:r>
              <a:rPr lang="en-US" sz="2400" dirty="0"/>
              <a:t> </a:t>
            </a:r>
            <a:r>
              <a:rPr lang="en-US" sz="2400" dirty="0" err="1"/>
              <a:t>sifat</a:t>
            </a:r>
            <a:r>
              <a:rPr lang="en-US" sz="2400" dirty="0"/>
              <a:t> </a:t>
            </a:r>
            <a:r>
              <a:rPr lang="en-US" sz="2400" dirty="0" err="1"/>
              <a:t>baik</a:t>
            </a:r>
            <a:r>
              <a:rPr lang="en-US" sz="2400" dirty="0"/>
              <a:t> </a:t>
            </a:r>
            <a:r>
              <a:rPr lang="en-US" sz="2400" dirty="0" err="1"/>
              <a:t>disebut</a:t>
            </a:r>
            <a:r>
              <a:rPr lang="en-US" sz="2400" dirty="0"/>
              <a:t> </a:t>
            </a:r>
            <a:r>
              <a:rPr lang="en-US" sz="2400" dirty="0" err="1" smtClean="0"/>
              <a:t>tokoh</a:t>
            </a:r>
            <a:r>
              <a:rPr lang="en-US" sz="2400" dirty="0" smtClean="0"/>
              <a:t> </a:t>
            </a:r>
            <a:r>
              <a:rPr lang="en-US" sz="2400" dirty="0" err="1" smtClean="0"/>
              <a:t>protagonis</a:t>
            </a:r>
            <a:r>
              <a:rPr lang="en-US" sz="2400" dirty="0"/>
              <a:t>. </a:t>
            </a:r>
            <a:r>
              <a:rPr lang="en-US" sz="2400" dirty="0" err="1"/>
              <a:t>Tokoh</a:t>
            </a:r>
            <a:r>
              <a:rPr lang="en-US" sz="2400" dirty="0"/>
              <a:t> yang </a:t>
            </a:r>
            <a:r>
              <a:rPr lang="en-US" sz="2400" dirty="0" err="1"/>
              <a:t>memiliki</a:t>
            </a:r>
            <a:r>
              <a:rPr lang="en-US" sz="2400" dirty="0"/>
              <a:t> </a:t>
            </a:r>
            <a:r>
              <a:rPr lang="en-US" sz="2400" dirty="0" err="1"/>
              <a:t>sifat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baik</a:t>
            </a:r>
            <a:r>
              <a:rPr lang="en-US" sz="2400" dirty="0"/>
              <a:t> </a:t>
            </a:r>
            <a:r>
              <a:rPr lang="en-US" sz="2400" dirty="0" err="1"/>
              <a:t>disebut</a:t>
            </a:r>
            <a:r>
              <a:rPr lang="en-US" sz="2400" dirty="0"/>
              <a:t> </a:t>
            </a:r>
            <a:r>
              <a:rPr lang="en-US" sz="2400" dirty="0" err="1"/>
              <a:t>tokoh</a:t>
            </a:r>
            <a:r>
              <a:rPr lang="en-US" sz="2400" dirty="0"/>
              <a:t> </a:t>
            </a:r>
            <a:r>
              <a:rPr lang="en-US" sz="2400" dirty="0" err="1"/>
              <a:t>antagonis</a:t>
            </a:r>
            <a:r>
              <a:rPr lang="en-US" sz="2400" dirty="0"/>
              <a:t>.</a:t>
            </a:r>
          </a:p>
        </p:txBody>
      </p:sp>
      <p:pic>
        <p:nvPicPr>
          <p:cNvPr id="18" name="Picture 4" descr="E:\ELISA\PPT ESPS\2016\ESPS edisi kurnas\PERINTILAN ESPS KURNAS\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94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7251219" y="62642"/>
            <a:ext cx="1892781" cy="1146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0" y="87383"/>
            <a:ext cx="9144000" cy="1600200"/>
            <a:chOff x="0" y="1412013"/>
            <a:chExt cx="9144000" cy="160020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/>
            <p:cNvGrpSpPr/>
            <p:nvPr/>
          </p:nvGrpSpPr>
          <p:grpSpPr>
            <a:xfrm>
              <a:off x="413658" y="1412013"/>
              <a:ext cx="8730342" cy="1600200"/>
              <a:chOff x="413658" y="0"/>
              <a:chExt cx="8730342" cy="160020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7CC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A52B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T8  St1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44" name="Oval 4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EB4F4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</a:rPr>
                    <a:t>P5</a:t>
                  </a:r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2" name="TextBox 41"/>
              <p:cNvSpPr txBox="1"/>
              <p:nvPr/>
            </p:nvSpPr>
            <p:spPr>
              <a:xfrm>
                <a:off x="7251219" y="625218"/>
                <a:ext cx="155363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/>
                  <a:t>Muatan</a:t>
                </a:r>
                <a:endParaRPr lang="en-US" sz="1600" b="1" dirty="0"/>
              </a:p>
              <a:p>
                <a:pPr algn="ctr"/>
                <a:r>
                  <a:rPr lang="en-US" sz="1600" b="1" dirty="0" err="1" smtClean="0"/>
                  <a:t>SBdP</a:t>
                </a:r>
                <a:endParaRPr lang="en-US" sz="1600" b="1" dirty="0"/>
              </a:p>
              <a:p>
                <a:pPr algn="ctr"/>
                <a:r>
                  <a:rPr lang="en-US" sz="1600" dirty="0"/>
                  <a:t>KD </a:t>
                </a:r>
                <a:r>
                  <a:rPr lang="en-US" sz="1600" dirty="0" smtClean="0"/>
                  <a:t>3.2 </a:t>
                </a:r>
                <a:r>
                  <a:rPr lang="en-US" sz="1600" dirty="0" err="1"/>
                  <a:t>dan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4.2</a:t>
                </a:r>
                <a:endParaRPr lang="en-US" sz="16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13658" y="43967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/>
                  <a:t>Pembelajaran</a:t>
                </a:r>
                <a:r>
                  <a:rPr lang="en-US" sz="2000" b="1" dirty="0"/>
                  <a:t> </a:t>
                </a:r>
                <a:r>
                  <a:rPr lang="en-US" sz="2000" b="1" dirty="0" smtClean="0"/>
                  <a:t>5:</a:t>
                </a:r>
                <a:endParaRPr lang="en-US" sz="2000" b="1" dirty="0"/>
              </a:p>
            </p:txBody>
          </p:sp>
        </p:grpSp>
        <p:cxnSp>
          <p:nvCxnSpPr>
            <p:cNvPr id="37" name="Straight Connector 3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4" descr="E:\ELISA\PPT ESPS\2016\ESPS edisi kurnas\PERINTILAN ESPS KURNAS\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91730" y="582884"/>
            <a:ext cx="6542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Menjelaskan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Tempo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dan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Tinggi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Rendah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Nada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pada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Lagu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Daerah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7105" y="1556112"/>
            <a:ext cx="423300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pt-BR" sz="2000" dirty="0"/>
              <a:t>Dalam bernyanyi, kita mengenal tempo </a:t>
            </a:r>
            <a:r>
              <a:rPr lang="pt-BR" sz="2000" dirty="0" smtClean="0"/>
              <a:t>dan </a:t>
            </a:r>
            <a:r>
              <a:rPr lang="en-US" sz="2000" dirty="0" err="1" smtClean="0"/>
              <a:t>tinggi</a:t>
            </a:r>
            <a:r>
              <a:rPr lang="en-US" sz="2000" dirty="0" smtClean="0"/>
              <a:t> </a:t>
            </a:r>
            <a:r>
              <a:rPr lang="en-US" sz="2000" dirty="0" err="1"/>
              <a:t>rendah</a:t>
            </a:r>
            <a:r>
              <a:rPr lang="en-US" sz="2000" dirty="0"/>
              <a:t> nada. Tempo </a:t>
            </a:r>
            <a:r>
              <a:rPr lang="en-US" sz="2000" dirty="0" err="1"/>
              <a:t>lagu</a:t>
            </a:r>
            <a:r>
              <a:rPr lang="en-US" sz="2000" dirty="0"/>
              <a:t> yang </a:t>
            </a:r>
            <a:r>
              <a:rPr lang="en-US" sz="2000" dirty="0" err="1"/>
              <a:t>pernah</a:t>
            </a:r>
            <a:r>
              <a:rPr lang="en-US" sz="2000" dirty="0"/>
              <a:t> </a:t>
            </a:r>
            <a:r>
              <a:rPr lang="en-US" sz="2000" dirty="0" err="1" smtClean="0"/>
              <a:t>kita</a:t>
            </a:r>
            <a:r>
              <a:rPr lang="en-US" sz="2000" dirty="0"/>
              <a:t> </a:t>
            </a:r>
            <a:r>
              <a:rPr lang="it-IT" sz="2000" dirty="0" smtClean="0"/>
              <a:t>pelajari</a:t>
            </a:r>
            <a:r>
              <a:rPr lang="it-IT" sz="2000" dirty="0"/>
              <a:t>, misalnya andante, adagio, allegro, </a:t>
            </a:r>
            <a:r>
              <a:rPr lang="it-IT" sz="2000" dirty="0" smtClean="0"/>
              <a:t>dan </a:t>
            </a:r>
            <a:r>
              <a:rPr lang="en-US" sz="2000" dirty="0" err="1" smtClean="0"/>
              <a:t>sebagainya</a:t>
            </a:r>
            <a:r>
              <a:rPr lang="en-US" sz="2000" dirty="0"/>
              <a:t>. Kita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mengukur</a:t>
            </a:r>
            <a:r>
              <a:rPr lang="en-US" sz="2000" dirty="0"/>
              <a:t> tempo </a:t>
            </a:r>
            <a:r>
              <a:rPr lang="en-US" sz="2000" dirty="0" err="1" smtClean="0"/>
              <a:t>sebuah</a:t>
            </a:r>
            <a:r>
              <a:rPr lang="en-US" sz="2000" dirty="0"/>
              <a:t> </a:t>
            </a:r>
            <a:r>
              <a:rPr lang="en-US" sz="2000" dirty="0" err="1" smtClean="0"/>
              <a:t>lagu</a:t>
            </a:r>
            <a:r>
              <a:rPr lang="en-US" sz="2000" dirty="0" smtClean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menggunakan</a:t>
            </a:r>
            <a:r>
              <a:rPr lang="en-US" sz="2000" dirty="0"/>
              <a:t> </a:t>
            </a:r>
            <a:r>
              <a:rPr lang="en-US" sz="2000" i="1" dirty="0"/>
              <a:t>Metronome </a:t>
            </a:r>
            <a:r>
              <a:rPr lang="en-US" sz="2000" i="1" dirty="0" err="1"/>
              <a:t>Maelzel</a:t>
            </a:r>
            <a:r>
              <a:rPr lang="en-US" sz="2000" dirty="0"/>
              <a:t>.</a:t>
            </a:r>
          </a:p>
          <a:p>
            <a:pPr marL="342900" indent="-342900">
              <a:buFont typeface="Wingdings" pitchFamily="2" charset="2"/>
              <a:buChar char="q"/>
            </a:pPr>
            <a:endParaRPr lang="fi-FI" sz="2000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 err="1" smtClean="0"/>
              <a:t>Terdapat</a:t>
            </a:r>
            <a:r>
              <a:rPr lang="en-US" sz="2000" dirty="0" smtClean="0"/>
              <a:t> </a:t>
            </a:r>
            <a:r>
              <a:rPr lang="en-US" sz="2000" dirty="0" err="1"/>
              <a:t>rangkaian</a:t>
            </a:r>
            <a:r>
              <a:rPr lang="en-US" sz="2000" dirty="0"/>
              <a:t> not-not </a:t>
            </a:r>
            <a:r>
              <a:rPr lang="en-US" sz="2000" dirty="0" err="1"/>
              <a:t>dari</a:t>
            </a:r>
            <a:r>
              <a:rPr lang="en-US" sz="2000" dirty="0"/>
              <a:t> nada </a:t>
            </a:r>
            <a:r>
              <a:rPr lang="en-US" sz="2000" dirty="0" err="1" smtClean="0"/>
              <a:t>rendah</a:t>
            </a:r>
            <a:r>
              <a:rPr lang="en-US" sz="2000" dirty="0"/>
              <a:t> </a:t>
            </a:r>
            <a:r>
              <a:rPr lang="pt-BR" sz="2000" dirty="0" smtClean="0"/>
              <a:t>hingga </a:t>
            </a:r>
            <a:r>
              <a:rPr lang="pt-BR" sz="2000" dirty="0"/>
              <a:t>nada tinggi. Tinggi rendahnya </a:t>
            </a:r>
            <a:r>
              <a:rPr lang="pt-BR" sz="2000" dirty="0" smtClean="0"/>
              <a:t>nada </a:t>
            </a:r>
            <a:r>
              <a:rPr lang="en-US" sz="2000" dirty="0" err="1" smtClean="0"/>
              <a:t>dapat</a:t>
            </a:r>
            <a:r>
              <a:rPr lang="en-US" sz="2000" dirty="0" smtClean="0"/>
              <a:t> </a:t>
            </a:r>
            <a:r>
              <a:rPr lang="en-US" sz="2000" dirty="0" err="1"/>
              <a:t>diketahui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not </a:t>
            </a:r>
            <a:r>
              <a:rPr lang="en-US" sz="2000" dirty="0" err="1"/>
              <a:t>balok</a:t>
            </a:r>
            <a:r>
              <a:rPr lang="en-US" sz="2000" dirty="0"/>
              <a:t> yang </a:t>
            </a:r>
            <a:r>
              <a:rPr lang="en-US" sz="2000" dirty="0" err="1" smtClean="0"/>
              <a:t>diletakkan</a:t>
            </a:r>
            <a:r>
              <a:rPr lang="en-US" sz="2000" dirty="0"/>
              <a:t> </a:t>
            </a:r>
            <a:r>
              <a:rPr lang="en-US" sz="2000" dirty="0" err="1" smtClean="0"/>
              <a:t>pada</a:t>
            </a:r>
            <a:r>
              <a:rPr lang="en-US" sz="2000" dirty="0" smtClean="0"/>
              <a:t> </a:t>
            </a:r>
            <a:r>
              <a:rPr lang="en-US" sz="2000" dirty="0" err="1"/>
              <a:t>garis</a:t>
            </a:r>
            <a:r>
              <a:rPr lang="en-US" sz="2000" dirty="0"/>
              <a:t> </a:t>
            </a:r>
            <a:r>
              <a:rPr lang="en-US" sz="2000" dirty="0" err="1"/>
              <a:t>paranada</a:t>
            </a:r>
            <a:r>
              <a:rPr lang="en-US" sz="2000" dirty="0"/>
              <a:t>.</a:t>
            </a:r>
          </a:p>
        </p:txBody>
      </p:sp>
      <p:pic>
        <p:nvPicPr>
          <p:cNvPr id="14338" name="Picture 2" descr="D:\Document_office\DOKUMEN KERJA ERLANGGA\PPT BUPENA 4D\tema 8 subtema 1\Wittner_metronome.jpg (exploringmusicalinstruments.com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81" y="1965326"/>
            <a:ext cx="4423719" cy="331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720280" y="5347445"/>
            <a:ext cx="44237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Sumber</a:t>
            </a:r>
            <a:r>
              <a:rPr lang="en-US" sz="1400" dirty="0"/>
              <a:t>: </a:t>
            </a:r>
            <a:r>
              <a:rPr lang="en-US" sz="1400" i="1" dirty="0"/>
              <a:t>www.exploringmusicalinstruments.com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5460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8440" y="1392195"/>
            <a:ext cx="2306566" cy="49097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9563" y="2441821"/>
            <a:ext cx="4001226" cy="298543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 b="1" dirty="0" err="1">
                <a:solidFill>
                  <a:srgbClr val="7030A0"/>
                </a:solidFill>
              </a:rPr>
              <a:t>Tokoh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utama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tokoh</a:t>
            </a:r>
            <a:r>
              <a:rPr lang="en-US" sz="2000" dirty="0"/>
              <a:t> yang </a:t>
            </a:r>
            <a:r>
              <a:rPr lang="en-US" sz="2000" dirty="0" err="1"/>
              <a:t>menjadi</a:t>
            </a:r>
            <a:r>
              <a:rPr lang="en-US" sz="2000" dirty="0"/>
              <a:t> </a:t>
            </a:r>
            <a:r>
              <a:rPr lang="en-US" sz="2000" dirty="0" err="1"/>
              <a:t>pelaku</a:t>
            </a:r>
            <a:r>
              <a:rPr lang="en-US" sz="2000" dirty="0"/>
              <a:t> </a:t>
            </a:r>
            <a:r>
              <a:rPr lang="en-US" sz="2000" dirty="0" err="1"/>
              <a:t>utama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tokoh</a:t>
            </a:r>
            <a:r>
              <a:rPr lang="en-US" sz="2000" dirty="0"/>
              <a:t> yang </a:t>
            </a:r>
            <a:r>
              <a:rPr lang="en-US" sz="2000" dirty="0" err="1"/>
              <a:t>mengalami</a:t>
            </a:r>
            <a:r>
              <a:rPr lang="en-US" sz="2000" dirty="0"/>
              <a:t> </a:t>
            </a:r>
            <a:r>
              <a:rPr lang="en-US" sz="2000" dirty="0" err="1" smtClean="0"/>
              <a:t>semua</a:t>
            </a:r>
            <a:r>
              <a:rPr lang="en-US" sz="2000" dirty="0" smtClean="0"/>
              <a:t> </a:t>
            </a:r>
            <a:r>
              <a:rPr lang="en-US" sz="2000" dirty="0" err="1" smtClean="0"/>
              <a:t>peristiwa</a:t>
            </a:r>
            <a:r>
              <a:rPr lang="en-US" sz="2000" dirty="0" smtClean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cerita</a:t>
            </a:r>
            <a:r>
              <a:rPr lang="en-US" sz="2000" dirty="0"/>
              <a:t>. </a:t>
            </a:r>
            <a:endParaRPr lang="en-US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b="1" dirty="0" err="1" smtClean="0">
                <a:solidFill>
                  <a:srgbClr val="7030A0"/>
                </a:solidFill>
              </a:rPr>
              <a:t>Tokoh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tambahan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tokoh</a:t>
            </a:r>
            <a:r>
              <a:rPr lang="en-US" sz="2000" dirty="0"/>
              <a:t> yang </a:t>
            </a:r>
            <a:r>
              <a:rPr lang="en-US" sz="2000" dirty="0" err="1"/>
              <a:t>hadir</a:t>
            </a:r>
            <a:r>
              <a:rPr lang="en-US" sz="2000" dirty="0"/>
              <a:t> </a:t>
            </a:r>
            <a:r>
              <a:rPr lang="en-US" sz="2000" dirty="0" err="1"/>
              <a:t>sebagai</a:t>
            </a:r>
            <a:r>
              <a:rPr lang="en-US" sz="2000" dirty="0"/>
              <a:t> </a:t>
            </a:r>
            <a:r>
              <a:rPr lang="en-US" sz="2000" dirty="0" err="1" smtClean="0"/>
              <a:t>tokoh</a:t>
            </a:r>
            <a:r>
              <a:rPr lang="en-US" sz="2000" dirty="0" smtClean="0"/>
              <a:t> </a:t>
            </a:r>
            <a:r>
              <a:rPr lang="en-US" sz="2000" dirty="0" err="1" smtClean="0"/>
              <a:t>pendukung</a:t>
            </a:r>
            <a:r>
              <a:rPr lang="en-US" sz="2000" dirty="0" smtClean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tokoh</a:t>
            </a:r>
            <a:r>
              <a:rPr lang="en-US" sz="2000" dirty="0"/>
              <a:t> </a:t>
            </a:r>
            <a:r>
              <a:rPr lang="en-US" sz="2000" dirty="0" err="1"/>
              <a:t>utama</a:t>
            </a:r>
            <a:r>
              <a:rPr lang="en-US" sz="2000" dirty="0"/>
              <a:t>. </a:t>
            </a:r>
            <a:endParaRPr lang="en-US" sz="2000" dirty="0" smtClean="0"/>
          </a:p>
          <a:p>
            <a:endParaRPr lang="en-US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82303"/>
            <a:ext cx="9144000" cy="1600200"/>
            <a:chOff x="0" y="1412013"/>
            <a:chExt cx="9144000" cy="1600200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413658" y="1412013"/>
              <a:ext cx="8730342" cy="1600200"/>
              <a:chOff x="413658" y="0"/>
              <a:chExt cx="8730342" cy="16002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T8  St1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2" name="Oval 11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</a:rPr>
                    <a:t>P6</a:t>
                  </a:r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7064469" y="625218"/>
                <a:ext cx="1927131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/>
                  <a:t>Muatan</a:t>
                </a:r>
                <a:endParaRPr lang="en-US" sz="1600" b="1" dirty="0"/>
              </a:p>
              <a:p>
                <a:pPr algn="ctr"/>
                <a:r>
                  <a:rPr lang="en-US" sz="1600" b="1" dirty="0" err="1" smtClean="0"/>
                  <a:t>Bahasa</a:t>
                </a:r>
                <a:r>
                  <a:rPr lang="en-US" sz="1600" b="1" dirty="0" smtClean="0"/>
                  <a:t> Indonesia</a:t>
                </a:r>
              </a:p>
              <a:p>
                <a:pPr algn="ctr"/>
                <a:r>
                  <a:rPr lang="en-US" dirty="0" smtClean="0"/>
                  <a:t>KD 3.9 </a:t>
                </a:r>
                <a:r>
                  <a:rPr lang="en-US" dirty="0" err="1" smtClean="0"/>
                  <a:t>dan</a:t>
                </a:r>
                <a:r>
                  <a:rPr lang="en-US" dirty="0" smtClean="0"/>
                  <a:t> 4.9</a:t>
                </a:r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13658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/>
                  <a:t>Pembelajaran</a:t>
                </a:r>
                <a:r>
                  <a:rPr lang="en-US" sz="2000" b="1" dirty="0"/>
                  <a:t> </a:t>
                </a:r>
                <a:r>
                  <a:rPr lang="en-US" sz="2000" b="1" dirty="0" smtClean="0"/>
                  <a:t>6:</a:t>
                </a:r>
                <a:endParaRPr lang="en-US" sz="2000" b="1" dirty="0"/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91730" y="561199"/>
            <a:ext cx="6542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</a:rPr>
              <a:t>Mengidentifikasi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Tokoh-Tokoh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dalam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Teks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Fiksi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70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Document_office\DOKUMEN KERJA ERLANGGA\PPT BUPENA 4D\BUPENA 4D\ST3.P2.2 lani belajar malam har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658" y="2545492"/>
            <a:ext cx="5693039" cy="396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E:\ELISA\PPT ESPS\2016\ESPS edisi kurnas\PERINTILAN ESPS KURNAS\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945" y="181597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1891" y="656590"/>
            <a:ext cx="4364887" cy="53245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err="1"/>
              <a:t>Kamu</a:t>
            </a:r>
            <a:r>
              <a:rPr lang="en-US" sz="2000" dirty="0"/>
              <a:t>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menentukan</a:t>
            </a:r>
            <a:r>
              <a:rPr lang="en-US" sz="2000" dirty="0"/>
              <a:t> </a:t>
            </a:r>
            <a:r>
              <a:rPr lang="en-US" sz="2000" dirty="0" err="1"/>
              <a:t>peran</a:t>
            </a:r>
            <a:r>
              <a:rPr lang="en-US" sz="2000" dirty="0"/>
              <a:t> </a:t>
            </a:r>
            <a:r>
              <a:rPr lang="en-US" sz="2000" dirty="0" err="1"/>
              <a:t>tokoh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cerita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membaca</a:t>
            </a:r>
            <a:r>
              <a:rPr lang="en-US" sz="2000" dirty="0"/>
              <a:t> </a:t>
            </a:r>
            <a:r>
              <a:rPr lang="en-US" sz="2000" dirty="0" err="1"/>
              <a:t>cerita</a:t>
            </a:r>
            <a:r>
              <a:rPr lang="en-US" sz="2000" dirty="0"/>
              <a:t> </a:t>
            </a:r>
            <a:r>
              <a:rPr lang="en-US" sz="2000" dirty="0" err="1"/>
              <a:t>secara</a:t>
            </a:r>
            <a:r>
              <a:rPr lang="en-US" sz="2000" dirty="0"/>
              <a:t> </a:t>
            </a:r>
            <a:r>
              <a:rPr lang="en-US" sz="2000" dirty="0" err="1"/>
              <a:t>keseluruhan</a:t>
            </a:r>
            <a:r>
              <a:rPr lang="en-US" sz="2000" dirty="0"/>
              <a:t>. 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err="1" smtClean="0"/>
              <a:t>Selain</a:t>
            </a:r>
            <a:r>
              <a:rPr lang="en-US" sz="2000" dirty="0" smtClean="0"/>
              <a:t> </a:t>
            </a:r>
            <a:r>
              <a:rPr lang="en-US" sz="2000" dirty="0" err="1"/>
              <a:t>itu</a:t>
            </a:r>
            <a:r>
              <a:rPr lang="en-US" sz="2000" dirty="0"/>
              <a:t>, </a:t>
            </a:r>
            <a:r>
              <a:rPr lang="en-US" sz="2000" dirty="0" err="1"/>
              <a:t>setiap</a:t>
            </a:r>
            <a:r>
              <a:rPr lang="en-US" sz="2000" dirty="0"/>
              <a:t> </a:t>
            </a:r>
            <a:r>
              <a:rPr lang="en-US" sz="2000" dirty="0" err="1"/>
              <a:t>tokoh</a:t>
            </a:r>
            <a:r>
              <a:rPr lang="en-US" sz="2000" dirty="0"/>
              <a:t> </a:t>
            </a:r>
            <a:r>
              <a:rPr lang="en-US" sz="2000" dirty="0" err="1"/>
              <a:t>tersebut</a:t>
            </a:r>
            <a:r>
              <a:rPr lang="en-US" sz="2000" dirty="0"/>
              <a:t> </a:t>
            </a:r>
            <a:r>
              <a:rPr lang="en-US" sz="2000" dirty="0" err="1"/>
              <a:t>tentunya</a:t>
            </a:r>
            <a:r>
              <a:rPr lang="en-US" sz="2000" dirty="0"/>
              <a:t> </a:t>
            </a:r>
            <a:r>
              <a:rPr lang="en-US" sz="2000" dirty="0" err="1"/>
              <a:t>memiliki</a:t>
            </a:r>
            <a:r>
              <a:rPr lang="en-US" sz="2000" dirty="0"/>
              <a:t> </a:t>
            </a:r>
            <a:r>
              <a:rPr lang="fi-FI" sz="2000" dirty="0"/>
              <a:t>watak atau karakter yang berbeda satu sama lain. </a:t>
            </a:r>
            <a:endParaRPr lang="fi-FI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err="1" smtClean="0"/>
              <a:t>Untuk</a:t>
            </a:r>
            <a:r>
              <a:rPr lang="en-US" sz="2000" dirty="0" smtClean="0"/>
              <a:t> </a:t>
            </a:r>
            <a:r>
              <a:rPr lang="en-US" sz="2000" dirty="0" err="1" smtClean="0"/>
              <a:t>mengetahui</a:t>
            </a:r>
            <a:r>
              <a:rPr lang="en-US" sz="2000" dirty="0" smtClean="0"/>
              <a:t> </a:t>
            </a:r>
            <a:r>
              <a:rPr lang="en-US" sz="2000" dirty="0" err="1"/>
              <a:t>watak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karakter</a:t>
            </a:r>
            <a:r>
              <a:rPr lang="en-US" sz="2000" dirty="0"/>
              <a:t> </a:t>
            </a:r>
            <a:r>
              <a:rPr lang="en-US" sz="2000" dirty="0" err="1"/>
              <a:t>tokoh</a:t>
            </a:r>
            <a:r>
              <a:rPr lang="en-US" sz="2000" dirty="0"/>
              <a:t>, </a:t>
            </a:r>
            <a:r>
              <a:rPr lang="en-US" sz="2000" dirty="0" err="1"/>
              <a:t>kamu</a:t>
            </a:r>
            <a:r>
              <a:rPr lang="en-US" sz="2000" dirty="0"/>
              <a:t> </a:t>
            </a:r>
            <a:r>
              <a:rPr lang="en-US" sz="2000" dirty="0" err="1"/>
              <a:t>perlu</a:t>
            </a:r>
            <a:r>
              <a:rPr lang="en-US" sz="2000" dirty="0"/>
              <a:t> </a:t>
            </a:r>
            <a:r>
              <a:rPr lang="en-US" sz="2000" dirty="0" err="1"/>
              <a:t>membaca</a:t>
            </a:r>
            <a:r>
              <a:rPr lang="en-US" sz="2000" dirty="0"/>
              <a:t> </a:t>
            </a:r>
            <a:r>
              <a:rPr lang="en-US" sz="2000" dirty="0" err="1"/>
              <a:t>cerita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saksama</a:t>
            </a:r>
            <a:r>
              <a:rPr lang="en-US" sz="2000" dirty="0"/>
              <a:t> </a:t>
            </a:r>
            <a:r>
              <a:rPr lang="en-US" sz="2000" dirty="0" err="1"/>
              <a:t>mulai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bagian</a:t>
            </a:r>
            <a:r>
              <a:rPr lang="en-US" sz="2000" dirty="0"/>
              <a:t> </a:t>
            </a:r>
            <a:r>
              <a:rPr lang="en-US" sz="2000" dirty="0" err="1"/>
              <a:t>awal</a:t>
            </a:r>
            <a:r>
              <a:rPr lang="en-US" sz="2000" dirty="0"/>
              <a:t> </a:t>
            </a:r>
            <a:r>
              <a:rPr lang="en-US" sz="2000" dirty="0" err="1"/>
              <a:t>cerita</a:t>
            </a:r>
            <a:r>
              <a:rPr lang="en-US" sz="2000" dirty="0"/>
              <a:t> </a:t>
            </a:r>
            <a:r>
              <a:rPr lang="en-US" sz="2000" dirty="0" err="1"/>
              <a:t>hingga</a:t>
            </a:r>
            <a:r>
              <a:rPr lang="en-US" sz="2000" dirty="0"/>
              <a:t> </a:t>
            </a:r>
            <a:r>
              <a:rPr lang="en-US" sz="2000" dirty="0" err="1"/>
              <a:t>akhir</a:t>
            </a:r>
            <a:r>
              <a:rPr lang="en-US" sz="2000" dirty="0"/>
              <a:t> </a:t>
            </a:r>
            <a:r>
              <a:rPr lang="en-US" sz="2000" dirty="0" err="1"/>
              <a:t>cerita</a:t>
            </a:r>
            <a:r>
              <a:rPr lang="en-US" sz="2000" dirty="0"/>
              <a:t>. 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err="1" smtClean="0"/>
              <a:t>Dengan</a:t>
            </a:r>
            <a:r>
              <a:rPr lang="en-US" sz="2000" dirty="0" smtClean="0"/>
              <a:t> </a:t>
            </a:r>
            <a:r>
              <a:rPr lang="en-US" sz="2000" dirty="0" err="1"/>
              <a:t>demikian</a:t>
            </a:r>
            <a:r>
              <a:rPr lang="en-US" sz="2000" dirty="0"/>
              <a:t>, </a:t>
            </a:r>
            <a:r>
              <a:rPr lang="en-US" sz="2000" dirty="0" err="1" smtClean="0"/>
              <a:t>kamu</a:t>
            </a:r>
            <a:r>
              <a:rPr lang="en-US" sz="2000" dirty="0" smtClean="0"/>
              <a:t> </a:t>
            </a:r>
            <a:r>
              <a:rPr lang="en-US" sz="2000" dirty="0" err="1" smtClean="0"/>
              <a:t>dapat</a:t>
            </a:r>
            <a:r>
              <a:rPr lang="en-US" sz="2000" dirty="0" smtClean="0"/>
              <a:t> </a:t>
            </a:r>
            <a:r>
              <a:rPr lang="en-US" sz="2000" dirty="0" err="1"/>
              <a:t>mengetahui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memahami</a:t>
            </a:r>
            <a:r>
              <a:rPr lang="en-US" sz="2000" dirty="0"/>
              <a:t> </a:t>
            </a:r>
            <a:r>
              <a:rPr lang="en-US" sz="2000" dirty="0" err="1"/>
              <a:t>karakter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tiap-tiap</a:t>
            </a:r>
            <a:r>
              <a:rPr lang="en-US" sz="2000" dirty="0"/>
              <a:t> </a:t>
            </a:r>
            <a:r>
              <a:rPr lang="en-US" sz="2000" dirty="0" err="1"/>
              <a:t>tokoh</a:t>
            </a:r>
            <a:r>
              <a:rPr lang="en-US" sz="2000" dirty="0"/>
              <a:t> yang </a:t>
            </a:r>
            <a:r>
              <a:rPr lang="en-US" sz="2000" dirty="0" err="1"/>
              <a:t>berperan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cerita</a:t>
            </a:r>
            <a:r>
              <a:rPr lang="en-US" sz="2000" dirty="0"/>
              <a:t>.</a:t>
            </a:r>
          </a:p>
        </p:txBody>
      </p:sp>
      <p:pic>
        <p:nvPicPr>
          <p:cNvPr id="15363" name="Picture 3" descr="D:\Document_office\DOKUMEN KERJA ERLANGGA\PPT BUPENA 4D\BUPENA 4D\cindelaras-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02" y="297017"/>
            <a:ext cx="2496065" cy="2496065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6783858" y="2722792"/>
            <a:ext cx="556055" cy="52577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072182" y="3428351"/>
            <a:ext cx="267731" cy="26288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9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7251219" y="62642"/>
            <a:ext cx="1892781" cy="1146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0" y="87383"/>
            <a:ext cx="9144000" cy="1600200"/>
            <a:chOff x="0" y="1412013"/>
            <a:chExt cx="9144000" cy="160020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/>
            <p:cNvGrpSpPr/>
            <p:nvPr/>
          </p:nvGrpSpPr>
          <p:grpSpPr>
            <a:xfrm>
              <a:off x="413658" y="1412013"/>
              <a:ext cx="8730342" cy="1600200"/>
              <a:chOff x="413658" y="0"/>
              <a:chExt cx="8730342" cy="160020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7CC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A52B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T8  St1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44" name="Oval 4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EB4F4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</a:rPr>
                    <a:t>P6</a:t>
                  </a:r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2" name="TextBox 41"/>
              <p:cNvSpPr txBox="1"/>
              <p:nvPr/>
            </p:nvSpPr>
            <p:spPr>
              <a:xfrm>
                <a:off x="7251219" y="625218"/>
                <a:ext cx="155363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/>
                  <a:t>Muatan</a:t>
                </a:r>
                <a:endParaRPr lang="en-US" sz="1600" b="1" dirty="0"/>
              </a:p>
              <a:p>
                <a:pPr algn="ctr"/>
                <a:r>
                  <a:rPr lang="en-US" sz="1600" b="1" dirty="0" err="1" smtClean="0"/>
                  <a:t>SBdP</a:t>
                </a:r>
                <a:endParaRPr lang="en-US" sz="1600" b="1" dirty="0"/>
              </a:p>
              <a:p>
                <a:pPr algn="ctr"/>
                <a:r>
                  <a:rPr lang="en-US" sz="1600" dirty="0"/>
                  <a:t>KD </a:t>
                </a:r>
                <a:r>
                  <a:rPr lang="en-US" sz="1600" dirty="0" smtClean="0"/>
                  <a:t>3.2 </a:t>
                </a:r>
                <a:r>
                  <a:rPr lang="en-US" sz="1600" dirty="0" err="1"/>
                  <a:t>dan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4.2</a:t>
                </a:r>
                <a:endParaRPr lang="en-US" sz="16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13658" y="43967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/>
                  <a:t>Pembelajaran</a:t>
                </a:r>
                <a:r>
                  <a:rPr lang="en-US" sz="2000" b="1" dirty="0"/>
                  <a:t> </a:t>
                </a:r>
                <a:r>
                  <a:rPr lang="en-US" sz="2000" b="1" dirty="0" smtClean="0"/>
                  <a:t>6:</a:t>
                </a:r>
                <a:endParaRPr lang="en-US" sz="2000" b="1" dirty="0"/>
              </a:p>
            </p:txBody>
          </p:sp>
        </p:grpSp>
        <p:cxnSp>
          <p:nvCxnSpPr>
            <p:cNvPr id="37" name="Straight Connector 3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4" descr="E:\ELISA\PPT ESPS\2016\ESPS edisi kurnas\PERINTILAN ESPS KURNAS\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91730" y="582884"/>
            <a:ext cx="6542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Menyanyikan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Lagu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Daerah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dengan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Memperhatikan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Tempo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dan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Tinggi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Rendah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Nada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3658" y="1859340"/>
            <a:ext cx="5245737" cy="28623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 dirty="0" err="1"/>
              <a:t>Masih</a:t>
            </a:r>
            <a:r>
              <a:rPr lang="en-US" sz="2000" dirty="0"/>
              <a:t> </a:t>
            </a:r>
            <a:r>
              <a:rPr lang="en-US" sz="2000" dirty="0" err="1"/>
              <a:t>ingatkah</a:t>
            </a:r>
            <a:r>
              <a:rPr lang="en-US" sz="2000" dirty="0"/>
              <a:t> </a:t>
            </a:r>
            <a:r>
              <a:rPr lang="en-US" sz="2000" dirty="0" err="1"/>
              <a:t>kamu</a:t>
            </a:r>
            <a:r>
              <a:rPr lang="en-US" sz="2000" dirty="0"/>
              <a:t> </a:t>
            </a:r>
            <a:r>
              <a:rPr lang="en-US" sz="2000" dirty="0" err="1"/>
              <a:t>cara</a:t>
            </a:r>
            <a:r>
              <a:rPr lang="en-US" sz="2000" dirty="0"/>
              <a:t> </a:t>
            </a:r>
            <a:r>
              <a:rPr lang="en-US" sz="2000" dirty="0" err="1"/>
              <a:t>menyanyikan</a:t>
            </a:r>
            <a:r>
              <a:rPr lang="en-US" sz="2000" dirty="0"/>
              <a:t> </a:t>
            </a:r>
            <a:r>
              <a:rPr lang="en-US" sz="2000" dirty="0" err="1"/>
              <a:t>lagu</a:t>
            </a:r>
            <a:r>
              <a:rPr lang="en-US" sz="2000" dirty="0"/>
              <a:t> </a:t>
            </a:r>
            <a:r>
              <a:rPr lang="en-US" sz="2000" dirty="0" err="1"/>
              <a:t>daerah</a:t>
            </a:r>
            <a:r>
              <a:rPr lang="en-US" sz="2000" dirty="0"/>
              <a:t> </a:t>
            </a:r>
            <a:r>
              <a:rPr lang="en-US" sz="2000" dirty="0" err="1"/>
              <a:t>sesuai</a:t>
            </a:r>
            <a:r>
              <a:rPr lang="en-US" sz="2000" dirty="0"/>
              <a:t> tempo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tinggi</a:t>
            </a:r>
            <a:r>
              <a:rPr lang="en-US" sz="2000" dirty="0"/>
              <a:t> </a:t>
            </a:r>
            <a:r>
              <a:rPr lang="en-US" sz="2000" dirty="0" err="1" smtClean="0"/>
              <a:t>rendah</a:t>
            </a:r>
            <a:r>
              <a:rPr lang="en-US" sz="2000" dirty="0" smtClean="0"/>
              <a:t> nada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tepat</a:t>
            </a:r>
            <a:r>
              <a:rPr lang="en-US" sz="2000" dirty="0"/>
              <a:t>? </a:t>
            </a:r>
            <a:endParaRPr lang="en-US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 err="1" smtClean="0"/>
              <a:t>Lagu</a:t>
            </a:r>
            <a:r>
              <a:rPr lang="en-US" sz="2000" dirty="0" smtClean="0"/>
              <a:t> </a:t>
            </a:r>
            <a:r>
              <a:rPr lang="en-US" sz="2000" dirty="0" err="1"/>
              <a:t>daerah</a:t>
            </a:r>
            <a:r>
              <a:rPr lang="en-US" sz="2000" dirty="0"/>
              <a:t> </a:t>
            </a:r>
            <a:r>
              <a:rPr lang="en-US" sz="2000" dirty="0" err="1"/>
              <a:t>harus</a:t>
            </a:r>
            <a:r>
              <a:rPr lang="en-US" sz="2000" dirty="0"/>
              <a:t> </a:t>
            </a:r>
            <a:r>
              <a:rPr lang="en-US" sz="2000" dirty="0" err="1"/>
              <a:t>dinyanyikan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tempo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tinggi</a:t>
            </a:r>
            <a:r>
              <a:rPr lang="en-US" sz="2000" dirty="0"/>
              <a:t> </a:t>
            </a:r>
            <a:r>
              <a:rPr lang="en-US" sz="2000" dirty="0" err="1" smtClean="0"/>
              <a:t>rendah</a:t>
            </a:r>
            <a:r>
              <a:rPr lang="en-US" sz="2000" dirty="0" smtClean="0"/>
              <a:t> nada </a:t>
            </a:r>
            <a:r>
              <a:rPr lang="en-US" sz="2000" dirty="0"/>
              <a:t>yang </a:t>
            </a:r>
            <a:r>
              <a:rPr lang="en-US" sz="2000" dirty="0" err="1"/>
              <a:t>tepat</a:t>
            </a:r>
            <a:r>
              <a:rPr lang="en-US" sz="2000" dirty="0"/>
              <a:t>. </a:t>
            </a:r>
            <a:endParaRPr lang="en-US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 smtClean="0"/>
              <a:t>Tempo </a:t>
            </a:r>
            <a:r>
              <a:rPr lang="en-US" sz="2000" dirty="0" err="1"/>
              <a:t>mengatur</a:t>
            </a:r>
            <a:r>
              <a:rPr lang="en-US" sz="2000" dirty="0"/>
              <a:t> </a:t>
            </a:r>
            <a:r>
              <a:rPr lang="en-US" sz="2000" dirty="0" err="1"/>
              <a:t>cepat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lambatnya</a:t>
            </a:r>
            <a:r>
              <a:rPr lang="en-US" sz="2000" dirty="0"/>
              <a:t> </a:t>
            </a:r>
            <a:r>
              <a:rPr lang="en-US" sz="2000" dirty="0" err="1"/>
              <a:t>sebuah</a:t>
            </a:r>
            <a:r>
              <a:rPr lang="en-US" sz="2000" dirty="0"/>
              <a:t> </a:t>
            </a:r>
            <a:r>
              <a:rPr lang="en-US" sz="2000" dirty="0" err="1"/>
              <a:t>lagu</a:t>
            </a:r>
            <a:r>
              <a:rPr lang="en-US" sz="2000" dirty="0"/>
              <a:t>, </a:t>
            </a:r>
            <a:r>
              <a:rPr lang="en-US" sz="2000" dirty="0" err="1"/>
              <a:t>sedangkan</a:t>
            </a:r>
            <a:r>
              <a:rPr lang="en-US" sz="2000" dirty="0"/>
              <a:t> </a:t>
            </a:r>
            <a:r>
              <a:rPr lang="en-US" sz="2000" dirty="0" err="1" smtClean="0"/>
              <a:t>tinggi</a:t>
            </a:r>
            <a:r>
              <a:rPr lang="en-US" sz="2000" dirty="0" smtClean="0"/>
              <a:t> </a:t>
            </a:r>
            <a:r>
              <a:rPr lang="en-US" sz="2000" dirty="0" err="1" smtClean="0"/>
              <a:t>rendahnya</a:t>
            </a:r>
            <a:r>
              <a:rPr lang="en-US" sz="2000" dirty="0" smtClean="0"/>
              <a:t> </a:t>
            </a:r>
            <a:r>
              <a:rPr lang="en-US" sz="2000" dirty="0"/>
              <a:t>nada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membuat</a:t>
            </a:r>
            <a:r>
              <a:rPr lang="en-US" sz="2000" dirty="0"/>
              <a:t> </a:t>
            </a:r>
            <a:r>
              <a:rPr lang="en-US" sz="2000" dirty="0" err="1"/>
              <a:t>lagu</a:t>
            </a:r>
            <a:r>
              <a:rPr lang="en-US" sz="2000" dirty="0"/>
              <a:t> </a:t>
            </a:r>
            <a:r>
              <a:rPr lang="en-US" sz="2000" dirty="0" err="1"/>
              <a:t>daerah</a:t>
            </a:r>
            <a:r>
              <a:rPr lang="en-US" sz="2000" dirty="0"/>
              <a:t> </a:t>
            </a:r>
            <a:r>
              <a:rPr lang="en-US" sz="2000" dirty="0" err="1"/>
              <a:t>terdengar</a:t>
            </a:r>
            <a:r>
              <a:rPr lang="en-US" sz="2000" dirty="0"/>
              <a:t> </a:t>
            </a:r>
            <a:r>
              <a:rPr lang="en-US" sz="2000" dirty="0" err="1"/>
              <a:t>lebih</a:t>
            </a:r>
            <a:r>
              <a:rPr lang="en-US" sz="2000" dirty="0"/>
              <a:t> </a:t>
            </a:r>
            <a:r>
              <a:rPr lang="en-US" sz="2000" dirty="0" err="1"/>
              <a:t>merdu</a:t>
            </a:r>
            <a:r>
              <a:rPr lang="en-US" sz="2000" dirty="0"/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529" y="1981200"/>
            <a:ext cx="1825857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ELISA\PPT ESPS\2016\ESPS edisi kurnas\PERINTILAN ESPS KURNAS\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945" y="181597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23"/>
          <p:cNvSpPr txBox="1"/>
          <p:nvPr/>
        </p:nvSpPr>
        <p:spPr>
          <a:xfrm>
            <a:off x="364196" y="474633"/>
            <a:ext cx="2001686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err="1" smtClean="0">
                <a:solidFill>
                  <a:schemeClr val="bg1"/>
                </a:solidFill>
              </a:rPr>
              <a:t>Tokoh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TextBox 23"/>
          <p:cNvSpPr txBox="1"/>
          <p:nvPr/>
        </p:nvSpPr>
        <p:spPr>
          <a:xfrm>
            <a:off x="364196" y="1579751"/>
            <a:ext cx="2001686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err="1" smtClean="0">
                <a:solidFill>
                  <a:schemeClr val="bg1"/>
                </a:solidFill>
              </a:rPr>
              <a:t>Tema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23"/>
          <p:cNvSpPr txBox="1"/>
          <p:nvPr/>
        </p:nvSpPr>
        <p:spPr>
          <a:xfrm>
            <a:off x="364196" y="2705570"/>
            <a:ext cx="2001686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err="1" smtClean="0">
                <a:solidFill>
                  <a:schemeClr val="bg1"/>
                </a:solidFill>
              </a:rPr>
              <a:t>Alur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23"/>
          <p:cNvSpPr txBox="1"/>
          <p:nvPr/>
        </p:nvSpPr>
        <p:spPr>
          <a:xfrm>
            <a:off x="364196" y="3749294"/>
            <a:ext cx="2001686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err="1" smtClean="0">
                <a:solidFill>
                  <a:schemeClr val="bg1"/>
                </a:solidFill>
              </a:rPr>
              <a:t>Latar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23"/>
          <p:cNvSpPr txBox="1"/>
          <p:nvPr/>
        </p:nvSpPr>
        <p:spPr>
          <a:xfrm>
            <a:off x="395882" y="5291164"/>
            <a:ext cx="2001686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err="1" smtClean="0">
                <a:solidFill>
                  <a:schemeClr val="bg1"/>
                </a:solidFill>
              </a:rPr>
              <a:t>Amanat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23"/>
          <p:cNvSpPr txBox="1"/>
          <p:nvPr/>
        </p:nvSpPr>
        <p:spPr>
          <a:xfrm>
            <a:off x="364195" y="821230"/>
            <a:ext cx="853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/>
              <a:t>Pelaku</a:t>
            </a:r>
            <a:r>
              <a:rPr lang="en-US" sz="2000" dirty="0" smtClean="0"/>
              <a:t> </a:t>
            </a:r>
            <a:r>
              <a:rPr lang="en-US" sz="2000" dirty="0" err="1"/>
              <a:t>cerita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sesuatu</a:t>
            </a:r>
            <a:r>
              <a:rPr lang="en-US" sz="2000" dirty="0"/>
              <a:t> yang </a:t>
            </a:r>
            <a:r>
              <a:rPr lang="en-US" sz="2000" dirty="0" err="1"/>
              <a:t>mengalami</a:t>
            </a:r>
            <a:r>
              <a:rPr lang="en-US" sz="2000" dirty="0"/>
              <a:t> </a:t>
            </a:r>
            <a:r>
              <a:rPr lang="en-US" sz="2000" dirty="0" err="1"/>
              <a:t>peristiwa</a:t>
            </a:r>
            <a:r>
              <a:rPr lang="en-US" sz="2000" dirty="0"/>
              <a:t> </a:t>
            </a:r>
            <a:r>
              <a:rPr lang="en-US" sz="2000" dirty="0" smtClean="0"/>
              <a:t>di </a:t>
            </a:r>
            <a:r>
              <a:rPr lang="en-US" sz="2000" dirty="0" err="1" smtClean="0"/>
              <a:t>dalam</a:t>
            </a:r>
            <a:r>
              <a:rPr lang="en-US" sz="2000" dirty="0" smtClean="0"/>
              <a:t> </a:t>
            </a:r>
            <a:r>
              <a:rPr lang="en-US" sz="2000" dirty="0" err="1"/>
              <a:t>suatu</a:t>
            </a:r>
            <a:r>
              <a:rPr lang="en-US" sz="2000" dirty="0"/>
              <a:t> </a:t>
            </a:r>
            <a:r>
              <a:rPr lang="en-US" sz="2000" dirty="0" err="1" smtClean="0"/>
              <a:t>cerita</a:t>
            </a:r>
            <a:r>
              <a:rPr lang="en-US" sz="2000" dirty="0" smtClean="0"/>
              <a:t>.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10" name="TextBox 23"/>
          <p:cNvSpPr txBox="1"/>
          <p:nvPr/>
        </p:nvSpPr>
        <p:spPr>
          <a:xfrm>
            <a:off x="364196" y="1942264"/>
            <a:ext cx="853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/>
              <a:t>Dasar</a:t>
            </a:r>
            <a:r>
              <a:rPr lang="en-US" sz="2000" dirty="0" smtClean="0"/>
              <a:t> </a:t>
            </a:r>
            <a:r>
              <a:rPr lang="en-US" sz="2000" dirty="0" err="1"/>
              <a:t>cerita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sesuatu</a:t>
            </a:r>
            <a:r>
              <a:rPr lang="en-US" sz="2000" dirty="0"/>
              <a:t> yang </a:t>
            </a:r>
            <a:r>
              <a:rPr lang="en-US" sz="2000" dirty="0" err="1"/>
              <a:t>menjadi</a:t>
            </a:r>
            <a:r>
              <a:rPr lang="en-US" sz="2000" dirty="0"/>
              <a:t> </a:t>
            </a:r>
            <a:r>
              <a:rPr lang="en-US" sz="2000" dirty="0" err="1"/>
              <a:t>pokok</a:t>
            </a:r>
            <a:r>
              <a:rPr lang="en-US" sz="2000" dirty="0"/>
              <a:t> </a:t>
            </a:r>
            <a:r>
              <a:rPr lang="en-US" sz="2000" dirty="0" err="1"/>
              <a:t>terbentuknya</a:t>
            </a:r>
            <a:r>
              <a:rPr lang="en-US" sz="2000" dirty="0"/>
              <a:t> </a:t>
            </a:r>
            <a:r>
              <a:rPr lang="en-US" sz="2000" dirty="0" err="1"/>
              <a:t>suatu</a:t>
            </a:r>
            <a:endParaRPr lang="en-US" sz="2000" dirty="0"/>
          </a:p>
          <a:p>
            <a:r>
              <a:rPr lang="en-US" sz="2000" dirty="0" err="1"/>
              <a:t>cerita</a:t>
            </a:r>
            <a:r>
              <a:rPr lang="en-US" sz="2000" dirty="0"/>
              <a:t>.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11" name="TextBox 23"/>
          <p:cNvSpPr txBox="1"/>
          <p:nvPr/>
        </p:nvSpPr>
        <p:spPr>
          <a:xfrm>
            <a:off x="364196" y="3137321"/>
            <a:ext cx="8535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/>
              <a:t>Rangkaian</a:t>
            </a:r>
            <a:r>
              <a:rPr lang="en-US" sz="2000" dirty="0" smtClean="0"/>
              <a:t> </a:t>
            </a:r>
            <a:r>
              <a:rPr lang="en-US" sz="2000" dirty="0" err="1"/>
              <a:t>peristiwa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kejadian</a:t>
            </a:r>
            <a:r>
              <a:rPr lang="en-US" sz="2000" dirty="0"/>
              <a:t> yang </a:t>
            </a:r>
            <a:r>
              <a:rPr lang="en-US" sz="2000" dirty="0" err="1"/>
              <a:t>terdapat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suatu</a:t>
            </a:r>
            <a:r>
              <a:rPr lang="en-US" sz="2000" dirty="0"/>
              <a:t> </a:t>
            </a:r>
            <a:r>
              <a:rPr lang="en-US" sz="2000" dirty="0" err="1"/>
              <a:t>cerita</a:t>
            </a:r>
            <a:r>
              <a:rPr lang="en-US" sz="2000" dirty="0"/>
              <a:t>.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12" name="TextBox 23"/>
          <p:cNvSpPr txBox="1"/>
          <p:nvPr/>
        </p:nvSpPr>
        <p:spPr>
          <a:xfrm>
            <a:off x="364196" y="4167780"/>
            <a:ext cx="8535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/>
              <a:t>Keterangan</a:t>
            </a:r>
            <a:r>
              <a:rPr lang="en-US" sz="2000" dirty="0" smtClean="0"/>
              <a:t> </a:t>
            </a:r>
            <a:r>
              <a:rPr lang="en-US" sz="2000" dirty="0"/>
              <a:t>yang </a:t>
            </a:r>
            <a:r>
              <a:rPr lang="en-US" sz="2000" dirty="0" err="1"/>
              <a:t>menjelaskan</a:t>
            </a:r>
            <a:r>
              <a:rPr lang="en-US" sz="2000" dirty="0"/>
              <a:t> </a:t>
            </a:r>
            <a:r>
              <a:rPr lang="en-US" sz="2000" dirty="0" err="1"/>
              <a:t>keadaan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suatu</a:t>
            </a:r>
            <a:r>
              <a:rPr lang="en-US" sz="2000" dirty="0"/>
              <a:t> </a:t>
            </a:r>
            <a:r>
              <a:rPr lang="en-US" sz="2000" dirty="0" err="1"/>
              <a:t>cerita</a:t>
            </a:r>
            <a:r>
              <a:rPr lang="en-US" sz="2000" dirty="0"/>
              <a:t>. </a:t>
            </a:r>
            <a:r>
              <a:rPr lang="en-US" sz="2000" dirty="0" err="1"/>
              <a:t>Latar</a:t>
            </a:r>
            <a:endParaRPr lang="en-US" sz="2000" dirty="0"/>
          </a:p>
          <a:p>
            <a:r>
              <a:rPr lang="sv-SE" sz="2000" dirty="0"/>
              <a:t>dalam </a:t>
            </a:r>
            <a:r>
              <a:rPr lang="sv-SE" sz="2000" dirty="0" smtClean="0"/>
              <a:t>teks fiksi </a:t>
            </a:r>
            <a:r>
              <a:rPr lang="sv-SE" sz="2000" dirty="0"/>
              <a:t>terbagi menjadi tiga, yaitu latar tempat, latar waktu, dan </a:t>
            </a:r>
            <a:r>
              <a:rPr lang="sv-SE" sz="2000" dirty="0" smtClean="0"/>
              <a:t>latar </a:t>
            </a:r>
            <a:r>
              <a:rPr lang="en-US" sz="2000" dirty="0" err="1" smtClean="0"/>
              <a:t>suasana</a:t>
            </a:r>
            <a:r>
              <a:rPr lang="en-US" sz="2000" dirty="0"/>
              <a:t>.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13" name="TextBox 23"/>
          <p:cNvSpPr txBox="1"/>
          <p:nvPr/>
        </p:nvSpPr>
        <p:spPr>
          <a:xfrm>
            <a:off x="364196" y="5693117"/>
            <a:ext cx="8535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/>
              <a:t>Pesan</a:t>
            </a:r>
            <a:r>
              <a:rPr lang="en-US" sz="2000" dirty="0" smtClean="0"/>
              <a:t> </a:t>
            </a:r>
            <a:r>
              <a:rPr lang="en-US" sz="2000" dirty="0"/>
              <a:t>yang </a:t>
            </a:r>
            <a:r>
              <a:rPr lang="en-US" sz="2000" dirty="0" err="1"/>
              <a:t>terkandung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sebuah</a:t>
            </a:r>
            <a:r>
              <a:rPr lang="en-US" sz="2000" dirty="0"/>
              <a:t> </a:t>
            </a:r>
            <a:r>
              <a:rPr lang="en-US" sz="2000" dirty="0" err="1"/>
              <a:t>cerita</a:t>
            </a:r>
            <a:r>
              <a:rPr lang="en-US" sz="2000" dirty="0"/>
              <a:t>.</a:t>
            </a:r>
            <a:endParaRPr lang="en-US" sz="2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74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_office\DOKUMEN KERJA ERLANGGA\PPT BUPENA 4D\tema 8 subtema 1\1.35a bajak kerbau CA 14535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37" y="3077559"/>
            <a:ext cx="4779818" cy="35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7701394" y="0"/>
            <a:ext cx="1442606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0" y="108992"/>
            <a:ext cx="9144000" cy="1600200"/>
            <a:chOff x="0" y="1412013"/>
            <a:chExt cx="9144000" cy="1600200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413658" y="1412013"/>
              <a:ext cx="8730342" cy="1600200"/>
              <a:chOff x="413658" y="0"/>
              <a:chExt cx="8730342" cy="160020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T8  St1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48" name="Oval 47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6391206" y="2654554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bg1"/>
                      </a:solidFill>
                    </a:rPr>
                    <a:t>P1</a:t>
                  </a: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7251219" y="625218"/>
                <a:ext cx="155363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/>
                  <a:t>Muatan</a:t>
                </a:r>
                <a:endParaRPr lang="en-US" sz="1600" b="1" dirty="0"/>
              </a:p>
              <a:p>
                <a:pPr algn="ctr"/>
                <a:r>
                  <a:rPr lang="en-US" sz="1600" b="1" dirty="0" smtClean="0"/>
                  <a:t>IPA</a:t>
                </a:r>
                <a:endParaRPr lang="en-US" sz="1600" b="1" dirty="0"/>
              </a:p>
              <a:p>
                <a:pPr algn="ctr"/>
                <a:r>
                  <a:rPr lang="en-US" sz="1600" dirty="0"/>
                  <a:t>KD </a:t>
                </a:r>
                <a:r>
                  <a:rPr lang="en-US" sz="1600" dirty="0" smtClean="0"/>
                  <a:t>3.4 </a:t>
                </a:r>
                <a:r>
                  <a:rPr lang="en-US" sz="1600" dirty="0" err="1"/>
                  <a:t>dan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4.4</a:t>
                </a:r>
                <a:endParaRPr lang="en-US" sz="1600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13658" y="43967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/>
                  <a:t>Pembelajaran</a:t>
                </a:r>
                <a:r>
                  <a:rPr lang="en-US" sz="2000" b="1" dirty="0"/>
                  <a:t> 1:</a:t>
                </a:r>
              </a:p>
            </p:txBody>
          </p:sp>
        </p:grpSp>
        <p:cxnSp>
          <p:nvCxnSpPr>
            <p:cNvPr id="24" name="Straight Connector 23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Picture 4" descr="E:\ELISA\PPT ESPS\2016\ESPS edisi kurnas\PERINTILAN ESPS KURNAS\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413658" y="604493"/>
            <a:ext cx="6542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</a:rPr>
              <a:t>Menjelaskan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</a:rPr>
              <a:t>Pengaruh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Gaya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</a:rPr>
              <a:t>terhadap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</a:rPr>
              <a:t>Gerak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Benda (1)</a:t>
            </a:r>
            <a:endParaRPr lang="en-US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9" name="TextBox 23"/>
          <p:cNvSpPr txBox="1"/>
          <p:nvPr/>
        </p:nvSpPr>
        <p:spPr>
          <a:xfrm>
            <a:off x="419223" y="1560185"/>
            <a:ext cx="663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Gaya </a:t>
            </a:r>
            <a:r>
              <a:rPr lang="sv-SE" sz="2000" dirty="0" smtClean="0"/>
              <a:t>dapat </a:t>
            </a:r>
            <a:r>
              <a:rPr lang="sv-SE" sz="2000" dirty="0"/>
              <a:t>berupa tarikan atau dorongan.</a:t>
            </a:r>
            <a:endParaRPr lang="en-US" sz="2000" dirty="0"/>
          </a:p>
        </p:txBody>
      </p:sp>
      <p:sp>
        <p:nvSpPr>
          <p:cNvPr id="20" name="TextBox 23"/>
          <p:cNvSpPr txBox="1"/>
          <p:nvPr/>
        </p:nvSpPr>
        <p:spPr>
          <a:xfrm>
            <a:off x="418706" y="1988000"/>
            <a:ext cx="8212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Gaya </a:t>
            </a:r>
            <a:r>
              <a:rPr lang="sv-SE" sz="2000" dirty="0" smtClean="0"/>
              <a:t>dapat membuat benda diam menjadi bergerak, </a:t>
            </a:r>
            <a:r>
              <a:rPr lang="en-US" sz="2000" dirty="0" err="1" smtClean="0"/>
              <a:t>gaya</a:t>
            </a:r>
            <a:r>
              <a:rPr lang="en-US" sz="2000" dirty="0" smtClean="0"/>
              <a:t> </a:t>
            </a:r>
            <a:r>
              <a:rPr lang="en-US" sz="2000" dirty="0" err="1"/>
              <a:t>juga</a:t>
            </a:r>
            <a:r>
              <a:rPr lang="en-US" sz="2000" dirty="0"/>
              <a:t>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mempercepat</a:t>
            </a:r>
            <a:r>
              <a:rPr lang="en-US" sz="2000" dirty="0"/>
              <a:t> </a:t>
            </a:r>
            <a:r>
              <a:rPr lang="en-US" sz="2000" dirty="0" err="1" smtClean="0"/>
              <a:t>atau</a:t>
            </a:r>
            <a:r>
              <a:rPr lang="en-US" sz="2000" dirty="0" smtClean="0"/>
              <a:t> </a:t>
            </a:r>
            <a:r>
              <a:rPr lang="en-US" sz="2000" dirty="0" err="1" smtClean="0"/>
              <a:t>memperlambat</a:t>
            </a:r>
            <a:r>
              <a:rPr lang="en-US" sz="2000" dirty="0" smtClean="0"/>
              <a:t> </a:t>
            </a:r>
            <a:r>
              <a:rPr lang="en-US" sz="2000" dirty="0" err="1"/>
              <a:t>gerak</a:t>
            </a:r>
            <a:r>
              <a:rPr lang="en-US" sz="2000" dirty="0"/>
              <a:t> </a:t>
            </a:r>
            <a:r>
              <a:rPr lang="en-US" sz="2000" dirty="0" err="1"/>
              <a:t>serta</a:t>
            </a:r>
            <a:r>
              <a:rPr lang="en-US" sz="2000" dirty="0"/>
              <a:t> </a:t>
            </a:r>
            <a:r>
              <a:rPr lang="en-US" sz="2000" dirty="0" err="1"/>
              <a:t>mengubah</a:t>
            </a:r>
            <a:r>
              <a:rPr lang="en-US" sz="2000" dirty="0"/>
              <a:t> </a:t>
            </a:r>
            <a:r>
              <a:rPr lang="en-US" sz="2000" dirty="0" err="1"/>
              <a:t>arah</a:t>
            </a:r>
            <a:endParaRPr lang="en-US" sz="2000" dirty="0"/>
          </a:p>
          <a:p>
            <a:r>
              <a:rPr lang="en-US" sz="2000" dirty="0" err="1"/>
              <a:t>gerak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suatu</a:t>
            </a:r>
            <a:r>
              <a:rPr lang="en-US" sz="2000" dirty="0"/>
              <a:t> </a:t>
            </a:r>
            <a:r>
              <a:rPr lang="en-US" sz="2000" dirty="0" err="1"/>
              <a:t>benda</a:t>
            </a:r>
            <a:r>
              <a:rPr lang="en-US" sz="2000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413658" y="3611112"/>
            <a:ext cx="3737141" cy="19389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i-FI" sz="2400" dirty="0">
                <a:solidFill>
                  <a:schemeClr val="accent3">
                    <a:lumMod val="50000"/>
                  </a:schemeClr>
                </a:solidFill>
              </a:rPr>
              <a:t>Aktivitas petani saat </a:t>
            </a:r>
            <a:r>
              <a:rPr lang="fi-FI" sz="2400" dirty="0" smtClean="0">
                <a:solidFill>
                  <a:schemeClr val="accent3">
                    <a:lumMod val="50000"/>
                  </a:schemeClr>
                </a:solidFill>
              </a:rPr>
              <a:t>membajak sawah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memanfaatkan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gaya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sehingga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benda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menjadi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bergerak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378037" y="307755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Sumber</a:t>
            </a:r>
            <a:r>
              <a:rPr lang="en-US" sz="1600" dirty="0">
                <a:solidFill>
                  <a:schemeClr val="bg1"/>
                </a:solidFill>
              </a:rPr>
              <a:t>: </a:t>
            </a:r>
            <a:r>
              <a:rPr lang="en-US" sz="1600" i="1" dirty="0">
                <a:solidFill>
                  <a:schemeClr val="bg1"/>
                </a:solidFill>
              </a:rPr>
              <a:t>www.clipart.com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2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ELISA\PPT ESPS\2016\ESPS edisi kurnas\PERINTILAN ESPS KURNAS\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945" y="181597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54998" y="360218"/>
            <a:ext cx="8989002" cy="4513984"/>
            <a:chOff x="154998" y="360218"/>
            <a:chExt cx="8989002" cy="4513984"/>
          </a:xfrm>
        </p:grpSpPr>
        <p:pic>
          <p:nvPicPr>
            <p:cNvPr id="2050" name="Picture 2" descr="D:\Document_office\DOKUMEN KERJA ERLANGGA\PPT BUPENA 4D\BUPENA 4D\gambar anak mendorong meja halaman 4-0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4926" y="1551709"/>
              <a:ext cx="4699074" cy="3322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D:\Document_office\DOKUMEN KERJA ERLANGGA\PPT BUPENA 4D\BUPENA 4D\gambar anak menarik meja halaman 4-0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03"/>
            <a:stretch/>
          </p:blipFill>
          <p:spPr bwMode="auto">
            <a:xfrm>
              <a:off x="154998" y="1551709"/>
              <a:ext cx="4417002" cy="3322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23"/>
            <p:cNvSpPr txBox="1"/>
            <p:nvPr/>
          </p:nvSpPr>
          <p:spPr>
            <a:xfrm>
              <a:off x="154998" y="360218"/>
              <a:ext cx="714894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err="1" smtClean="0">
                  <a:solidFill>
                    <a:schemeClr val="accent2"/>
                  </a:solidFill>
                </a:rPr>
                <a:t>Manakah</a:t>
              </a:r>
              <a:r>
                <a:rPr lang="en-US" sz="3200" b="1" dirty="0" smtClean="0">
                  <a:solidFill>
                    <a:schemeClr val="accent2"/>
                  </a:solidFill>
                </a:rPr>
                <a:t> yang </a:t>
              </a:r>
              <a:r>
                <a:rPr lang="en-US" sz="3200" b="1" dirty="0" err="1" smtClean="0">
                  <a:solidFill>
                    <a:schemeClr val="accent2"/>
                  </a:solidFill>
                </a:rPr>
                <a:t>menunjukkan</a:t>
              </a:r>
              <a:r>
                <a:rPr lang="en-US" sz="3200" b="1" dirty="0" smtClean="0">
                  <a:solidFill>
                    <a:schemeClr val="accent2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accent2"/>
                  </a:solidFill>
                </a:rPr>
                <a:t>gaya</a:t>
              </a:r>
              <a:r>
                <a:rPr lang="en-US" sz="3200" b="1" dirty="0" smtClean="0">
                  <a:solidFill>
                    <a:schemeClr val="accent2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accent2"/>
                  </a:solidFill>
                </a:rPr>
                <a:t>berupa</a:t>
              </a:r>
              <a:r>
                <a:rPr lang="en-US" sz="3200" b="1" dirty="0" smtClean="0">
                  <a:solidFill>
                    <a:schemeClr val="accent2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accent2"/>
                  </a:solidFill>
                </a:rPr>
                <a:t>dorongan</a:t>
              </a:r>
              <a:r>
                <a:rPr lang="en-US" sz="3200" b="1" dirty="0" smtClean="0">
                  <a:solidFill>
                    <a:schemeClr val="accent2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accent2"/>
                  </a:solidFill>
                </a:rPr>
                <a:t>dan</a:t>
              </a:r>
              <a:r>
                <a:rPr lang="en-US" sz="3200" b="1" dirty="0" smtClean="0">
                  <a:solidFill>
                    <a:schemeClr val="accent2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accent2"/>
                  </a:solidFill>
                </a:rPr>
                <a:t>tarikan</a:t>
              </a:r>
              <a:r>
                <a:rPr lang="en-US" sz="3200" b="1" dirty="0" smtClean="0">
                  <a:solidFill>
                    <a:schemeClr val="accent2"/>
                  </a:solidFill>
                </a:rPr>
                <a:t>?</a:t>
              </a:r>
              <a:endParaRPr lang="en-US" sz="3200" b="1" dirty="0">
                <a:solidFill>
                  <a:schemeClr val="accent2"/>
                </a:solidFill>
              </a:endParaRPr>
            </a:p>
          </p:txBody>
        </p:sp>
        <p:sp>
          <p:nvSpPr>
            <p:cNvPr id="7" name="TextBox 23"/>
            <p:cNvSpPr txBox="1"/>
            <p:nvPr/>
          </p:nvSpPr>
          <p:spPr>
            <a:xfrm>
              <a:off x="1385669" y="1842654"/>
              <a:ext cx="7479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smtClean="0">
                  <a:solidFill>
                    <a:schemeClr val="accent2"/>
                  </a:solidFill>
                </a:rPr>
                <a:t>(A)</a:t>
              </a:r>
              <a:endParaRPr lang="en-US" sz="3200" b="1" dirty="0">
                <a:solidFill>
                  <a:schemeClr val="accent2"/>
                </a:solidFill>
              </a:endParaRPr>
            </a:p>
          </p:txBody>
        </p:sp>
        <p:sp>
          <p:nvSpPr>
            <p:cNvPr id="8" name="TextBox 23"/>
            <p:cNvSpPr txBox="1"/>
            <p:nvPr/>
          </p:nvSpPr>
          <p:spPr>
            <a:xfrm>
              <a:off x="5694433" y="1842654"/>
              <a:ext cx="7479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smtClean="0">
                  <a:solidFill>
                    <a:schemeClr val="accent2"/>
                  </a:solidFill>
                </a:rPr>
                <a:t>(B)</a:t>
              </a:r>
              <a:endParaRPr lang="en-US" sz="3200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9" name="TextBox 23"/>
          <p:cNvSpPr txBox="1"/>
          <p:nvPr/>
        </p:nvSpPr>
        <p:spPr>
          <a:xfrm>
            <a:off x="307398" y="4710545"/>
            <a:ext cx="7148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</a:rPr>
              <a:t>Manakah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 yang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</a:rPr>
              <a:t>gaya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 yang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</a:rPr>
              <a:t>menjauhi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</a:rPr>
              <a:t>tubuh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</a:rPr>
              <a:t>dan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</a:rPr>
              <a:t>mendekati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</a:rPr>
              <a:t>tubuh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metron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079" y="1898073"/>
            <a:ext cx="4452758" cy="445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7251219" y="62642"/>
            <a:ext cx="1892781" cy="1146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0" y="87383"/>
            <a:ext cx="9144000" cy="1600200"/>
            <a:chOff x="0" y="1412013"/>
            <a:chExt cx="9144000" cy="160020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/>
            <p:cNvGrpSpPr/>
            <p:nvPr/>
          </p:nvGrpSpPr>
          <p:grpSpPr>
            <a:xfrm>
              <a:off x="413658" y="1412013"/>
              <a:ext cx="8730342" cy="1600200"/>
              <a:chOff x="413658" y="0"/>
              <a:chExt cx="8730342" cy="160020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7CC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A52B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T8  St1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44" name="Oval 4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EB4F4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</a:rPr>
                    <a:t>P2</a:t>
                  </a:r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2" name="TextBox 41"/>
              <p:cNvSpPr txBox="1"/>
              <p:nvPr/>
            </p:nvSpPr>
            <p:spPr>
              <a:xfrm>
                <a:off x="7251219" y="625218"/>
                <a:ext cx="155363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/>
                  <a:t>Muatan</a:t>
                </a:r>
                <a:endParaRPr lang="en-US" sz="1600" b="1" dirty="0"/>
              </a:p>
              <a:p>
                <a:pPr algn="ctr"/>
                <a:r>
                  <a:rPr lang="en-US" sz="1600" b="1" dirty="0" err="1" smtClean="0"/>
                  <a:t>SBdP</a:t>
                </a:r>
                <a:endParaRPr lang="en-US" sz="1600" b="1" dirty="0"/>
              </a:p>
              <a:p>
                <a:pPr algn="ctr"/>
                <a:r>
                  <a:rPr lang="en-US" sz="1600" dirty="0"/>
                  <a:t>KD </a:t>
                </a:r>
                <a:r>
                  <a:rPr lang="en-US" sz="1600" dirty="0" smtClean="0"/>
                  <a:t>3.2 </a:t>
                </a:r>
                <a:r>
                  <a:rPr lang="en-US" sz="1600" dirty="0" err="1"/>
                  <a:t>dan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4.2</a:t>
                </a:r>
                <a:endParaRPr lang="en-US" sz="16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13658" y="43967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/>
                  <a:t>Pembelajaran</a:t>
                </a:r>
                <a:r>
                  <a:rPr lang="en-US" sz="2000" b="1" dirty="0"/>
                  <a:t> </a:t>
                </a:r>
                <a:r>
                  <a:rPr lang="en-US" sz="2000" b="1" dirty="0" smtClean="0"/>
                  <a:t>2:</a:t>
                </a:r>
                <a:endParaRPr lang="en-US" sz="2000" b="1" dirty="0"/>
              </a:p>
            </p:txBody>
          </p:sp>
        </p:grpSp>
        <p:cxnSp>
          <p:nvCxnSpPr>
            <p:cNvPr id="37" name="Straight Connector 3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4" descr="E:\ELISA\PPT ESPS\2016\ESPS edisi kurnas\PERINTILAN ESPS KURNAS\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91730" y="666014"/>
            <a:ext cx="6542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Mengidentifikasi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Tempo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pada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Lagu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Daerah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TextBox 23"/>
          <p:cNvSpPr txBox="1"/>
          <p:nvPr/>
        </p:nvSpPr>
        <p:spPr>
          <a:xfrm>
            <a:off x="359881" y="1248505"/>
            <a:ext cx="56807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Char char="q"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Tempo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dalam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musik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adalah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cepat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atau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lambatnya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sebuah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lagu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dinyanyikan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Tempo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dapat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juga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diartikan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sebagai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banyaknya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jumlah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ketukan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dalam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satu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menit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Lagu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yang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dinyanyikan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dengan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cepat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jumlah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ketukan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dalam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satu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menitnya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banyak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Lagu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yang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dinyanyikan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dengan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lambat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sv-SE" sz="2400" dirty="0" smtClean="0">
                <a:solidFill>
                  <a:schemeClr val="accent2">
                    <a:lumMod val="75000"/>
                  </a:schemeClr>
                </a:solidFill>
              </a:rPr>
              <a:t>jumlah </a:t>
            </a:r>
            <a:r>
              <a:rPr lang="sv-SE" sz="2400" dirty="0">
                <a:solidFill>
                  <a:schemeClr val="accent2">
                    <a:lumMod val="75000"/>
                  </a:schemeClr>
                </a:solidFill>
              </a:rPr>
              <a:t>ketukan dalam satu menitnya lebih sedikit.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" t="777" r="1352" b="-1"/>
          <a:stretch/>
        </p:blipFill>
        <p:spPr bwMode="auto">
          <a:xfrm>
            <a:off x="0" y="1429909"/>
            <a:ext cx="7070807" cy="5132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 descr="E:\ELISA\PPT ESPS\2016\ESPS edisi kurnas\PERINTILAN ESPS KURNAS\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945" y="181597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" t="8077" r="1944" b="3146"/>
          <a:stretch/>
        </p:blipFill>
        <p:spPr bwMode="auto">
          <a:xfrm>
            <a:off x="0" y="0"/>
            <a:ext cx="7070807" cy="284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23"/>
          <p:cNvSpPr txBox="1"/>
          <p:nvPr/>
        </p:nvSpPr>
        <p:spPr>
          <a:xfrm>
            <a:off x="7070808" y="2124636"/>
            <a:ext cx="20731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Ayo, </a:t>
            </a:r>
            <a:r>
              <a:rPr lang="en-US" sz="2800" b="1" dirty="0" err="1" smtClean="0">
                <a:solidFill>
                  <a:schemeClr val="accent1"/>
                </a:solidFill>
              </a:rPr>
              <a:t>nyanyikan</a:t>
            </a:r>
            <a:r>
              <a:rPr lang="en-US" sz="2800" b="1" dirty="0" smtClean="0">
                <a:solidFill>
                  <a:schemeClr val="accent1"/>
                </a:solidFill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</a:rPr>
              <a:t>lagu</a:t>
            </a:r>
            <a:r>
              <a:rPr lang="en-US" sz="2800" b="1" dirty="0" smtClean="0">
                <a:solidFill>
                  <a:schemeClr val="accent1"/>
                </a:solidFill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</a:rPr>
              <a:t>berikut</a:t>
            </a:r>
            <a:r>
              <a:rPr lang="en-US" sz="2800" b="1" dirty="0" smtClean="0">
                <a:solidFill>
                  <a:schemeClr val="accent1"/>
                </a:solidFill>
              </a:rPr>
              <a:t>!</a:t>
            </a:r>
            <a:endParaRPr lang="en-US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82303"/>
            <a:ext cx="9144000" cy="1600200"/>
            <a:chOff x="0" y="1412013"/>
            <a:chExt cx="9144000" cy="1600200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413658" y="1412013"/>
              <a:ext cx="8730342" cy="1600200"/>
              <a:chOff x="413658" y="0"/>
              <a:chExt cx="8730342" cy="16002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T8  St1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2" name="Oval 11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</a:rPr>
                    <a:t>P2</a:t>
                  </a:r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7064469" y="625218"/>
                <a:ext cx="1927131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/>
                  <a:t>Muatan</a:t>
                </a:r>
                <a:endParaRPr lang="en-US" sz="1600" b="1" dirty="0"/>
              </a:p>
              <a:p>
                <a:pPr algn="ctr"/>
                <a:r>
                  <a:rPr lang="en-US" sz="1600" b="1" dirty="0" err="1" smtClean="0"/>
                  <a:t>Bahasa</a:t>
                </a:r>
                <a:r>
                  <a:rPr lang="en-US" sz="1600" b="1" dirty="0" smtClean="0"/>
                  <a:t> Indonesia</a:t>
                </a:r>
              </a:p>
              <a:p>
                <a:pPr algn="ctr"/>
                <a:r>
                  <a:rPr lang="en-US" dirty="0" smtClean="0"/>
                  <a:t>KD 3.9 </a:t>
                </a:r>
                <a:r>
                  <a:rPr lang="en-US" dirty="0" err="1" smtClean="0"/>
                  <a:t>dan</a:t>
                </a:r>
                <a:r>
                  <a:rPr lang="en-US" dirty="0" smtClean="0"/>
                  <a:t> 4.9</a:t>
                </a:r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13658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/>
                  <a:t>Pembelajaran</a:t>
                </a:r>
                <a:r>
                  <a:rPr lang="en-US" sz="2000" b="1" dirty="0"/>
                  <a:t> </a:t>
                </a:r>
                <a:r>
                  <a:rPr lang="en-US" sz="2000" b="1" dirty="0" smtClean="0"/>
                  <a:t>2:</a:t>
                </a:r>
                <a:endParaRPr lang="en-US" sz="2000" b="1" dirty="0"/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91730" y="614987"/>
            <a:ext cx="6542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</a:rPr>
              <a:t>Menjelaskan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Jenis-Jenis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Teks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Fiksi</a:t>
            </a:r>
            <a:endParaRPr lang="en-US" sz="2400" b="1" dirty="0">
              <a:solidFill>
                <a:srgbClr val="0070C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13658" y="1124065"/>
            <a:ext cx="2517800" cy="1894575"/>
            <a:chOff x="507788" y="1282393"/>
            <a:chExt cx="2410223" cy="1816760"/>
          </a:xfrm>
        </p:grpSpPr>
        <p:sp>
          <p:nvSpPr>
            <p:cNvPr id="17" name="Rectangle 16"/>
            <p:cNvSpPr/>
            <p:nvPr/>
          </p:nvSpPr>
          <p:spPr>
            <a:xfrm>
              <a:off x="507788" y="1282393"/>
              <a:ext cx="2410223" cy="40011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chemeClr val="bg1"/>
                  </a:solidFill>
                </a:rPr>
                <a:t>Cerpen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07789" y="1682503"/>
              <a:ext cx="2410222" cy="141665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 smtClean="0"/>
                <a:t>Cerita</a:t>
              </a:r>
              <a:r>
                <a:rPr lang="en-US" dirty="0" smtClean="0"/>
                <a:t> </a:t>
              </a:r>
              <a:r>
                <a:rPr lang="en-US" dirty="0" err="1"/>
                <a:t>pendek</a:t>
              </a:r>
              <a:r>
                <a:rPr lang="en-US" dirty="0"/>
                <a:t> yang  </a:t>
              </a:r>
              <a:r>
                <a:rPr lang="en-US" dirty="0" err="1"/>
                <a:t>berisi</a:t>
              </a:r>
              <a:r>
                <a:rPr lang="en-US" dirty="0"/>
                <a:t> </a:t>
              </a:r>
              <a:r>
                <a:rPr lang="en-US" dirty="0" err="1"/>
                <a:t>cerita</a:t>
              </a:r>
              <a:r>
                <a:rPr lang="en-US" dirty="0"/>
                <a:t> </a:t>
              </a:r>
              <a:r>
                <a:rPr lang="en-US" dirty="0" err="1"/>
                <a:t>tokoh</a:t>
              </a:r>
              <a:r>
                <a:rPr lang="en-US" dirty="0"/>
                <a:t> </a:t>
              </a:r>
              <a:r>
                <a:rPr lang="en-US" dirty="0" err="1"/>
                <a:t>pada</a:t>
              </a:r>
              <a:r>
                <a:rPr lang="en-US" dirty="0"/>
                <a:t> </a:t>
              </a:r>
              <a:r>
                <a:rPr lang="en-US" dirty="0" err="1"/>
                <a:t>suatu</a:t>
              </a:r>
              <a:r>
                <a:rPr lang="en-US" dirty="0"/>
                <a:t> </a:t>
              </a:r>
              <a:r>
                <a:rPr lang="en-US" dirty="0" err="1" smtClean="0"/>
                <a:t>kejadian</a:t>
              </a:r>
              <a:r>
                <a:rPr lang="en-US" dirty="0" smtClean="0"/>
                <a:t>.</a:t>
              </a:r>
            </a:p>
            <a:p>
              <a:pPr algn="ctr"/>
              <a:endParaRPr lang="en-US" b="1" i="1" dirty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ctr"/>
              <a:endParaRPr lang="en-US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27829" y="1124065"/>
            <a:ext cx="3088342" cy="1877438"/>
            <a:chOff x="507788" y="1282393"/>
            <a:chExt cx="2652785" cy="1877438"/>
          </a:xfrm>
        </p:grpSpPr>
        <p:sp>
          <p:nvSpPr>
            <p:cNvPr id="21" name="Rectangle 20"/>
            <p:cNvSpPr/>
            <p:nvPr/>
          </p:nvSpPr>
          <p:spPr>
            <a:xfrm>
              <a:off x="507788" y="1282393"/>
              <a:ext cx="2652785" cy="40011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Novel 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07789" y="1682503"/>
              <a:ext cx="2652784" cy="147732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 smtClean="0"/>
                <a:t>Cerita</a:t>
              </a:r>
              <a:r>
                <a:rPr lang="en-US" dirty="0" smtClean="0"/>
                <a:t> </a:t>
              </a:r>
              <a:r>
                <a:rPr lang="en-US" dirty="0" err="1"/>
                <a:t>rekaan</a:t>
              </a:r>
              <a:r>
                <a:rPr lang="en-US" dirty="0"/>
                <a:t> yang </a:t>
              </a:r>
              <a:r>
                <a:rPr lang="en-US" dirty="0" err="1"/>
                <a:t>berisi</a:t>
              </a:r>
              <a:r>
                <a:rPr lang="en-US" dirty="0"/>
                <a:t> </a:t>
              </a:r>
              <a:r>
                <a:rPr lang="en-US" dirty="0" err="1"/>
                <a:t>rangkaian</a:t>
              </a:r>
              <a:r>
                <a:rPr lang="en-US" dirty="0"/>
                <a:t> </a:t>
              </a:r>
              <a:r>
                <a:rPr lang="en-US" dirty="0" err="1"/>
                <a:t>peristiwa</a:t>
              </a:r>
              <a:r>
                <a:rPr lang="en-US" dirty="0"/>
                <a:t> </a:t>
              </a:r>
              <a:r>
                <a:rPr lang="en-US" dirty="0" err="1"/>
                <a:t>kehidupan</a:t>
              </a:r>
              <a:r>
                <a:rPr lang="en-US" dirty="0"/>
                <a:t> </a:t>
              </a:r>
              <a:r>
                <a:rPr lang="en-US" dirty="0" err="1"/>
                <a:t>seseorang</a:t>
              </a:r>
              <a:r>
                <a:rPr lang="en-US" dirty="0"/>
                <a:t> </a:t>
              </a:r>
              <a:r>
                <a:rPr lang="en-US" dirty="0" err="1"/>
                <a:t>beserta</a:t>
              </a:r>
              <a:r>
                <a:rPr lang="en-US" dirty="0"/>
                <a:t> orang-orang yang </a:t>
              </a:r>
              <a:r>
                <a:rPr lang="en-US" dirty="0" err="1"/>
                <a:t>berada</a:t>
              </a:r>
              <a:r>
                <a:rPr lang="en-US" dirty="0"/>
                <a:t> di </a:t>
              </a:r>
              <a:r>
                <a:rPr lang="en-US" dirty="0" err="1"/>
                <a:t>sekelilingnya</a:t>
              </a:r>
              <a:r>
                <a:rPr lang="en-US" dirty="0"/>
                <a:t>.</a:t>
              </a:r>
              <a:endParaRPr lang="en-US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3659" y="3095525"/>
            <a:ext cx="2517800" cy="1881128"/>
            <a:chOff x="507788" y="1282393"/>
            <a:chExt cx="2410223" cy="1803865"/>
          </a:xfrm>
        </p:grpSpPr>
        <p:sp>
          <p:nvSpPr>
            <p:cNvPr id="24" name="Rectangle 23"/>
            <p:cNvSpPr/>
            <p:nvPr/>
          </p:nvSpPr>
          <p:spPr>
            <a:xfrm>
              <a:off x="507788" y="1282393"/>
              <a:ext cx="2410223" cy="383676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chemeClr val="bg1"/>
                  </a:solidFill>
                </a:rPr>
                <a:t>Legenda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07789" y="1669608"/>
              <a:ext cx="2410222" cy="14166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 smtClean="0"/>
                <a:t>Cerita</a:t>
              </a:r>
              <a:r>
                <a:rPr lang="en-US" dirty="0" smtClean="0"/>
                <a:t> </a:t>
              </a:r>
              <a:r>
                <a:rPr lang="en-US" dirty="0" err="1"/>
                <a:t>rakyat</a:t>
              </a:r>
              <a:r>
                <a:rPr lang="en-US" dirty="0"/>
                <a:t> </a:t>
              </a:r>
              <a:r>
                <a:rPr lang="en-US" dirty="0" err="1"/>
                <a:t>pada</a:t>
              </a:r>
              <a:r>
                <a:rPr lang="en-US" dirty="0"/>
                <a:t> </a:t>
              </a:r>
              <a:r>
                <a:rPr lang="en-US" dirty="0" err="1"/>
                <a:t>zaman</a:t>
              </a:r>
              <a:r>
                <a:rPr lang="en-US" dirty="0"/>
                <a:t> </a:t>
              </a:r>
              <a:r>
                <a:rPr lang="en-US" dirty="0" err="1"/>
                <a:t>dahulu</a:t>
              </a:r>
              <a:r>
                <a:rPr lang="en-US" dirty="0"/>
                <a:t> yang </a:t>
              </a:r>
              <a:r>
                <a:rPr lang="en-US" dirty="0" err="1"/>
                <a:t>ada</a:t>
              </a:r>
              <a:r>
                <a:rPr lang="en-US" dirty="0"/>
                <a:t> </a:t>
              </a:r>
              <a:r>
                <a:rPr lang="en-US" dirty="0" err="1"/>
                <a:t>hubungannya</a:t>
              </a:r>
              <a:r>
                <a:rPr lang="en-US" dirty="0"/>
                <a:t> </a:t>
              </a:r>
              <a:r>
                <a:rPr lang="en-US" dirty="0" err="1"/>
                <a:t>dengan</a:t>
              </a:r>
              <a:r>
                <a:rPr lang="en-US" dirty="0"/>
                <a:t> </a:t>
              </a:r>
              <a:r>
                <a:rPr lang="en-US" dirty="0" err="1"/>
                <a:t>peristiwa</a:t>
              </a:r>
              <a:r>
                <a:rPr lang="en-US" dirty="0"/>
                <a:t> </a:t>
              </a:r>
              <a:r>
                <a:rPr lang="en-US" dirty="0" err="1"/>
                <a:t>sejarah</a:t>
              </a:r>
              <a:r>
                <a:rPr lang="en-US" dirty="0"/>
                <a:t>.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304434" y="2262839"/>
            <a:ext cx="2528047" cy="2419367"/>
            <a:chOff x="717622" y="1282393"/>
            <a:chExt cx="2171510" cy="1755886"/>
          </a:xfrm>
        </p:grpSpPr>
        <p:sp>
          <p:nvSpPr>
            <p:cNvPr id="27" name="Rectangle 26"/>
            <p:cNvSpPr/>
            <p:nvPr/>
          </p:nvSpPr>
          <p:spPr>
            <a:xfrm>
              <a:off x="717622" y="1282393"/>
              <a:ext cx="2171510" cy="278558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Saga (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Cerita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Panji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) 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17622" y="1560951"/>
              <a:ext cx="2171510" cy="1477328"/>
            </a:xfrm>
            <a:prstGeom prst="rect">
              <a:avLst/>
            </a:prstGeom>
            <a:solidFill>
              <a:srgbClr val="E2F77B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sv-SE" dirty="0" smtClean="0"/>
                <a:t>Cerita </a:t>
              </a:r>
              <a:r>
                <a:rPr lang="sv-SE" dirty="0"/>
                <a:t>rakyat yang bersifat legendaris tentang </a:t>
              </a:r>
              <a:r>
                <a:rPr lang="en-US" dirty="0" err="1"/>
                <a:t>kepahlawanan</a:t>
              </a:r>
              <a:r>
                <a:rPr lang="en-US" dirty="0"/>
                <a:t> </a:t>
              </a:r>
              <a:r>
                <a:rPr lang="en-US" dirty="0" err="1"/>
                <a:t>atau</a:t>
              </a:r>
              <a:r>
                <a:rPr lang="en-US" dirty="0"/>
                <a:t> </a:t>
              </a:r>
              <a:r>
                <a:rPr lang="en-US" dirty="0" err="1"/>
                <a:t>petualangan</a:t>
              </a:r>
              <a:r>
                <a:rPr lang="en-US" dirty="0"/>
                <a:t> yang </a:t>
              </a:r>
              <a:r>
                <a:rPr lang="en-US" dirty="0" err="1"/>
                <a:t>mengagumkan</a:t>
              </a:r>
              <a:r>
                <a:rPr lang="en-US" dirty="0"/>
                <a:t>.</a:t>
              </a:r>
              <a:endParaRPr lang="en-US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027829" y="3099215"/>
            <a:ext cx="3088346" cy="1863991"/>
            <a:chOff x="689494" y="1282393"/>
            <a:chExt cx="2382525" cy="1351414"/>
          </a:xfrm>
        </p:grpSpPr>
        <p:sp>
          <p:nvSpPr>
            <p:cNvPr id="30" name="Rectangle 29"/>
            <p:cNvSpPr/>
            <p:nvPr/>
          </p:nvSpPr>
          <p:spPr>
            <a:xfrm>
              <a:off x="689494" y="1282393"/>
              <a:ext cx="2382524" cy="34107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chemeClr val="bg1"/>
                  </a:solidFill>
                </a:rPr>
                <a:t>Fabel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89496" y="1610576"/>
              <a:ext cx="2382523" cy="102323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 smtClean="0"/>
                <a:t>Cerita</a:t>
              </a:r>
              <a:r>
                <a:rPr lang="en-US" dirty="0" smtClean="0"/>
                <a:t> </a:t>
              </a:r>
              <a:r>
                <a:rPr lang="en-US" dirty="0"/>
                <a:t>yang </a:t>
              </a:r>
              <a:r>
                <a:rPr lang="en-US" dirty="0" err="1"/>
                <a:t>menggambarkan</a:t>
              </a:r>
              <a:r>
                <a:rPr lang="en-US" dirty="0"/>
                <a:t> </a:t>
              </a:r>
              <a:r>
                <a:rPr lang="en-US" dirty="0" err="1"/>
                <a:t>watak</a:t>
              </a:r>
              <a:r>
                <a:rPr lang="en-US" dirty="0"/>
                <a:t> </a:t>
              </a:r>
              <a:r>
                <a:rPr lang="en-US" dirty="0" err="1"/>
                <a:t>manusia</a:t>
              </a:r>
              <a:r>
                <a:rPr lang="en-US" dirty="0"/>
                <a:t> yang </a:t>
              </a:r>
              <a:r>
                <a:rPr lang="en-US" dirty="0" err="1"/>
                <a:t>tokohnya</a:t>
              </a:r>
              <a:r>
                <a:rPr lang="en-US" dirty="0"/>
                <a:t> </a:t>
              </a:r>
              <a:r>
                <a:rPr lang="en-US" dirty="0" err="1"/>
                <a:t>diperankan</a:t>
              </a:r>
              <a:r>
                <a:rPr lang="en-US" dirty="0"/>
                <a:t> </a:t>
              </a:r>
              <a:r>
                <a:rPr lang="en-US" dirty="0" err="1"/>
                <a:t>oleh</a:t>
              </a:r>
              <a:r>
                <a:rPr lang="en-US" dirty="0"/>
                <a:t> </a:t>
              </a:r>
              <a:r>
                <a:rPr lang="en-US" dirty="0" err="1"/>
                <a:t>hewan</a:t>
              </a:r>
              <a:r>
                <a:rPr lang="en-US" dirty="0"/>
                <a:t>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3660" y="5041193"/>
            <a:ext cx="5702513" cy="1286287"/>
            <a:chOff x="413660" y="5041193"/>
            <a:chExt cx="5702513" cy="1286287"/>
          </a:xfrm>
        </p:grpSpPr>
        <p:sp>
          <p:nvSpPr>
            <p:cNvPr id="33" name="Rectangle 32"/>
            <p:cNvSpPr/>
            <p:nvPr/>
          </p:nvSpPr>
          <p:spPr>
            <a:xfrm>
              <a:off x="413660" y="5041193"/>
              <a:ext cx="5702511" cy="36295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Mite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13662" y="5404150"/>
              <a:ext cx="5702511" cy="92333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 smtClean="0"/>
                <a:t>Cerita</a:t>
              </a:r>
              <a:r>
                <a:rPr lang="en-US" dirty="0" smtClean="0"/>
                <a:t> </a:t>
              </a:r>
              <a:r>
                <a:rPr lang="en-US" dirty="0"/>
                <a:t>yang </a:t>
              </a:r>
              <a:r>
                <a:rPr lang="en-US" dirty="0" err="1"/>
                <a:t>mempunyai</a:t>
              </a:r>
              <a:r>
                <a:rPr lang="en-US" dirty="0"/>
                <a:t> </a:t>
              </a:r>
              <a:r>
                <a:rPr lang="en-US" dirty="0" err="1"/>
                <a:t>latar</a:t>
              </a:r>
              <a:r>
                <a:rPr lang="en-US" dirty="0"/>
                <a:t> </a:t>
              </a:r>
              <a:r>
                <a:rPr lang="en-US" dirty="0" err="1"/>
                <a:t>belakang</a:t>
              </a:r>
              <a:r>
                <a:rPr lang="en-US" dirty="0"/>
                <a:t> </a:t>
              </a:r>
              <a:r>
                <a:rPr lang="en-US" dirty="0" err="1"/>
                <a:t>sejarah</a:t>
              </a:r>
              <a:r>
                <a:rPr lang="en-US" dirty="0"/>
                <a:t>, </a:t>
              </a:r>
              <a:r>
                <a:rPr lang="en-US" dirty="0" err="1"/>
                <a:t>dipercayai</a:t>
              </a:r>
              <a:r>
                <a:rPr lang="en-US" dirty="0"/>
                <a:t> </a:t>
              </a:r>
              <a:r>
                <a:rPr lang="en-US" dirty="0" err="1"/>
                <a:t>oleh</a:t>
              </a:r>
              <a:r>
                <a:rPr lang="en-US" dirty="0"/>
                <a:t> </a:t>
              </a:r>
              <a:r>
                <a:rPr lang="en-US" dirty="0" err="1"/>
                <a:t>masyarakat</a:t>
              </a:r>
              <a:r>
                <a:rPr lang="en-US" dirty="0"/>
                <a:t> </a:t>
              </a:r>
              <a:r>
                <a:rPr lang="en-US" dirty="0" err="1"/>
                <a:t>sebagai</a:t>
              </a:r>
              <a:r>
                <a:rPr lang="en-US" dirty="0"/>
                <a:t> </a:t>
              </a:r>
              <a:r>
                <a:rPr lang="en-US" dirty="0" err="1"/>
                <a:t>cerita</a:t>
              </a:r>
              <a:r>
                <a:rPr lang="en-US" dirty="0"/>
                <a:t> yang </a:t>
              </a:r>
              <a:r>
                <a:rPr lang="en-US" dirty="0" err="1"/>
                <a:t>benar-benar</a:t>
              </a:r>
              <a:r>
                <a:rPr lang="en-US" dirty="0"/>
                <a:t> </a:t>
              </a:r>
              <a:r>
                <a:rPr lang="en-US" dirty="0" err="1"/>
                <a:t>terjadi</a:t>
              </a:r>
              <a:r>
                <a:rPr lang="en-US" dirty="0"/>
                <a:t>, </a:t>
              </a:r>
              <a:r>
                <a:rPr lang="en-US" dirty="0" err="1"/>
                <a:t>dan</a:t>
              </a:r>
              <a:r>
                <a:rPr lang="en-US" dirty="0"/>
                <a:t> </a:t>
              </a:r>
              <a:r>
                <a:rPr lang="en-US" dirty="0" err="1"/>
                <a:t>dianggap</a:t>
              </a:r>
              <a:r>
                <a:rPr lang="en-US" dirty="0"/>
                <a:t> </a:t>
              </a:r>
              <a:r>
                <a:rPr lang="en-US" dirty="0" err="1"/>
                <a:t>suci</a:t>
              </a:r>
              <a:r>
                <a:rPr lang="en-US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956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26267" y="1435490"/>
            <a:ext cx="8537701" cy="5257452"/>
            <a:chOff x="626267" y="1435490"/>
            <a:chExt cx="8537701" cy="5257452"/>
          </a:xfrm>
        </p:grpSpPr>
        <p:pic>
          <p:nvPicPr>
            <p:cNvPr id="2054" name="Picture 6" descr="C:\Users\User\Downloads\potter-1139047_192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8486" y="1435490"/>
              <a:ext cx="6445482" cy="525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626267" y="5586968"/>
              <a:ext cx="387467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b="1" dirty="0" err="1" smtClean="0">
                  <a:solidFill>
                    <a:srgbClr val="FF0066"/>
                  </a:solidFill>
                </a:rPr>
                <a:t>Membuat</a:t>
              </a:r>
              <a:r>
                <a:rPr lang="en-US" b="1" dirty="0" smtClean="0">
                  <a:solidFill>
                    <a:srgbClr val="FF0066"/>
                  </a:solidFill>
                </a:rPr>
                <a:t> </a:t>
              </a:r>
              <a:r>
                <a:rPr lang="en-US" b="1" dirty="0" err="1" smtClean="0">
                  <a:solidFill>
                    <a:srgbClr val="FF0066"/>
                  </a:solidFill>
                </a:rPr>
                <a:t>gerabah</a:t>
              </a:r>
              <a:r>
                <a:rPr lang="en-US" b="1" dirty="0" smtClean="0">
                  <a:solidFill>
                    <a:srgbClr val="FF0066"/>
                  </a:solidFill>
                </a:rPr>
                <a:t> </a:t>
              </a:r>
              <a:r>
                <a:rPr lang="en-US" b="1" dirty="0" err="1" smtClean="0">
                  <a:solidFill>
                    <a:srgbClr val="FF0066"/>
                  </a:solidFill>
                </a:rPr>
                <a:t>menggunakan</a:t>
              </a:r>
              <a:r>
                <a:rPr lang="en-US" b="1" dirty="0" smtClean="0">
                  <a:solidFill>
                    <a:srgbClr val="FF0066"/>
                  </a:solidFill>
                </a:rPr>
                <a:t> </a:t>
              </a:r>
              <a:r>
                <a:rPr lang="en-US" b="1" dirty="0" err="1" smtClean="0">
                  <a:solidFill>
                    <a:srgbClr val="FF0066"/>
                  </a:solidFill>
                </a:rPr>
                <a:t>gaya</a:t>
              </a:r>
              <a:r>
                <a:rPr lang="en-US" b="1" dirty="0" smtClean="0">
                  <a:solidFill>
                    <a:srgbClr val="FF0066"/>
                  </a:solidFill>
                </a:rPr>
                <a:t> </a:t>
              </a:r>
              <a:r>
                <a:rPr lang="en-US" b="1" dirty="0" err="1" smtClean="0">
                  <a:solidFill>
                    <a:srgbClr val="FF0066"/>
                  </a:solidFill>
                </a:rPr>
                <a:t>otot</a:t>
              </a:r>
              <a:r>
                <a:rPr lang="en-US" b="1" dirty="0" smtClean="0">
                  <a:solidFill>
                    <a:srgbClr val="FF0066"/>
                  </a:solidFill>
                </a:rPr>
                <a:t> </a:t>
              </a:r>
              <a:r>
                <a:rPr lang="en-US" b="1" dirty="0" err="1" smtClean="0">
                  <a:solidFill>
                    <a:srgbClr val="FF0066"/>
                  </a:solidFill>
                </a:rPr>
                <a:t>pada</a:t>
              </a:r>
              <a:r>
                <a:rPr lang="en-US" b="1" dirty="0" smtClean="0">
                  <a:solidFill>
                    <a:srgbClr val="FF0066"/>
                  </a:solidFill>
                </a:rPr>
                <a:t> </a:t>
              </a:r>
              <a:r>
                <a:rPr lang="en-US" b="1" dirty="0" err="1" smtClean="0">
                  <a:solidFill>
                    <a:srgbClr val="FF0066"/>
                  </a:solidFill>
                </a:rPr>
                <a:t>tangan</a:t>
              </a:r>
              <a:r>
                <a:rPr lang="en-US" b="1" dirty="0" smtClean="0">
                  <a:solidFill>
                    <a:srgbClr val="FF0066"/>
                  </a:solidFill>
                </a:rPr>
                <a:t>.</a:t>
              </a:r>
              <a:endParaRPr lang="en-US" b="1" dirty="0">
                <a:solidFill>
                  <a:srgbClr val="FF0066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776984" y="1565207"/>
              <a:ext cx="4572000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600" dirty="0" err="1" smtClean="0"/>
                <a:t>Sumber</a:t>
              </a:r>
              <a:r>
                <a:rPr lang="en-US" sz="1600" dirty="0"/>
                <a:t>: </a:t>
              </a:r>
              <a:r>
                <a:rPr lang="en-US" sz="1600" i="1" dirty="0" smtClean="0"/>
                <a:t>www.pixabay.com</a:t>
              </a:r>
              <a:endParaRPr lang="en-US" sz="1600" dirty="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7701394" y="0"/>
            <a:ext cx="1442606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0" y="108992"/>
            <a:ext cx="9144000" cy="1600200"/>
            <a:chOff x="0" y="1412013"/>
            <a:chExt cx="9144000" cy="1600200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413658" y="1412013"/>
              <a:ext cx="8730342" cy="1600200"/>
              <a:chOff x="413658" y="0"/>
              <a:chExt cx="8730342" cy="160020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T8  St1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48" name="Oval 47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6391206" y="2654554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</a:rPr>
                    <a:t>P2</a:t>
                  </a:r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7251219" y="625218"/>
                <a:ext cx="155363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/>
                  <a:t>Muatan</a:t>
                </a:r>
                <a:endParaRPr lang="en-US" sz="1600" b="1" dirty="0"/>
              </a:p>
              <a:p>
                <a:pPr algn="ctr"/>
                <a:r>
                  <a:rPr lang="en-US" sz="1600" b="1" dirty="0" smtClean="0"/>
                  <a:t>IPA</a:t>
                </a:r>
                <a:endParaRPr lang="en-US" sz="1600" b="1" dirty="0"/>
              </a:p>
              <a:p>
                <a:pPr algn="ctr"/>
                <a:r>
                  <a:rPr lang="en-US" sz="1600" dirty="0"/>
                  <a:t>KD </a:t>
                </a:r>
                <a:r>
                  <a:rPr lang="en-US" sz="1600" dirty="0" smtClean="0"/>
                  <a:t>3.4 </a:t>
                </a:r>
                <a:r>
                  <a:rPr lang="en-US" sz="1600" dirty="0" err="1"/>
                  <a:t>dan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4.4</a:t>
                </a:r>
                <a:endParaRPr lang="en-US" sz="1600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13658" y="43967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/>
                  <a:t>Pembelajaran</a:t>
                </a:r>
                <a:r>
                  <a:rPr lang="en-US" sz="2000" b="1" dirty="0"/>
                  <a:t> </a:t>
                </a:r>
                <a:r>
                  <a:rPr lang="en-US" sz="2000" b="1" dirty="0" smtClean="0"/>
                  <a:t>2:</a:t>
                </a:r>
                <a:endParaRPr lang="en-US" sz="2000" b="1" dirty="0"/>
              </a:p>
            </p:txBody>
          </p:sp>
        </p:grpSp>
        <p:cxnSp>
          <p:nvCxnSpPr>
            <p:cNvPr id="24" name="Straight Connector 23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Picture 4" descr="E:\ELISA\PPT ESPS\2016\ESPS edisi kurnas\PERINTILAN ESPS KURNAS\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413658" y="604493"/>
            <a:ext cx="6542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</a:rPr>
              <a:t>Menjelaskan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</a:rPr>
              <a:t>Pengaruh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Gaya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</a:rPr>
              <a:t>Otot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</a:rPr>
              <a:t>terhadap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</a:rPr>
              <a:t>Gerak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Benda </a:t>
            </a:r>
            <a:endParaRPr lang="en-US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3658" y="1565207"/>
            <a:ext cx="221778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Gaya </a:t>
            </a:r>
            <a:r>
              <a:rPr lang="en-US" sz="2000" dirty="0" err="1" smtClean="0"/>
              <a:t>otot</a:t>
            </a:r>
            <a:r>
              <a:rPr lang="en-US" sz="2000" dirty="0" smtClean="0"/>
              <a:t> </a:t>
            </a:r>
            <a:r>
              <a:rPr lang="en-US" sz="2000" dirty="0" err="1" smtClean="0"/>
              <a:t>dapat</a:t>
            </a:r>
            <a:r>
              <a:rPr lang="en-US" sz="2000" dirty="0" smtClean="0"/>
              <a:t> </a:t>
            </a:r>
            <a:r>
              <a:rPr lang="en-US" sz="2000" dirty="0" err="1"/>
              <a:t>membuat</a:t>
            </a:r>
            <a:r>
              <a:rPr lang="en-US" sz="2000" dirty="0"/>
              <a:t> </a:t>
            </a:r>
            <a:r>
              <a:rPr lang="en-US" sz="2000" dirty="0" err="1"/>
              <a:t>benda</a:t>
            </a:r>
            <a:r>
              <a:rPr lang="en-US" sz="2000" dirty="0"/>
              <a:t> yang </a:t>
            </a:r>
            <a:r>
              <a:rPr lang="en-US" sz="2000" dirty="0" err="1"/>
              <a:t>semula</a:t>
            </a:r>
            <a:r>
              <a:rPr lang="en-US" sz="2000" dirty="0"/>
              <a:t> </a:t>
            </a:r>
            <a:r>
              <a:rPr lang="en-US" sz="2000" dirty="0" err="1"/>
              <a:t>diam</a:t>
            </a:r>
            <a:r>
              <a:rPr lang="en-US" sz="2000" dirty="0"/>
              <a:t> </a:t>
            </a:r>
            <a:r>
              <a:rPr lang="en-US" sz="2000" dirty="0" err="1"/>
              <a:t>menjadi</a:t>
            </a:r>
            <a:r>
              <a:rPr lang="en-US" sz="2000" dirty="0"/>
              <a:t> </a:t>
            </a:r>
            <a:r>
              <a:rPr lang="en-US" sz="2000" dirty="0" err="1"/>
              <a:t>bergerak</a:t>
            </a:r>
            <a:r>
              <a:rPr lang="en-US" sz="2000" dirty="0"/>
              <a:t>, </a:t>
            </a:r>
            <a:r>
              <a:rPr lang="en-US" sz="2000" dirty="0" err="1"/>
              <a:t>benda</a:t>
            </a:r>
            <a:r>
              <a:rPr lang="en-US" sz="2000" dirty="0"/>
              <a:t> </a:t>
            </a:r>
            <a:r>
              <a:rPr lang="en-US" sz="2000" dirty="0" err="1"/>
              <a:t>bergerak</a:t>
            </a:r>
            <a:r>
              <a:rPr lang="en-US" sz="2000" dirty="0"/>
              <a:t> </a:t>
            </a:r>
            <a:r>
              <a:rPr lang="en-US" sz="2000" dirty="0" err="1" smtClean="0"/>
              <a:t>menjadi</a:t>
            </a: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000" dirty="0" err="1" smtClean="0"/>
              <a:t>diam</a:t>
            </a:r>
            <a:r>
              <a:rPr lang="en-US" sz="2000" dirty="0"/>
              <a:t>, </a:t>
            </a:r>
            <a:r>
              <a:rPr lang="en-US" sz="2000" dirty="0" err="1"/>
              <a:t>mengubah</a:t>
            </a:r>
            <a:r>
              <a:rPr lang="en-US" sz="2000" dirty="0"/>
              <a:t> </a:t>
            </a:r>
            <a:r>
              <a:rPr lang="en-US" sz="2000" dirty="0" err="1"/>
              <a:t>arah</a:t>
            </a:r>
            <a:r>
              <a:rPr lang="en-US" sz="2000" dirty="0"/>
              <a:t> </a:t>
            </a:r>
            <a:r>
              <a:rPr lang="en-US" sz="2000" dirty="0" err="1"/>
              <a:t>gerak</a:t>
            </a:r>
            <a:r>
              <a:rPr lang="en-US" sz="2000" dirty="0"/>
              <a:t> </a:t>
            </a:r>
            <a:r>
              <a:rPr lang="en-US" sz="2000" dirty="0" err="1"/>
              <a:t>benda</a:t>
            </a:r>
            <a:r>
              <a:rPr lang="en-US" sz="2000" dirty="0"/>
              <a:t>,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mengubah</a:t>
            </a:r>
            <a:r>
              <a:rPr lang="en-US" sz="2000" dirty="0"/>
              <a:t> </a:t>
            </a:r>
            <a:r>
              <a:rPr lang="en-US" sz="2000" dirty="0" err="1"/>
              <a:t>bentuk</a:t>
            </a:r>
            <a:r>
              <a:rPr lang="en-US" sz="2000" dirty="0"/>
              <a:t> </a:t>
            </a:r>
            <a:r>
              <a:rPr lang="en-US" sz="2000" dirty="0" err="1"/>
              <a:t>benda</a:t>
            </a:r>
            <a:r>
              <a:rPr lang="en-US" sz="2000" dirty="0" smtClean="0"/>
              <a:t>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0153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isa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7288</TotalTime>
  <Words>1663</Words>
  <Application>Microsoft Office PowerPoint</Application>
  <PresentationFormat>On-screen Show (4:3)</PresentationFormat>
  <Paragraphs>243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PAVILION</dc:creator>
  <cp:lastModifiedBy>use</cp:lastModifiedBy>
  <cp:revision>260</cp:revision>
  <dcterms:created xsi:type="dcterms:W3CDTF">2016-09-16T14:19:13Z</dcterms:created>
  <dcterms:modified xsi:type="dcterms:W3CDTF">2021-03-03T04:45:31Z</dcterms:modified>
</cp:coreProperties>
</file>