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22A5183-AF6D-433D-95A4-2C607B8B2B21}" type="datetimeFigureOut">
              <a:rPr lang="id-ID" smtClean="0"/>
              <a:t>23/05/2021</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2F21DF1-20C5-4942-9E54-F32840A5241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2A5183-AF6D-433D-95A4-2C607B8B2B21}" type="datetimeFigureOut">
              <a:rPr lang="id-ID" smtClean="0"/>
              <a:t>23/05/2021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2F21DF1-20C5-4942-9E54-F32840A5241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2A5183-AF6D-433D-95A4-2C607B8B2B21}" type="datetimeFigureOut">
              <a:rPr lang="id-ID" smtClean="0"/>
              <a:t>23/05/2021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2F21DF1-20C5-4942-9E54-F32840A5241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22A5183-AF6D-433D-95A4-2C607B8B2B21}" type="datetimeFigureOut">
              <a:rPr lang="id-ID" smtClean="0"/>
              <a:t>23/05/2021</a:t>
            </a:fld>
            <a:endParaRPr lang="id-ID"/>
          </a:p>
        </p:txBody>
      </p:sp>
      <p:sp>
        <p:nvSpPr>
          <p:cNvPr id="9" name="Slide Number Placeholder 8"/>
          <p:cNvSpPr>
            <a:spLocks noGrp="1"/>
          </p:cNvSpPr>
          <p:nvPr>
            <p:ph type="sldNum" sz="quarter" idx="15"/>
          </p:nvPr>
        </p:nvSpPr>
        <p:spPr/>
        <p:txBody>
          <a:bodyPr rtlCol="0"/>
          <a:lstStyle/>
          <a:p>
            <a:fld id="{D2F21DF1-20C5-4942-9E54-F32840A52411}"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22A5183-AF6D-433D-95A4-2C607B8B2B21}" type="datetimeFigureOut">
              <a:rPr lang="id-ID" smtClean="0"/>
              <a:t>23/05/2021</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2F21DF1-20C5-4942-9E54-F32840A52411}"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22A5183-AF6D-433D-95A4-2C607B8B2B21}" type="datetimeFigureOut">
              <a:rPr lang="id-ID" smtClean="0"/>
              <a:t>23/05/2021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2F21DF1-20C5-4942-9E54-F32840A52411}"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22A5183-AF6D-433D-95A4-2C607B8B2B21}" type="datetimeFigureOut">
              <a:rPr lang="id-ID" smtClean="0"/>
              <a:t>23/05/2021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2F21DF1-20C5-4942-9E54-F32840A52411}"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22A5183-AF6D-433D-95A4-2C607B8B2B21}" type="datetimeFigureOut">
              <a:rPr lang="id-ID" smtClean="0"/>
              <a:t>23/05/2021</a:t>
            </a:fld>
            <a:endParaRPr lang="id-ID"/>
          </a:p>
        </p:txBody>
      </p:sp>
      <p:sp>
        <p:nvSpPr>
          <p:cNvPr id="7" name="Slide Number Placeholder 6"/>
          <p:cNvSpPr>
            <a:spLocks noGrp="1"/>
          </p:cNvSpPr>
          <p:nvPr>
            <p:ph type="sldNum" sz="quarter" idx="11"/>
          </p:nvPr>
        </p:nvSpPr>
        <p:spPr/>
        <p:txBody>
          <a:bodyPr rtlCol="0"/>
          <a:lstStyle/>
          <a:p>
            <a:fld id="{D2F21DF1-20C5-4942-9E54-F32840A52411}"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A5183-AF6D-433D-95A4-2C607B8B2B21}" type="datetimeFigureOut">
              <a:rPr lang="id-ID" smtClean="0"/>
              <a:t>23/05/2021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2F21DF1-20C5-4942-9E54-F32840A5241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22A5183-AF6D-433D-95A4-2C607B8B2B21}" type="datetimeFigureOut">
              <a:rPr lang="id-ID" smtClean="0"/>
              <a:t>23/05/2021</a:t>
            </a:fld>
            <a:endParaRPr lang="id-ID"/>
          </a:p>
        </p:txBody>
      </p:sp>
      <p:sp>
        <p:nvSpPr>
          <p:cNvPr id="22" name="Slide Number Placeholder 21"/>
          <p:cNvSpPr>
            <a:spLocks noGrp="1"/>
          </p:cNvSpPr>
          <p:nvPr>
            <p:ph type="sldNum" sz="quarter" idx="15"/>
          </p:nvPr>
        </p:nvSpPr>
        <p:spPr/>
        <p:txBody>
          <a:bodyPr rtlCol="0"/>
          <a:lstStyle/>
          <a:p>
            <a:fld id="{D2F21DF1-20C5-4942-9E54-F32840A52411}"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22A5183-AF6D-433D-95A4-2C607B8B2B21}" type="datetimeFigureOut">
              <a:rPr lang="id-ID" smtClean="0"/>
              <a:t>23/05/2021</a:t>
            </a:fld>
            <a:endParaRPr lang="id-ID"/>
          </a:p>
        </p:txBody>
      </p:sp>
      <p:sp>
        <p:nvSpPr>
          <p:cNvPr id="18" name="Slide Number Placeholder 17"/>
          <p:cNvSpPr>
            <a:spLocks noGrp="1"/>
          </p:cNvSpPr>
          <p:nvPr>
            <p:ph type="sldNum" sz="quarter" idx="11"/>
          </p:nvPr>
        </p:nvSpPr>
        <p:spPr/>
        <p:txBody>
          <a:bodyPr rtlCol="0"/>
          <a:lstStyle/>
          <a:p>
            <a:fld id="{D2F21DF1-20C5-4942-9E54-F32840A52411}"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2A5183-AF6D-433D-95A4-2C607B8B2B21}" type="datetimeFigureOut">
              <a:rPr lang="id-ID" smtClean="0"/>
              <a:t>23/05/2021</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F21DF1-20C5-4942-9E54-F32840A5241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908720"/>
            <a:ext cx="7416824" cy="2597674"/>
          </a:xfrm>
        </p:spPr>
        <p:txBody>
          <a:bodyPr>
            <a:noAutofit/>
          </a:bodyPr>
          <a:lstStyle/>
          <a:p>
            <a:r>
              <a:rPr lang="id-ID" sz="5400" dirty="0" smtClean="0"/>
              <a:t>Rangkuman Tema 8 Subtema 4</a:t>
            </a:r>
            <a:endParaRPr lang="id-ID" sz="5400" dirty="0"/>
          </a:p>
        </p:txBody>
      </p:sp>
      <p:sp>
        <p:nvSpPr>
          <p:cNvPr id="3" name="Subtitle 2"/>
          <p:cNvSpPr>
            <a:spLocks noGrp="1"/>
          </p:cNvSpPr>
          <p:nvPr>
            <p:ph type="subTitle" idx="1"/>
          </p:nvPr>
        </p:nvSpPr>
        <p:spPr>
          <a:xfrm>
            <a:off x="2286000" y="3717032"/>
            <a:ext cx="6172200" cy="1371600"/>
          </a:xfrm>
        </p:spPr>
        <p:txBody>
          <a:bodyPr>
            <a:normAutofit/>
          </a:bodyPr>
          <a:lstStyle/>
          <a:p>
            <a:r>
              <a:rPr lang="id-ID" sz="4400" dirty="0" smtClean="0">
                <a:solidFill>
                  <a:srgbClr val="C00000"/>
                </a:solidFill>
              </a:rPr>
              <a:t>Pembelajaran 1-6</a:t>
            </a:r>
            <a:endParaRPr lang="id-ID" sz="4400" dirty="0">
              <a:solidFill>
                <a:srgbClr val="C00000"/>
              </a:solidFill>
            </a:endParaRPr>
          </a:p>
        </p:txBody>
      </p:sp>
    </p:spTree>
    <p:extLst>
      <p:ext uri="{BB962C8B-B14F-4D97-AF65-F5344CB8AC3E}">
        <p14:creationId xmlns:p14="http://schemas.microsoft.com/office/powerpoint/2010/main" val="404304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r>
              <a:rPr lang="id-ID" dirty="0" smtClean="0"/>
              <a:t>Pengamalan pancasila dalam kehidupan sehari-hari</a:t>
            </a:r>
            <a:endParaRPr lang="id-ID" dirty="0"/>
          </a:p>
        </p:txBody>
      </p:sp>
      <p:sp>
        <p:nvSpPr>
          <p:cNvPr id="3" name="Content Placeholder 2"/>
          <p:cNvSpPr>
            <a:spLocks noGrp="1"/>
          </p:cNvSpPr>
          <p:nvPr>
            <p:ph sz="quarter" idx="1"/>
          </p:nvPr>
        </p:nvSpPr>
        <p:spPr>
          <a:xfrm>
            <a:off x="457200" y="1412776"/>
            <a:ext cx="7467600" cy="5061176"/>
          </a:xfrm>
        </p:spPr>
        <p:txBody>
          <a:bodyPr/>
          <a:lstStyle/>
          <a:p>
            <a:r>
              <a:rPr lang="id-ID" dirty="0" smtClean="0"/>
              <a:t>Sila pertama : Taat beribadah kepada Tuhan Yang Maha Esa.</a:t>
            </a:r>
          </a:p>
          <a:p>
            <a:r>
              <a:rPr lang="id-ID" dirty="0" smtClean="0"/>
              <a:t>Sila Kedua : Saling menghargai antar teman.</a:t>
            </a:r>
          </a:p>
          <a:p>
            <a:r>
              <a:rPr lang="id-ID" dirty="0" smtClean="0"/>
              <a:t>Sila ketiga : Menciptakan kerukunan dalam keberagaman. </a:t>
            </a:r>
          </a:p>
          <a:p>
            <a:r>
              <a:rPr lang="id-ID" dirty="0" smtClean="0"/>
              <a:t>Sila keempat : Menyelesaikan masalah bersama dengan cara musyawarah untuk </a:t>
            </a:r>
            <a:r>
              <a:rPr lang="id-ID" smtClean="0"/>
              <a:t>mencapai mufakat.</a:t>
            </a:r>
            <a:endParaRPr lang="id-ID" dirty="0" smtClean="0"/>
          </a:p>
          <a:p>
            <a:r>
              <a:rPr lang="id-ID" dirty="0" smtClean="0"/>
              <a:t>Sila kelima : Menjaga keseimbangan antara hak dan kewajiban kita dalam kehidupan sehari-hari.</a:t>
            </a:r>
            <a:endParaRPr lang="id-ID" dirty="0"/>
          </a:p>
        </p:txBody>
      </p:sp>
    </p:spTree>
    <p:extLst>
      <p:ext uri="{BB962C8B-B14F-4D97-AF65-F5344CB8AC3E}">
        <p14:creationId xmlns:p14="http://schemas.microsoft.com/office/powerpoint/2010/main" val="3300471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Menjelaskan Arah Mata Angin</a:t>
            </a:r>
            <a:endParaRPr lang="id-ID" dirty="0"/>
          </a:p>
        </p:txBody>
      </p:sp>
      <p:sp>
        <p:nvSpPr>
          <p:cNvPr id="5" name="Content Placeholder 4"/>
          <p:cNvSpPr>
            <a:spLocks noGrp="1"/>
          </p:cNvSpPr>
          <p:nvPr>
            <p:ph sz="quarter" idx="1"/>
          </p:nvPr>
        </p:nvSpPr>
        <p:spPr>
          <a:xfrm>
            <a:off x="457200" y="1600200"/>
            <a:ext cx="8075240" cy="5069160"/>
          </a:xfrm>
        </p:spPr>
        <p:txBody>
          <a:bodyPr/>
          <a:lstStyle/>
          <a:p>
            <a:pPr algn="just"/>
            <a:r>
              <a:rPr lang="id-ID" dirty="0" smtClean="0"/>
              <a:t>Mata Angin adalah panduan untuk menemukan atau menentukan arah. Arah mata angin dapat digunakan pada peta dan denah. Kita dapat dengan mudah menemukan tempat dengan petunjuk arah mata angin.</a:t>
            </a:r>
          </a:p>
          <a:p>
            <a:pPr algn="just"/>
            <a:endParaRPr lang="id-ID" dirty="0" smtClean="0"/>
          </a:p>
          <a:p>
            <a:endParaRPr lang="id-ID"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3284984"/>
            <a:ext cx="3744416" cy="3240360"/>
          </a:xfrm>
          <a:prstGeom prst="rect">
            <a:avLst/>
          </a:prstGeom>
        </p:spPr>
      </p:pic>
    </p:spTree>
    <p:extLst>
      <p:ext uri="{BB962C8B-B14F-4D97-AF65-F5344CB8AC3E}">
        <p14:creationId xmlns:p14="http://schemas.microsoft.com/office/powerpoint/2010/main" val="3341360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r>
              <a:rPr lang="id-ID" dirty="0" smtClean="0"/>
              <a:t>Membuat Maket</a:t>
            </a:r>
            <a:endParaRPr lang="id-ID" dirty="0"/>
          </a:p>
        </p:txBody>
      </p:sp>
      <p:sp>
        <p:nvSpPr>
          <p:cNvPr id="3" name="Content Placeholder 2"/>
          <p:cNvSpPr>
            <a:spLocks noGrp="1"/>
          </p:cNvSpPr>
          <p:nvPr>
            <p:ph sz="quarter" idx="1"/>
          </p:nvPr>
        </p:nvSpPr>
        <p:spPr>
          <a:xfrm>
            <a:off x="457200" y="1124744"/>
            <a:ext cx="7715200" cy="5544616"/>
          </a:xfrm>
        </p:spPr>
        <p:txBody>
          <a:bodyPr/>
          <a:lstStyle/>
          <a:p>
            <a:pPr algn="just"/>
            <a:r>
              <a:rPr lang="id-ID" dirty="0" smtClean="0"/>
              <a:t>Maket adalah model atau miniatur dari suatu benda atau suatu wilayah. Maket dibuat dengan teknik potong, lipat dan sambung. Maket biasanya terdiri dari alas, bangunan dan atap. Biasanya terbuat dari kertas  karton tebal.</a:t>
            </a:r>
            <a:endParaRPr lang="id-ID"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3140968"/>
            <a:ext cx="5580112" cy="3138813"/>
          </a:xfrm>
          <a:prstGeom prst="rect">
            <a:avLst/>
          </a:prstGeom>
        </p:spPr>
      </p:pic>
    </p:spTree>
    <p:extLst>
      <p:ext uri="{BB962C8B-B14F-4D97-AF65-F5344CB8AC3E}">
        <p14:creationId xmlns:p14="http://schemas.microsoft.com/office/powerpoint/2010/main" val="69885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282154"/>
          </a:xfrm>
        </p:spPr>
        <p:txBody>
          <a:bodyPr>
            <a:normAutofit/>
          </a:bodyPr>
          <a:lstStyle/>
          <a:p>
            <a:r>
              <a:rPr lang="id-ID" dirty="0" smtClean="0"/>
              <a:t>Menafsir data yang disajikan dalam bentuk diagram batang</a:t>
            </a:r>
            <a:endParaRPr lang="id-ID" dirty="0"/>
          </a:p>
        </p:txBody>
      </p:sp>
      <p:sp>
        <p:nvSpPr>
          <p:cNvPr id="3" name="Content Placeholder 2"/>
          <p:cNvSpPr>
            <a:spLocks noGrp="1"/>
          </p:cNvSpPr>
          <p:nvPr>
            <p:ph sz="quarter" idx="1"/>
          </p:nvPr>
        </p:nvSpPr>
        <p:spPr>
          <a:xfrm>
            <a:off x="457200" y="1772816"/>
            <a:ext cx="7467600" cy="4701136"/>
          </a:xfrm>
        </p:spPr>
        <p:txBody>
          <a:bodyPr/>
          <a:lstStyle/>
          <a:p>
            <a:r>
              <a:rPr lang="id-ID" dirty="0" smtClean="0"/>
              <a:t>Dari diagram batang kita dapat mengetahui hal-hal berikut.</a:t>
            </a:r>
          </a:p>
          <a:p>
            <a:r>
              <a:rPr lang="id-ID" dirty="0" smtClean="0"/>
              <a:t>1. Data tertinggi</a:t>
            </a:r>
          </a:p>
          <a:p>
            <a:r>
              <a:rPr lang="id-ID" dirty="0" smtClean="0"/>
              <a:t>2. Data terendah</a:t>
            </a:r>
          </a:p>
          <a:p>
            <a:r>
              <a:rPr lang="id-ID" dirty="0" smtClean="0"/>
              <a:t>3. Selisih antarnilai data</a:t>
            </a:r>
          </a:p>
          <a:p>
            <a:r>
              <a:rPr lang="id-ID" dirty="0" smtClean="0"/>
              <a:t>4. Jumlah antarnilai data</a:t>
            </a:r>
          </a:p>
          <a:p>
            <a:r>
              <a:rPr lang="id-ID" dirty="0" smtClean="0"/>
              <a:t>5. Jumlah seluruh data</a:t>
            </a:r>
          </a:p>
          <a:p>
            <a:endParaRPr lang="id-ID" dirty="0"/>
          </a:p>
        </p:txBody>
      </p:sp>
    </p:spTree>
    <p:extLst>
      <p:ext uri="{BB962C8B-B14F-4D97-AF65-F5344CB8AC3E}">
        <p14:creationId xmlns:p14="http://schemas.microsoft.com/office/powerpoint/2010/main" val="1992895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r>
              <a:rPr lang="id-ID" dirty="0" smtClean="0"/>
              <a:t>Perhatikan contoh berikut</a:t>
            </a:r>
            <a:endParaRPr lang="id-ID" dirty="0"/>
          </a:p>
        </p:txBody>
      </p:sp>
      <p:sp>
        <p:nvSpPr>
          <p:cNvPr id="3" name="Content Placeholder 2"/>
          <p:cNvSpPr>
            <a:spLocks noGrp="1"/>
          </p:cNvSpPr>
          <p:nvPr>
            <p:ph sz="quarter" idx="1"/>
          </p:nvPr>
        </p:nvSpPr>
        <p:spPr>
          <a:xfrm>
            <a:off x="457200" y="1268760"/>
            <a:ext cx="7467600" cy="5205192"/>
          </a:xfrm>
        </p:spPr>
        <p:txBody>
          <a:bodyPr/>
          <a:lstStyle/>
          <a:p>
            <a:r>
              <a:rPr lang="id-ID" dirty="0" smtClean="0"/>
              <a:t>Data Jenis Pekerjaan Orang tua siswa</a:t>
            </a:r>
          </a:p>
          <a:p>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2060848"/>
            <a:ext cx="6120680" cy="3888432"/>
          </a:xfrm>
          <a:prstGeom prst="rect">
            <a:avLst/>
          </a:prstGeom>
        </p:spPr>
      </p:pic>
    </p:spTree>
    <p:extLst>
      <p:ext uri="{BB962C8B-B14F-4D97-AF65-F5344CB8AC3E}">
        <p14:creationId xmlns:p14="http://schemas.microsoft.com/office/powerpoint/2010/main" val="1047110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Dari diagram tersebut dapat diketahui hal-hal berikut.</a:t>
            </a:r>
            <a:endParaRPr lang="id-ID" dirty="0"/>
          </a:p>
        </p:txBody>
      </p:sp>
      <p:sp>
        <p:nvSpPr>
          <p:cNvPr id="3" name="Content Placeholder 2"/>
          <p:cNvSpPr>
            <a:spLocks noGrp="1"/>
          </p:cNvSpPr>
          <p:nvPr>
            <p:ph sz="quarter" idx="1"/>
          </p:nvPr>
        </p:nvSpPr>
        <p:spPr/>
        <p:txBody>
          <a:bodyPr/>
          <a:lstStyle/>
          <a:p>
            <a:pPr marL="457200" indent="-457200">
              <a:buFont typeface="+mj-lt"/>
              <a:buAutoNum type="alphaLcParenR"/>
            </a:pPr>
            <a:r>
              <a:rPr lang="id-ID" dirty="0" smtClean="0"/>
              <a:t>Jenis pekerjaan orang tua siswa apakah yang paling banyak ?</a:t>
            </a:r>
          </a:p>
          <a:p>
            <a:pPr marL="457200" indent="-457200">
              <a:buFont typeface="+mj-lt"/>
              <a:buAutoNum type="alphaLcParenR"/>
            </a:pPr>
            <a:r>
              <a:rPr lang="id-ID" dirty="0" smtClean="0"/>
              <a:t>Jenis pekerjaan orang tua apakah yang paling sedikit?</a:t>
            </a:r>
          </a:p>
          <a:p>
            <a:pPr marL="457200" indent="-457200">
              <a:buFont typeface="+mj-lt"/>
              <a:buAutoNum type="alphaLcParenR"/>
            </a:pPr>
            <a:r>
              <a:rPr lang="id-ID" dirty="0" smtClean="0"/>
              <a:t>Berapa selisih jenis pekerjaan paling banyak dan paling sedikit?</a:t>
            </a:r>
          </a:p>
          <a:p>
            <a:pPr marL="457200" indent="-457200">
              <a:buFont typeface="+mj-lt"/>
              <a:buAutoNum type="alphaLcParenR"/>
            </a:pPr>
            <a:r>
              <a:rPr lang="id-ID" dirty="0" smtClean="0"/>
              <a:t>Berapa jumlah jenis pekerjaan paling banyak dan paling sedikit?</a:t>
            </a:r>
          </a:p>
          <a:p>
            <a:pPr marL="457200" indent="-457200">
              <a:buFont typeface="+mj-lt"/>
              <a:buAutoNum type="alphaLcParenR"/>
            </a:pPr>
            <a:r>
              <a:rPr lang="id-ID" dirty="0" smtClean="0"/>
              <a:t>Berapa jumlah seluruh jenis pekerjaan orang tua siswa?</a:t>
            </a:r>
          </a:p>
          <a:p>
            <a:pPr marL="457200" indent="-457200">
              <a:buFont typeface="+mj-lt"/>
              <a:buAutoNum type="alphaLcParenR"/>
            </a:pPr>
            <a:endParaRPr lang="id-ID" dirty="0" smtClean="0"/>
          </a:p>
          <a:p>
            <a:pPr marL="457200" indent="-457200">
              <a:buFont typeface="+mj-lt"/>
              <a:buAutoNum type="alphaLcParenR"/>
            </a:pPr>
            <a:endParaRPr lang="id-ID" dirty="0" smtClean="0"/>
          </a:p>
          <a:p>
            <a:endParaRPr lang="id-ID" dirty="0"/>
          </a:p>
        </p:txBody>
      </p:sp>
    </p:spTree>
    <p:extLst>
      <p:ext uri="{BB962C8B-B14F-4D97-AF65-F5344CB8AC3E}">
        <p14:creationId xmlns:p14="http://schemas.microsoft.com/office/powerpoint/2010/main" val="1955334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Jawaban :</a:t>
            </a:r>
            <a:endParaRPr lang="id-ID" dirty="0"/>
          </a:p>
        </p:txBody>
      </p:sp>
      <p:sp>
        <p:nvSpPr>
          <p:cNvPr id="3" name="Content Placeholder 2"/>
          <p:cNvSpPr>
            <a:spLocks noGrp="1"/>
          </p:cNvSpPr>
          <p:nvPr>
            <p:ph sz="quarter" idx="1"/>
          </p:nvPr>
        </p:nvSpPr>
        <p:spPr/>
        <p:txBody>
          <a:bodyPr/>
          <a:lstStyle/>
          <a:p>
            <a:pPr marL="457200" indent="-457200">
              <a:buFont typeface="+mj-lt"/>
              <a:buAutoNum type="alphaLcParenR"/>
            </a:pPr>
            <a:r>
              <a:rPr lang="id-ID" sz="3200" dirty="0" smtClean="0"/>
              <a:t>Petani</a:t>
            </a:r>
          </a:p>
          <a:p>
            <a:pPr marL="457200" indent="-457200">
              <a:buFont typeface="+mj-lt"/>
              <a:buAutoNum type="alphaLcParenR"/>
            </a:pPr>
            <a:r>
              <a:rPr lang="id-ID" sz="3200" dirty="0" smtClean="0"/>
              <a:t>Wiraswasta</a:t>
            </a:r>
          </a:p>
          <a:p>
            <a:pPr marL="457200" indent="-457200">
              <a:buFont typeface="+mj-lt"/>
              <a:buAutoNum type="alphaLcParenR"/>
            </a:pPr>
            <a:r>
              <a:rPr lang="id-ID" sz="3200" dirty="0" smtClean="0"/>
              <a:t>12 – 2 = 10</a:t>
            </a:r>
          </a:p>
          <a:p>
            <a:pPr marL="457200" indent="-457200">
              <a:buFont typeface="+mj-lt"/>
              <a:buAutoNum type="alphaLcParenR"/>
            </a:pPr>
            <a:r>
              <a:rPr lang="id-ID" sz="3200" dirty="0" smtClean="0"/>
              <a:t>12 + 2 = 14</a:t>
            </a:r>
          </a:p>
          <a:p>
            <a:pPr marL="457200" indent="-457200">
              <a:buFont typeface="+mj-lt"/>
              <a:buAutoNum type="alphaLcParenR"/>
            </a:pPr>
            <a:r>
              <a:rPr lang="id-ID" sz="3200" dirty="0" smtClean="0"/>
              <a:t>8 + 5 + 12 + 3 + 2 = 30</a:t>
            </a:r>
          </a:p>
          <a:p>
            <a:pPr marL="457200" indent="-457200">
              <a:buFont typeface="+mj-lt"/>
              <a:buAutoNum type="alphaLcParenR"/>
            </a:pPr>
            <a:endParaRPr lang="id-ID" dirty="0" smtClean="0"/>
          </a:p>
          <a:p>
            <a:pPr marL="457200" indent="-457200">
              <a:buFont typeface="+mj-lt"/>
              <a:buAutoNum type="alphaLcParenR"/>
            </a:pPr>
            <a:endParaRPr lang="id-ID" dirty="0" smtClean="0"/>
          </a:p>
          <a:p>
            <a:pPr marL="457200" indent="-457200">
              <a:buFont typeface="+mj-lt"/>
              <a:buAutoNum type="alphaLcParenR"/>
            </a:pPr>
            <a:endParaRPr lang="id-ID" dirty="0"/>
          </a:p>
        </p:txBody>
      </p:sp>
    </p:spTree>
    <p:extLst>
      <p:ext uri="{BB962C8B-B14F-4D97-AF65-F5344CB8AC3E}">
        <p14:creationId xmlns:p14="http://schemas.microsoft.com/office/powerpoint/2010/main" val="271370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Membaca Data pada diagram gambar</a:t>
            </a:r>
            <a:endParaRPr lang="id-ID"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95374" y="1808799"/>
            <a:ext cx="6933010" cy="4522455"/>
          </a:xfrm>
        </p:spPr>
      </p:pic>
    </p:spTree>
    <p:extLst>
      <p:ext uri="{BB962C8B-B14F-4D97-AF65-F5344CB8AC3E}">
        <p14:creationId xmlns:p14="http://schemas.microsoft.com/office/powerpoint/2010/main" val="4015399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r>
              <a:rPr lang="id-ID" dirty="0" smtClean="0"/>
              <a:t>Dari diagram gambar tersebut, diperoleh informasi sebagai berikut.</a:t>
            </a:r>
            <a:endParaRPr lang="id-ID" dirty="0"/>
          </a:p>
        </p:txBody>
      </p:sp>
      <p:sp>
        <p:nvSpPr>
          <p:cNvPr id="3" name="Content Placeholder 2"/>
          <p:cNvSpPr>
            <a:spLocks noGrp="1"/>
          </p:cNvSpPr>
          <p:nvPr>
            <p:ph sz="quarter" idx="1"/>
          </p:nvPr>
        </p:nvSpPr>
        <p:spPr>
          <a:xfrm>
            <a:off x="251520" y="1628800"/>
            <a:ext cx="8496944" cy="4680520"/>
          </a:xfrm>
        </p:spPr>
        <p:txBody>
          <a:bodyPr/>
          <a:lstStyle/>
          <a:p>
            <a:pPr algn="just">
              <a:buFont typeface="Arial" pitchFamily="34" charset="0"/>
              <a:buChar char="•"/>
            </a:pPr>
            <a:r>
              <a:rPr lang="id-ID" dirty="0" smtClean="0"/>
              <a:t>Tingkat pendidikan TK sebanyak  20 + 20 + 20 + 20 + 20 + 20 + 20 + 20 = 160 orang</a:t>
            </a:r>
          </a:p>
          <a:p>
            <a:pPr algn="just">
              <a:buFont typeface="Arial" pitchFamily="34" charset="0"/>
              <a:buChar char="•"/>
            </a:pPr>
            <a:r>
              <a:rPr lang="id-ID" dirty="0" smtClean="0"/>
              <a:t>Tingkat pendidikan SD sebanyak  20 </a:t>
            </a:r>
            <a:r>
              <a:rPr lang="id-ID" dirty="0"/>
              <a:t>+ 20 + 20 + 20 + 20 + 20 + 20 </a:t>
            </a:r>
            <a:r>
              <a:rPr lang="id-ID" dirty="0" smtClean="0"/>
              <a:t>+ 20 </a:t>
            </a:r>
            <a:r>
              <a:rPr lang="id-ID" baseline="-25000" dirty="0" smtClean="0"/>
              <a:t> </a:t>
            </a:r>
            <a:r>
              <a:rPr lang="id-ID" dirty="0" smtClean="0"/>
              <a:t>+ 20 </a:t>
            </a:r>
            <a:r>
              <a:rPr lang="id-ID" dirty="0"/>
              <a:t>= </a:t>
            </a:r>
            <a:r>
              <a:rPr lang="id-ID" dirty="0" smtClean="0"/>
              <a:t>180 orang</a:t>
            </a:r>
          </a:p>
          <a:p>
            <a:pPr algn="just">
              <a:buFont typeface="Arial" pitchFamily="34" charset="0"/>
              <a:buChar char="•"/>
            </a:pPr>
            <a:r>
              <a:rPr lang="id-ID" dirty="0" smtClean="0"/>
              <a:t>Tingkat pendidikan SMP sebanyak  20 + 20 + 20 + 20 + 20 = 100 orang </a:t>
            </a:r>
          </a:p>
          <a:p>
            <a:pPr algn="just">
              <a:buFont typeface="Arial" pitchFamily="34" charset="0"/>
              <a:buChar char="•"/>
            </a:pPr>
            <a:r>
              <a:rPr lang="id-ID" dirty="0" smtClean="0"/>
              <a:t>Tingkat pendidikan SMA sebanyak  </a:t>
            </a:r>
            <a:r>
              <a:rPr lang="id-ID" dirty="0"/>
              <a:t>20 + 20 + 20 + 20 + </a:t>
            </a:r>
            <a:r>
              <a:rPr lang="id-ID" dirty="0" smtClean="0"/>
              <a:t>20 + 20 </a:t>
            </a:r>
            <a:r>
              <a:rPr lang="id-ID" dirty="0"/>
              <a:t>= </a:t>
            </a:r>
            <a:r>
              <a:rPr lang="id-ID" dirty="0" smtClean="0"/>
              <a:t>120 </a:t>
            </a:r>
            <a:r>
              <a:rPr lang="id-ID" dirty="0"/>
              <a:t>orang </a:t>
            </a:r>
            <a:endParaRPr lang="id-ID" dirty="0" smtClean="0"/>
          </a:p>
          <a:p>
            <a:pPr algn="just">
              <a:buFont typeface="Arial" pitchFamily="34" charset="0"/>
              <a:buChar char="•"/>
            </a:pPr>
            <a:r>
              <a:rPr lang="id-ID" dirty="0" smtClean="0"/>
              <a:t>Tingkat pendidikan dengan siswa terbanyak adalah SD</a:t>
            </a:r>
          </a:p>
          <a:p>
            <a:pPr algn="just">
              <a:buFont typeface="Arial" pitchFamily="34" charset="0"/>
              <a:buChar char="•"/>
            </a:pPr>
            <a:r>
              <a:rPr lang="id-ID" dirty="0" smtClean="0"/>
              <a:t>Selisih tingkat pendidikan SD dan SMP adalah 180 – 100 = 80 orang </a:t>
            </a:r>
            <a:endParaRPr lang="id-ID" dirty="0"/>
          </a:p>
          <a:p>
            <a:pPr>
              <a:buFont typeface="Arial" pitchFamily="34" charset="0"/>
              <a:buChar char="•"/>
            </a:pPr>
            <a:endParaRPr lang="id-ID" dirty="0"/>
          </a:p>
        </p:txBody>
      </p:sp>
    </p:spTree>
    <p:extLst>
      <p:ext uri="{BB962C8B-B14F-4D97-AF65-F5344CB8AC3E}">
        <p14:creationId xmlns:p14="http://schemas.microsoft.com/office/powerpoint/2010/main" val="9552854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TotalTime>
  <Words>388</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Rangkuman Tema 8 Subtema 4</vt:lpstr>
      <vt:lpstr>Menjelaskan Arah Mata Angin</vt:lpstr>
      <vt:lpstr>Membuat Maket</vt:lpstr>
      <vt:lpstr>Menafsir data yang disajikan dalam bentuk diagram batang</vt:lpstr>
      <vt:lpstr>Perhatikan contoh berikut</vt:lpstr>
      <vt:lpstr>Dari diagram tersebut dapat diketahui hal-hal berikut.</vt:lpstr>
      <vt:lpstr>Jawaban :</vt:lpstr>
      <vt:lpstr>Membaca Data pada diagram gambar</vt:lpstr>
      <vt:lpstr>Dari diagram gambar tersebut, diperoleh informasi sebagai berikut.</vt:lpstr>
      <vt:lpstr>Pengamalan pancasila dalam kehidupan sehari-hari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Rangkuman Tema 8 Subtema 4</dc:title>
  <dc:creator>acer</dc:creator>
  <cp:lastModifiedBy>acer</cp:lastModifiedBy>
  <cp:revision>11</cp:revision>
  <dcterms:created xsi:type="dcterms:W3CDTF">2021-05-23T11:05:32Z</dcterms:created>
  <dcterms:modified xsi:type="dcterms:W3CDTF">2021-05-23T12:16:27Z</dcterms:modified>
</cp:coreProperties>
</file>