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5510A2-FD7E-4DA1-B7A5-A666072C4980}" type="datetimeFigureOut">
              <a:rPr lang="id-ID" smtClean="0"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5C6D79-C408-495B-A710-0FCBB4C98F3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196752"/>
            <a:ext cx="6777318" cy="1922967"/>
          </a:xfrm>
        </p:spPr>
        <p:txBody>
          <a:bodyPr/>
          <a:lstStyle/>
          <a:p>
            <a:r>
              <a:rPr lang="id-ID" sz="6000" dirty="0" smtClean="0"/>
              <a:t>SBdP Tema 4 Subtema 1-3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Subtema 1 : KD 3.2 &amp; 4.2</a:t>
            </a:r>
          </a:p>
          <a:p>
            <a:r>
              <a:rPr lang="id-ID" sz="2800" dirty="0" smtClean="0"/>
              <a:t>Subtema 2 : KD 3.3 &amp; 4.3</a:t>
            </a:r>
          </a:p>
          <a:p>
            <a:r>
              <a:rPr lang="id-ID" sz="2800" dirty="0" smtClean="0"/>
              <a:t>Subtema 3 : KD 3.1 &amp; 4.1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621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968552" cy="52565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842620"/>
          </a:xfrm>
        </p:spPr>
        <p:txBody>
          <a:bodyPr/>
          <a:lstStyle/>
          <a:p>
            <a:r>
              <a:rPr lang="id-ID" sz="4400" dirty="0"/>
              <a:t>Lagu bertangga nada </a:t>
            </a:r>
            <a:r>
              <a:rPr lang="id-ID" sz="4400" dirty="0" smtClean="0"/>
              <a:t>minor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66182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31505"/>
            <a:ext cx="7745505" cy="3877815"/>
          </a:xfrm>
        </p:spPr>
        <p:txBody>
          <a:bodyPr/>
          <a:lstStyle/>
          <a:p>
            <a:pPr algn="just"/>
            <a:r>
              <a:rPr lang="id-ID" dirty="0"/>
              <a:t>Jika tangga nada mayor dimulai dari nada keenam, akan diperoleh tangga nada minor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Jadi, tangga nada C mayor memiliki not-not yang sama dengan tangga nada A minor, atau dapat dikatakan relatif dari C mayor adalah A minor, dan relatif dari A minor adalah C mayor. 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934590"/>
            <a:ext cx="7756263" cy="1054250"/>
          </a:xfrm>
        </p:spPr>
        <p:txBody>
          <a:bodyPr/>
          <a:lstStyle/>
          <a:p>
            <a:r>
              <a:rPr lang="id-ID" sz="4400" dirty="0" smtClean="0"/>
              <a:t>Tangga Nada Mayor Relatif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91369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id-ID" sz="4000" dirty="0" smtClean="0"/>
              <a:t>Tangga Nada Mayor dan Minor</a:t>
            </a:r>
            <a:endParaRPr lang="id-ID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132856"/>
            <a:ext cx="7756263" cy="2736304"/>
          </a:xfrm>
        </p:spPr>
        <p:txBody>
          <a:bodyPr/>
          <a:lstStyle/>
          <a:p>
            <a:r>
              <a:rPr lang="id-ID" dirty="0"/>
              <a:t>Subtema 2 : KD 3.3 &amp; 4.3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184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8"/>
            <a:ext cx="7761185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Properti tari adalah segala kelengkapan dan peralatan yang digunakan untuk melakukan gerak tari dalam penampilan atau peragaan tari.</a:t>
            </a:r>
          </a:p>
          <a:p>
            <a:pPr algn="just"/>
            <a:r>
              <a:rPr lang="id-ID" dirty="0" smtClean="0"/>
              <a:t>Fungsi properti tari adalah menegaskan makna dalam tari dan membuat tarian lebih menarik.</a:t>
            </a:r>
          </a:p>
          <a:p>
            <a:pPr algn="just"/>
            <a:r>
              <a:rPr lang="id-ID" dirty="0" smtClean="0"/>
              <a:t>Selain properti tari, dalam pementasan tari juga memerlukan tata rias dan busana yang sesuai dengan tema tarian.</a:t>
            </a:r>
          </a:p>
          <a:p>
            <a:pPr algn="just"/>
            <a:r>
              <a:rPr lang="id-ID" dirty="0" smtClean="0"/>
              <a:t>Tata rias berfungsi memperindah penampilan dan memperjelas tema tarian.</a:t>
            </a:r>
          </a:p>
          <a:p>
            <a:pPr algn="just"/>
            <a:r>
              <a:rPr lang="id-ID" dirty="0" smtClean="0"/>
              <a:t>Busana tari biasanya berwarna mencolok dan berwarna-warni.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42164"/>
            <a:ext cx="7756263" cy="1202660"/>
          </a:xfrm>
        </p:spPr>
        <p:txBody>
          <a:bodyPr/>
          <a:lstStyle/>
          <a:p>
            <a:r>
              <a:rPr lang="id-ID" sz="4000" dirty="0" smtClean="0"/>
              <a:t>Properti, Tata Rias, dan Busana dalam Tari Kreasi Daerah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85592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/>
          <a:lstStyle/>
          <a:p>
            <a:r>
              <a:rPr lang="id-ID" dirty="0"/>
              <a:t>Properti kuda lumping pada tari Kuda Lumping, beserta tata rias dan busananya.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Berikut contoh properti tari yang digunakan dalam tari kreasi daerah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60441"/>
            <a:ext cx="4557886" cy="31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r>
              <a:rPr lang="id-ID" sz="4000" dirty="0"/>
              <a:t>Properti kipas pada tari Legong, beserta tata rias dan busananya.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72070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0281"/>
            <a:ext cx="7747000" cy="387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r>
              <a:rPr lang="id-ID" sz="3200" dirty="0"/>
              <a:t>Properti topeng dan bulu merak pada tari Reog, beserta tata rias dan busananya.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8113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Pola lantai adalah garis yang dilalui oleh para penari saat memperagakan gerakan-gerakan tari.</a:t>
            </a:r>
          </a:p>
          <a:p>
            <a:r>
              <a:rPr lang="id-ID" dirty="0" smtClean="0"/>
              <a:t>Pola Lantai dibuat untuk memperindah pertunjukkan karya tari.</a:t>
            </a:r>
          </a:p>
          <a:p>
            <a:r>
              <a:rPr lang="id-ID" dirty="0" smtClean="0"/>
              <a:t>Ada dua macam pola lantai utama yaitu pola lantai lurus dan lengkung.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Jenis-jenis Pola Lantai Dalam Tari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63331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40614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787694"/>
          </a:xfrm>
        </p:spPr>
        <p:txBody>
          <a:bodyPr/>
          <a:lstStyle/>
          <a:p>
            <a:r>
              <a:rPr lang="id-ID" dirty="0" smtClean="0"/>
              <a:t>Pola Lantai Lurus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476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484784"/>
            <a:ext cx="7756263" cy="3744416"/>
          </a:xfrm>
        </p:spPr>
        <p:txBody>
          <a:bodyPr/>
          <a:lstStyle/>
          <a:p>
            <a:r>
              <a:rPr lang="id-ID" dirty="0"/>
              <a:t>Subtema 1 : KD 3.2 &amp; 4.2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086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9"/>
            <a:ext cx="5616624" cy="45642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Pola Lantai Lengkung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9852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Pola lantai </a:t>
            </a:r>
            <a:r>
              <a:rPr lang="id-ID" dirty="0"/>
              <a:t>dalam tari kreasi daerah memiliki makna. </a:t>
            </a:r>
            <a:endParaRPr lang="id-ID" dirty="0"/>
          </a:p>
          <a:p>
            <a:r>
              <a:rPr lang="fi-FI" dirty="0"/>
              <a:t>Garis lurus memberikan kesan lembut. </a:t>
            </a:r>
          </a:p>
          <a:p>
            <a:r>
              <a:rPr lang="id-ID" dirty="0"/>
              <a:t>Garis mendatar memberikan kesan istirahat. </a:t>
            </a:r>
            <a:endParaRPr lang="id-ID" dirty="0" smtClean="0"/>
          </a:p>
          <a:p>
            <a:r>
              <a:rPr lang="id-ID" dirty="0"/>
              <a:t>Garis melingkar atau melengkung memberi kesan manis</a:t>
            </a:r>
            <a:r>
              <a:rPr lang="id-ID" dirty="0" smtClean="0"/>
              <a:t>.</a:t>
            </a:r>
          </a:p>
          <a:p>
            <a:r>
              <a:rPr lang="id-ID" dirty="0"/>
              <a:t>Diagonal memberikan kesan kuat. 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000" dirty="0" smtClean="0"/>
              <a:t>Pola Lantai Dalam Tari Kreasi Daerah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57938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4653136"/>
          </a:xfrm>
        </p:spPr>
        <p:txBody>
          <a:bodyPr>
            <a:normAutofit/>
          </a:bodyPr>
          <a:lstStyle/>
          <a:p>
            <a:r>
              <a:rPr lang="id-ID" dirty="0"/>
              <a:t>Tari Saman memiliki pola lantai </a:t>
            </a:r>
            <a:r>
              <a:rPr lang="id-ID" dirty="0" smtClean="0"/>
              <a:t>garis </a:t>
            </a:r>
            <a:r>
              <a:rPr lang="id-ID" dirty="0"/>
              <a:t>lurus dan mendatar</a:t>
            </a:r>
            <a:r>
              <a:rPr lang="id-ID" dirty="0" smtClean="0"/>
              <a:t>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400" dirty="0" smtClean="0"/>
              <a:t>Beberapa contoh pola lantai tari kreasi daerah</a:t>
            </a:r>
            <a:endParaRPr lang="id-ID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55521"/>
            <a:ext cx="5544616" cy="32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2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/>
              <a:t>Tari Pendet memiliki pola </a:t>
            </a:r>
            <a:r>
              <a:rPr lang="id-ID" sz="3600" dirty="0" smtClean="0"/>
              <a:t>lantai garis </a:t>
            </a:r>
            <a:r>
              <a:rPr lang="id-ID" sz="3600" dirty="0"/>
              <a:t>lengkung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363972" cy="41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276872"/>
            <a:ext cx="7756263" cy="1872208"/>
          </a:xfrm>
        </p:spPr>
        <p:txBody>
          <a:bodyPr/>
          <a:lstStyle/>
          <a:p>
            <a:r>
              <a:rPr lang="id-ID" dirty="0"/>
              <a:t>Subtema 3 : KD 3.1 &amp; 4.1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207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b="1" dirty="0"/>
              <a:t>Gambar cerita </a:t>
            </a:r>
            <a:r>
              <a:rPr lang="id-ID" dirty="0"/>
              <a:t>adalah gambar yang terdapat pada sebuah karya tulisan. </a:t>
            </a:r>
            <a:endParaRPr lang="id-ID" dirty="0"/>
          </a:p>
          <a:p>
            <a:pPr algn="just"/>
            <a:r>
              <a:rPr lang="id-ID" b="1" dirty="0"/>
              <a:t>Fungsi gambar cerita</a:t>
            </a:r>
            <a:r>
              <a:rPr lang="id-ID" dirty="0"/>
              <a:t>, yaitu untuk memperjelas, menegaskan, dan memperindah suatu cerita. </a:t>
            </a:r>
            <a:endParaRPr lang="id-ID" dirty="0" smtClean="0"/>
          </a:p>
          <a:p>
            <a:pPr algn="just"/>
            <a:r>
              <a:rPr lang="id-ID" dirty="0" smtClean="0"/>
              <a:t>Untuk menggambarkan suasana dalam cerita perlu adanya objek gambar.</a:t>
            </a:r>
          </a:p>
          <a:p>
            <a:pPr algn="just"/>
            <a:r>
              <a:rPr lang="id-ID" dirty="0" smtClean="0"/>
              <a:t>Objek gambar meliputi manusia, hewan, tumbuhan atau benda.</a:t>
            </a:r>
          </a:p>
          <a:p>
            <a:pPr algn="just"/>
            <a:r>
              <a:rPr lang="id-ID" dirty="0" smtClean="0"/>
              <a:t>Satu gambar cerita hanya menceritakan satu adegan atau bagian sebuag cerita.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 Cerita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879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392488"/>
          </a:xfrm>
        </p:spPr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Menentukan ide atau gagasan.</a:t>
            </a:r>
          </a:p>
          <a:p>
            <a:pPr marL="354013" indent="0" algn="just">
              <a:buNone/>
            </a:pPr>
            <a:r>
              <a:rPr lang="id-ID" dirty="0" smtClean="0"/>
              <a:t>Ide atau gagasan meliputi tema dari cerita, tokoh, karakter tokoh cerita, suasana dan latar cerita tersebut</a:t>
            </a:r>
            <a:endParaRPr lang="id-ID" dirty="0"/>
          </a:p>
          <a:p>
            <a:pPr algn="just"/>
            <a:r>
              <a:rPr lang="id-ID" dirty="0" smtClean="0"/>
              <a:t>Membuat sketsa</a:t>
            </a:r>
          </a:p>
          <a:p>
            <a:pPr marL="354013" indent="0" algn="just">
              <a:buNone/>
            </a:pPr>
            <a:r>
              <a:rPr lang="id-ID" dirty="0" smtClean="0"/>
              <a:t>Sketsa adalah rancangan gambar. Sketsa dibuat dengan menggunakan pensil.</a:t>
            </a:r>
          </a:p>
          <a:p>
            <a:pPr algn="just"/>
            <a:r>
              <a:rPr lang="id-ID" dirty="0" smtClean="0"/>
              <a:t>Mewarnai</a:t>
            </a:r>
          </a:p>
          <a:p>
            <a:pPr marL="354013" indent="0" algn="just">
              <a:buNone/>
            </a:pPr>
            <a:r>
              <a:rPr lang="id-ID" dirty="0" smtClean="0"/>
              <a:t>Sketsa kemudian dipertegas hingga menjadi gambar jadi. Gambar tersebut kemudian diwarnai. Alat untuk mewarnai antara lain pensil warna, krayon, spidol, cat air, atau cat minyak.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r>
              <a:rPr lang="id-ID" sz="4400" dirty="0" smtClean="0"/>
              <a:t>Langkah-langkah membuat gambar cerita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89729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pPr algn="just"/>
            <a:r>
              <a:rPr lang="sv-SE" dirty="0"/>
              <a:t>Sebelum membuat gambar, </a:t>
            </a:r>
            <a:r>
              <a:rPr lang="sv-SE" dirty="0" smtClean="0"/>
              <a:t>kita </a:t>
            </a:r>
            <a:r>
              <a:rPr lang="sv-SE" dirty="0"/>
              <a:t>harus terlebih dahulu menentukan tema. </a:t>
            </a:r>
            <a:endParaRPr lang="id-ID" dirty="0" smtClean="0"/>
          </a:p>
          <a:p>
            <a:pPr algn="just"/>
            <a:r>
              <a:rPr lang="sv-SE" dirty="0"/>
              <a:t>Jika tema sudah </a:t>
            </a:r>
            <a:r>
              <a:rPr lang="sv-SE" dirty="0" smtClean="0"/>
              <a:t>ditentukan,</a:t>
            </a:r>
            <a:r>
              <a:rPr lang="id-ID" dirty="0"/>
              <a:t> </a:t>
            </a:r>
            <a:r>
              <a:rPr lang="sv-SE" dirty="0" smtClean="0"/>
              <a:t>kita </a:t>
            </a:r>
            <a:r>
              <a:rPr lang="sv-SE" dirty="0"/>
              <a:t>dapat </a:t>
            </a:r>
            <a:r>
              <a:rPr lang="sv-SE" dirty="0" smtClean="0"/>
              <a:t>dengan</a:t>
            </a:r>
            <a:r>
              <a:rPr lang="id-ID" dirty="0" smtClean="0"/>
              <a:t> </a:t>
            </a:r>
            <a:r>
              <a:rPr lang="sv-SE" dirty="0" smtClean="0"/>
              <a:t>mudah </a:t>
            </a:r>
            <a:r>
              <a:rPr lang="sv-SE" dirty="0"/>
              <a:t>menentukan alur cerita. </a:t>
            </a:r>
            <a:endParaRPr lang="id-ID" dirty="0" smtClean="0"/>
          </a:p>
          <a:p>
            <a:pPr algn="just"/>
            <a:r>
              <a:rPr lang="id-ID" dirty="0"/>
              <a:t>Agar dapat </a:t>
            </a:r>
            <a:r>
              <a:rPr lang="id-ID" dirty="0" smtClean="0"/>
              <a:t>melakukannya, coba </a:t>
            </a:r>
            <a:r>
              <a:rPr lang="id-ID" dirty="0"/>
              <a:t>ingat </a:t>
            </a:r>
            <a:r>
              <a:rPr lang="id-ID" dirty="0" smtClean="0"/>
              <a:t>kembali</a:t>
            </a:r>
            <a:r>
              <a:rPr lang="id-ID" dirty="0"/>
              <a:t> </a:t>
            </a:r>
            <a:r>
              <a:rPr lang="id-ID" dirty="0" smtClean="0"/>
              <a:t>langkah-langkah </a:t>
            </a:r>
            <a:r>
              <a:rPr lang="id-ID" dirty="0"/>
              <a:t>membuat gambar cerita!</a:t>
            </a:r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Merancang Gambar Cerita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5103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484784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nn-NO" b="1" dirty="0" smtClean="0"/>
              <a:t>Tema</a:t>
            </a:r>
            <a:r>
              <a:rPr lang="nn-NO" b="1" dirty="0"/>
              <a:t>: </a:t>
            </a:r>
            <a:r>
              <a:rPr lang="nn-NO" dirty="0"/>
              <a:t>Akibat tidak berhati-hati  </a:t>
            </a:r>
            <a:endParaRPr lang="id-ID" dirty="0" smtClean="0"/>
          </a:p>
          <a:p>
            <a:pPr marL="1341438" indent="0" algn="just">
              <a:buNone/>
            </a:pPr>
            <a:r>
              <a:rPr lang="nn-NO" dirty="0" smtClean="0"/>
              <a:t>saat </a:t>
            </a:r>
            <a:r>
              <a:rPr lang="nn-NO" dirty="0"/>
              <a:t>bersepeda. </a:t>
            </a:r>
            <a:endParaRPr lang="id-ID" dirty="0" smtClean="0"/>
          </a:p>
          <a:p>
            <a:pPr algn="just"/>
            <a:r>
              <a:rPr lang="id-ID" b="1" dirty="0"/>
              <a:t>Tokoh dalam cerita: </a:t>
            </a:r>
            <a:endParaRPr lang="id-ID" b="1" dirty="0" smtClean="0"/>
          </a:p>
          <a:p>
            <a:pPr marL="442913" indent="0" algn="just">
              <a:buNone/>
            </a:pPr>
            <a:r>
              <a:rPr lang="id-ID" dirty="0" smtClean="0"/>
              <a:t>Toni </a:t>
            </a:r>
            <a:r>
              <a:rPr lang="id-ID" dirty="0"/>
              <a:t>memiliki sifat kurang </a:t>
            </a:r>
            <a:endParaRPr lang="id-ID" dirty="0" smtClean="0"/>
          </a:p>
          <a:p>
            <a:pPr marL="442913" indent="0" algn="just">
              <a:buNone/>
            </a:pPr>
            <a:r>
              <a:rPr lang="id-ID" dirty="0" smtClean="0"/>
              <a:t>hati-hati </a:t>
            </a:r>
            <a:r>
              <a:rPr lang="id-ID" dirty="0"/>
              <a:t>dan Dedi memiliki sifat </a:t>
            </a:r>
            <a:endParaRPr lang="id-ID" dirty="0" smtClean="0"/>
          </a:p>
          <a:p>
            <a:pPr marL="442913" indent="0" algn="just">
              <a:buNone/>
            </a:pPr>
            <a:r>
              <a:rPr lang="id-ID" dirty="0" smtClean="0"/>
              <a:t>penolong</a:t>
            </a:r>
            <a:r>
              <a:rPr lang="id-ID" dirty="0"/>
              <a:t>. </a:t>
            </a:r>
            <a:endParaRPr lang="id-ID" dirty="0" smtClean="0"/>
          </a:p>
          <a:p>
            <a:pPr algn="just" fontAlgn="base"/>
            <a:r>
              <a:rPr lang="id-ID" b="1" dirty="0"/>
              <a:t>Alur cerita: </a:t>
            </a:r>
          </a:p>
          <a:p>
            <a:pPr lvl="1" algn="just" fontAlgn="base"/>
            <a:r>
              <a:rPr lang="id-ID" sz="2400" dirty="0"/>
              <a:t>Toni tidak berhati-hati saat </a:t>
            </a:r>
            <a:endParaRPr lang="id-ID" sz="2400" dirty="0" smtClean="0"/>
          </a:p>
          <a:p>
            <a:pPr marL="809625" lvl="1" indent="0" algn="just" fontAlgn="base">
              <a:buNone/>
            </a:pPr>
            <a:r>
              <a:rPr lang="id-ID" sz="2400" dirty="0" smtClean="0"/>
              <a:t>mengendarai </a:t>
            </a:r>
            <a:r>
              <a:rPr lang="id-ID" sz="2400" dirty="0"/>
              <a:t>sepeda. </a:t>
            </a:r>
          </a:p>
          <a:p>
            <a:pPr lvl="1" algn="just" fontAlgn="base"/>
            <a:r>
              <a:rPr lang="id-ID" sz="2400" dirty="0"/>
              <a:t>Sepeda Beni menabrak batu </a:t>
            </a:r>
            <a:endParaRPr lang="id-ID" sz="2400" dirty="0" smtClean="0"/>
          </a:p>
          <a:p>
            <a:pPr marL="809625" lvl="1" indent="0" algn="just" fontAlgn="base">
              <a:buNone/>
            </a:pPr>
            <a:r>
              <a:rPr lang="id-ID" sz="2400" dirty="0" smtClean="0"/>
              <a:t>yang </a:t>
            </a:r>
            <a:r>
              <a:rPr lang="id-ID" sz="2400" dirty="0"/>
              <a:t>ada di jalan. Beni terjatuh dari sepeda.</a:t>
            </a:r>
          </a:p>
          <a:p>
            <a:pPr lvl="1" algn="just" fontAlgn="base"/>
            <a:r>
              <a:rPr lang="id-ID" sz="2400" dirty="0"/>
              <a:t>Dedi yang ada di dekat Beni segera menolong Beni</a:t>
            </a:r>
            <a:r>
              <a:rPr lang="id-ID" sz="2400" dirty="0" smtClean="0"/>
              <a:t>.</a:t>
            </a:r>
          </a:p>
          <a:p>
            <a:pPr marL="354013" lvl="1" indent="-354013" algn="just" fontAlgn="base"/>
            <a:r>
              <a:rPr lang="id-ID" sz="2400" b="1" dirty="0"/>
              <a:t>Gambar yang sesuai dengan cerita</a:t>
            </a:r>
            <a:r>
              <a:rPr lang="id-ID" sz="2400" dirty="0"/>
              <a:t> tersebut dapat dilihat             pada gambar.  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id-ID" sz="4000" dirty="0" smtClean="0"/>
              <a:t>Ayo perhatikan contoh berikut</a:t>
            </a:r>
            <a:endParaRPr lang="id-ID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7052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r>
              <a:rPr lang="id-ID" dirty="0" smtClean="0"/>
              <a:t>Lagu bertangga nada mayor dan minor memiliki ciri-ciri yang berbeda.</a:t>
            </a:r>
          </a:p>
          <a:p>
            <a:r>
              <a:rPr lang="id-ID" dirty="0" smtClean="0"/>
              <a:t>Perhatikan perbedaan lagu bertangga nada mayor dan minor berikut.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Tangga Nada Mayor dan Tangga Nada Minor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16320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r>
              <a:rPr lang="id-ID" dirty="0"/>
              <a:t>Dinyanyikan dengan riang gembira </a:t>
            </a:r>
            <a:endParaRPr lang="id-ID" dirty="0" smtClean="0"/>
          </a:p>
          <a:p>
            <a:r>
              <a:rPr lang="id-ID" dirty="0"/>
              <a:t>Dinyanyikan penuh </a:t>
            </a:r>
            <a:r>
              <a:rPr lang="id-ID" dirty="0" smtClean="0"/>
              <a:t>semangat</a:t>
            </a:r>
          </a:p>
          <a:p>
            <a:r>
              <a:rPr lang="es-ES" dirty="0" err="1"/>
              <a:t>Biasanya</a:t>
            </a:r>
            <a:r>
              <a:rPr lang="es-ES" dirty="0"/>
              <a:t> </a:t>
            </a:r>
            <a:r>
              <a:rPr lang="es-ES" dirty="0" err="1"/>
              <a:t>diawali</a:t>
            </a:r>
            <a:r>
              <a:rPr lang="es-ES" dirty="0"/>
              <a:t> dan </a:t>
            </a:r>
            <a:r>
              <a:rPr lang="es-ES" dirty="0" err="1"/>
              <a:t>diakhiri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nada do = C </a:t>
            </a:r>
            <a:endParaRPr lang="id-ID" dirty="0" smtClean="0"/>
          </a:p>
          <a:p>
            <a:r>
              <a:rPr lang="it-IT" dirty="0"/>
              <a:t>Memiliki pola interval 1 – 1– ½ – 1 – 1 – 1 – ½ </a:t>
            </a:r>
            <a:endParaRPr lang="it-IT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1152128"/>
          </a:xfrm>
        </p:spPr>
        <p:txBody>
          <a:bodyPr/>
          <a:lstStyle/>
          <a:p>
            <a:r>
              <a:rPr lang="id-ID" sz="4000" dirty="0" smtClean="0"/>
              <a:t>Ciri-ciri lagu bertangga nada mayor berikut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82379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27635"/>
              </p:ext>
            </p:extLst>
          </p:nvPr>
        </p:nvGraphicFramePr>
        <p:xfrm>
          <a:off x="2501751" y="2175896"/>
          <a:ext cx="4518521" cy="4349448"/>
        </p:xfrm>
        <a:graphic>
          <a:graphicData uri="http://schemas.openxmlformats.org/drawingml/2006/table">
            <a:tbl>
              <a:tblPr/>
              <a:tblGrid>
                <a:gridCol w="4518521"/>
              </a:tblGrid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Hari Merdeka </a:t>
                      </a:r>
                      <a:endParaRPr lang="id-ID" sz="1700" dirty="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Gundul-Gundul Pacul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Naik Becak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Indonesia Raya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Manuk Dadali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Naik Delman </a:t>
                      </a:r>
                      <a:endParaRPr lang="id-ID" sz="1700" dirty="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Garuda Pancasila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Lir-Ilir </a:t>
                      </a:r>
                      <a:endParaRPr lang="id-ID" sz="170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832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Cicak-Cicak di Dinding </a:t>
                      </a:r>
                      <a:endParaRPr lang="id-ID" sz="1700" dirty="0">
                        <a:effectLst/>
                      </a:endParaRPr>
                    </a:p>
                  </a:txBody>
                  <a:tcPr marL="89033" marR="89033" marT="44516" marB="4451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r>
              <a:rPr lang="id-ID" sz="4000" dirty="0" smtClean="0"/>
              <a:t>Contoh Lagu Bertangga Nada Mayor</a:t>
            </a:r>
            <a:endParaRPr lang="id-ID" sz="4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370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7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r>
              <a:rPr lang="id-ID" dirty="0"/>
              <a:t>Dinyanyikan dengan khidmat </a:t>
            </a:r>
            <a:endParaRPr lang="id-ID" dirty="0"/>
          </a:p>
          <a:p>
            <a:r>
              <a:rPr lang="id-ID" dirty="0"/>
              <a:t>Bersifat </a:t>
            </a:r>
            <a:r>
              <a:rPr lang="id-ID" dirty="0" smtClean="0"/>
              <a:t>sedih</a:t>
            </a:r>
          </a:p>
          <a:p>
            <a:r>
              <a:rPr lang="es-ES" dirty="0" err="1"/>
              <a:t>Biasanya</a:t>
            </a:r>
            <a:r>
              <a:rPr lang="es-ES" dirty="0"/>
              <a:t> </a:t>
            </a:r>
            <a:r>
              <a:rPr lang="es-ES" dirty="0" err="1"/>
              <a:t>diawali</a:t>
            </a:r>
            <a:r>
              <a:rPr lang="es-ES" dirty="0"/>
              <a:t> dan </a:t>
            </a:r>
            <a:r>
              <a:rPr lang="es-ES" dirty="0" err="1"/>
              <a:t>diakhiri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nada la = A </a:t>
            </a:r>
            <a:endParaRPr lang="es-ES" dirty="0"/>
          </a:p>
          <a:p>
            <a:r>
              <a:rPr lang="it-IT" dirty="0"/>
              <a:t>Memiliki pola interval 1 – ½ – 1 – 1 – ½ – 1 – 1 </a:t>
            </a:r>
            <a:r>
              <a:rPr lang="es-ES" dirty="0"/>
              <a:t/>
            </a:r>
            <a:br>
              <a:rPr lang="es-ES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1152128"/>
          </a:xfrm>
        </p:spPr>
        <p:txBody>
          <a:bodyPr/>
          <a:lstStyle/>
          <a:p>
            <a:r>
              <a:rPr lang="id-ID" sz="4000" dirty="0" smtClean="0"/>
              <a:t>Ciri-ciri lagu bertangga nada minor berikut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84385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41124"/>
              </p:ext>
            </p:extLst>
          </p:nvPr>
        </p:nvGraphicFramePr>
        <p:xfrm>
          <a:off x="2483768" y="2204864"/>
          <a:ext cx="4176464" cy="4248472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9340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Lagu bertangga nada minor: 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208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Mengheningkan Cipta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CE"/>
                    </a:solidFill>
                  </a:tcPr>
                </a:tc>
              </a:tr>
              <a:tr h="5208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Gugur Bunga 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8"/>
                    </a:solidFill>
                  </a:tcPr>
                </a:tc>
              </a:tr>
              <a:tr h="5208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Bubuy Bulan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CE"/>
                    </a:solidFill>
                  </a:tcPr>
                </a:tc>
              </a:tr>
              <a:tr h="5208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Bolelebo 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8"/>
                    </a:solidFill>
                  </a:tcPr>
                </a:tc>
              </a:tr>
              <a:tr h="5208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Syukur </a:t>
                      </a:r>
                      <a:endParaRPr lang="id-ID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CE"/>
                    </a:solidFill>
                  </a:tcPr>
                </a:tc>
              </a:tr>
              <a:tr h="7102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Apuse </a:t>
                      </a:r>
                      <a:endParaRPr lang="id-ID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1152128"/>
          </a:xfrm>
        </p:spPr>
        <p:txBody>
          <a:bodyPr/>
          <a:lstStyle/>
          <a:p>
            <a:r>
              <a:rPr lang="id-ID" sz="4400" dirty="0"/>
              <a:t>Contoh Lagu Bertangga Nada </a:t>
            </a:r>
            <a:r>
              <a:rPr lang="id-ID" sz="4400" dirty="0" smtClean="0"/>
              <a:t>Minor</a:t>
            </a:r>
            <a:endParaRPr lang="id-ID" sz="4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1300" y="2306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pPr algn="just"/>
            <a:r>
              <a:rPr lang="id-ID" dirty="0" smtClean="0"/>
              <a:t>Saat menyanyikan lagu bertangga nada mayor, lakukan dengan dengan riang dan penug semangat.</a:t>
            </a:r>
          </a:p>
          <a:p>
            <a:pPr algn="just"/>
            <a:r>
              <a:rPr lang="id-ID" dirty="0"/>
              <a:t>Saat menyanyikan lagu bertangga nada </a:t>
            </a:r>
            <a:r>
              <a:rPr lang="id-ID" dirty="0" smtClean="0"/>
              <a:t>minor, </a:t>
            </a:r>
            <a:r>
              <a:rPr lang="id-ID" dirty="0"/>
              <a:t>lakukan </a:t>
            </a:r>
            <a:r>
              <a:rPr lang="id-ID" dirty="0" smtClean="0"/>
              <a:t>dengan penuh penghayatan.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r>
              <a:rPr lang="id-ID" sz="4000" dirty="0" smtClean="0"/>
              <a:t>Menyanyikan Lagu bertanda Mayor dan Minor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4744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896544" cy="5040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/>
          <a:lstStyle/>
          <a:p>
            <a:r>
              <a:rPr lang="id-ID" sz="4400" dirty="0" smtClean="0"/>
              <a:t>Lagu bertangga nada mayor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40689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</TotalTime>
  <Words>629</Words>
  <Application>Microsoft Office PowerPoint</Application>
  <PresentationFormat>On-screen Show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SBdP Tema 4 Subtema 1-3</vt:lpstr>
      <vt:lpstr>Subtema 1 : KD 3.2 &amp; 4.2 </vt:lpstr>
      <vt:lpstr>Tangga Nada Mayor dan Tangga Nada Minor</vt:lpstr>
      <vt:lpstr>Ciri-ciri lagu bertangga nada mayor berikut</vt:lpstr>
      <vt:lpstr>Contoh Lagu Bertangga Nada Mayor</vt:lpstr>
      <vt:lpstr>Ciri-ciri lagu bertangga nada minor berikut</vt:lpstr>
      <vt:lpstr>Contoh Lagu Bertangga Nada Minor</vt:lpstr>
      <vt:lpstr>Menyanyikan Lagu bertanda Mayor dan Minor</vt:lpstr>
      <vt:lpstr>Lagu bertangga nada mayor</vt:lpstr>
      <vt:lpstr>Lagu bertangga nada minor</vt:lpstr>
      <vt:lpstr>Tangga Nada Mayor Relatif</vt:lpstr>
      <vt:lpstr>Tangga Nada Mayor dan Minor</vt:lpstr>
      <vt:lpstr>Subtema 2 : KD 3.3 &amp; 4.3 </vt:lpstr>
      <vt:lpstr>Properti, Tata Rias, dan Busana dalam Tari Kreasi Daerah</vt:lpstr>
      <vt:lpstr>Berikut contoh properti tari yang digunakan dalam tari kreasi daerah</vt:lpstr>
      <vt:lpstr>Properti kipas pada tari Legong, beserta tata rias dan busananya. </vt:lpstr>
      <vt:lpstr>Properti topeng dan bulu merak pada tari Reog, beserta tata rias dan busananya.</vt:lpstr>
      <vt:lpstr>Jenis-jenis Pola Lantai Dalam Tari</vt:lpstr>
      <vt:lpstr>Pola Lantai Lurus</vt:lpstr>
      <vt:lpstr>Pola Lantai Lengkung</vt:lpstr>
      <vt:lpstr>Pola Lantai Dalam Tari Kreasi Daerah</vt:lpstr>
      <vt:lpstr>Beberapa contoh pola lantai tari kreasi daerah</vt:lpstr>
      <vt:lpstr>Tari Pendet memiliki pola lantai garis lengkung</vt:lpstr>
      <vt:lpstr>Subtema 3 : KD 3.1 &amp; 4.1 </vt:lpstr>
      <vt:lpstr>Gambar Cerita</vt:lpstr>
      <vt:lpstr>Langkah-langkah membuat gambar cerita</vt:lpstr>
      <vt:lpstr>Merancang Gambar Cerita</vt:lpstr>
      <vt:lpstr>Ayo perhatikan contoh berikut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4 Subtema 1-3</dc:title>
  <dc:creator>acer</dc:creator>
  <cp:lastModifiedBy>acer</cp:lastModifiedBy>
  <cp:revision>26</cp:revision>
  <dcterms:created xsi:type="dcterms:W3CDTF">2021-08-18T11:32:34Z</dcterms:created>
  <dcterms:modified xsi:type="dcterms:W3CDTF">2021-08-18T13:52:58Z</dcterms:modified>
</cp:coreProperties>
</file>