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2" r:id="rId3"/>
    <p:sldId id="258" r:id="rId4"/>
    <p:sldId id="266" r:id="rId5"/>
    <p:sldId id="260" r:id="rId6"/>
    <p:sldId id="283" r:id="rId7"/>
    <p:sldId id="263" r:id="rId8"/>
    <p:sldId id="264" r:id="rId9"/>
    <p:sldId id="274" r:id="rId10"/>
    <p:sldId id="270" r:id="rId11"/>
    <p:sldId id="278" r:id="rId12"/>
    <p:sldId id="284" r:id="rId13"/>
    <p:sldId id="279" r:id="rId14"/>
    <p:sldId id="280" r:id="rId15"/>
    <p:sldId id="285" r:id="rId16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A16"/>
    <a:srgbClr val="CCFFCC"/>
    <a:srgbClr val="2A583C"/>
    <a:srgbClr val="000E76"/>
    <a:srgbClr val="FFCCFF"/>
    <a:srgbClr val="99FFCC"/>
    <a:srgbClr val="66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rgbClr val="EC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3496" y="1352550"/>
            <a:ext cx="3663183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Indonesia</a:t>
            </a:r>
          </a:p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II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0850"/>
            <a:ext cx="3276600" cy="3959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1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276350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0070C0"/>
                </a:solidFill>
              </a:rPr>
              <a:t>Menjelaskan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informasi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pada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gambar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berarti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menceritakan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benda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tokoh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kegiatan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serta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suasana</a:t>
            </a:r>
            <a:r>
              <a:rPr lang="en-US" sz="2200" b="1" dirty="0" smtClean="0">
                <a:solidFill>
                  <a:srgbClr val="0070C0"/>
                </a:solidFill>
              </a:rPr>
              <a:t> yang </a:t>
            </a:r>
            <a:r>
              <a:rPr lang="en-US" sz="2200" b="1" dirty="0" err="1" smtClean="0">
                <a:solidFill>
                  <a:srgbClr val="0070C0"/>
                </a:solidFill>
              </a:rPr>
              <a:t>terlihat</a:t>
            </a:r>
            <a:r>
              <a:rPr lang="en-US" sz="2200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098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6456"/>
            <a:ext cx="1981200" cy="34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2423165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70C0"/>
                </a:solidFill>
              </a:rPr>
              <a:t>Caranya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</a:rPr>
              <a:t>perhatikan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gambar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secara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rinci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en-US" sz="22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3.4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38400" y="2945546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Sebelum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menjelaskan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informasi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menuliskan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kosakata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sesuai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3752"/>
            <a:ext cx="54102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Menjelaskan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informasi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teks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dilakukan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dengan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menyimak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atau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membaca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teks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secara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saksama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.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cs typeface="Calibri" pitchFamily="34" charset="0"/>
            </a:endParaRPr>
          </a:p>
        </p:txBody>
      </p:sp>
      <p:pic>
        <p:nvPicPr>
          <p:cNvPr id="3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47750"/>
            <a:ext cx="2057400" cy="29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572" y="2038350"/>
            <a:ext cx="4646428" cy="1446550"/>
          </a:xfrm>
          <a:prstGeom prst="rect">
            <a:avLst/>
          </a:prstGeom>
          <a:solidFill>
            <a:srgbClr val="FFCCFF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Catat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informasi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penting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dari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teks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,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lalu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sampaikan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kembali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informasi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teks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menggunakan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bahasa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  <a:cs typeface="Calibri" pitchFamily="34" charset="0"/>
              </a:rPr>
              <a:t>sendiri</a:t>
            </a:r>
            <a:r>
              <a:rPr lang="en-US" sz="2200" b="1" dirty="0" smtClean="0">
                <a:solidFill>
                  <a:srgbClr val="000E76"/>
                </a:solidFill>
                <a:cs typeface="Calibri" pitchFamily="34" charset="0"/>
              </a:rPr>
              <a:t>. </a:t>
            </a:r>
            <a:endParaRPr lang="en-US" sz="2200" b="1" dirty="0">
              <a:solidFill>
                <a:srgbClr val="000E76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/>
        </p:blipFill>
        <p:spPr>
          <a:xfrm>
            <a:off x="-5316" y="514350"/>
            <a:ext cx="4838797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1813351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rgbClr val="000E76"/>
                </a:solidFill>
              </a:rPr>
              <a:t>Buatlah</a:t>
            </a:r>
            <a:r>
              <a:rPr lang="en-ID" sz="2400" b="1" dirty="0" smtClean="0">
                <a:solidFill>
                  <a:srgbClr val="000E76"/>
                </a:solidFill>
              </a:rPr>
              <a:t> lima </a:t>
            </a:r>
            <a:r>
              <a:rPr lang="en-ID" sz="2400" b="1" dirty="0" err="1" smtClean="0">
                <a:solidFill>
                  <a:srgbClr val="000E76"/>
                </a:solidFill>
              </a:rPr>
              <a:t>kalimat</a:t>
            </a:r>
            <a:r>
              <a:rPr lang="en-ID" sz="2400" b="1" dirty="0" smtClean="0">
                <a:solidFill>
                  <a:srgbClr val="000E76"/>
                </a:solidFill>
              </a:rPr>
              <a:t> </a:t>
            </a:r>
            <a:r>
              <a:rPr lang="en-ID" sz="2400" b="1" dirty="0" err="1" smtClean="0">
                <a:solidFill>
                  <a:srgbClr val="000E76"/>
                </a:solidFill>
              </a:rPr>
              <a:t>dari</a:t>
            </a:r>
            <a:r>
              <a:rPr lang="en-ID" sz="2400" b="1" dirty="0" smtClean="0">
                <a:solidFill>
                  <a:srgbClr val="000E76"/>
                </a:solidFill>
              </a:rPr>
              <a:t> </a:t>
            </a:r>
            <a:r>
              <a:rPr lang="en-ID" sz="2400" b="1" dirty="0" err="1" smtClean="0">
                <a:solidFill>
                  <a:srgbClr val="000E76"/>
                </a:solidFill>
              </a:rPr>
              <a:t>gambar</a:t>
            </a:r>
            <a:r>
              <a:rPr lang="en-ID" sz="2400" b="1" dirty="0" smtClean="0">
                <a:solidFill>
                  <a:srgbClr val="000E76"/>
                </a:solidFill>
              </a:rPr>
              <a:t> </a:t>
            </a:r>
            <a:r>
              <a:rPr lang="en-ID" sz="2400" b="1" dirty="0" err="1" smtClean="0">
                <a:solidFill>
                  <a:srgbClr val="000E76"/>
                </a:solidFill>
              </a:rPr>
              <a:t>tersebut</a:t>
            </a:r>
            <a:r>
              <a:rPr lang="en-ID" sz="2400" b="1" dirty="0" smtClean="0">
                <a:solidFill>
                  <a:srgbClr val="000E76"/>
                </a:solidFill>
              </a:rPr>
              <a:t>!</a:t>
            </a:r>
            <a:endParaRPr lang="en-US" sz="2400" b="1" dirty="0" smtClean="0">
              <a:solidFill>
                <a:srgbClr val="000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6456"/>
            <a:ext cx="1981200" cy="34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4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3.4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5600" y="1428750"/>
            <a:ext cx="5315921" cy="2590568"/>
            <a:chOff x="228598" y="798162"/>
            <a:chExt cx="5315921" cy="2590568"/>
          </a:xfrm>
        </p:grpSpPr>
        <p:pic>
          <p:nvPicPr>
            <p:cNvPr id="15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598" y="1349691"/>
              <a:ext cx="5315919" cy="20390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598" y="798162"/>
              <a:ext cx="2505535" cy="2520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258851" y="798162"/>
              <a:ext cx="3285668" cy="252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333859" y="882790"/>
              <a:ext cx="4953000" cy="227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ts val="1200"/>
                </a:spcBef>
                <a:buFont typeface="Arial" charset="0"/>
                <a:buChar char="•"/>
              </a:pPr>
              <a:r>
                <a:rPr lang="en-US" sz="2200" dirty="0" err="1" smtClean="0"/>
                <a:t>Menyampaikan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informasi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dapat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dilakukan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berdasarkan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hasil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pengamatan</a:t>
              </a:r>
              <a:r>
                <a:rPr lang="en-US" sz="2200" dirty="0" smtClean="0"/>
                <a:t>.</a:t>
              </a:r>
              <a:endParaRPr lang="en-US" sz="2200" dirty="0"/>
            </a:p>
            <a:p>
              <a:pPr marL="457200" indent="-457200">
                <a:spcBef>
                  <a:spcPts val="1200"/>
                </a:spcBef>
                <a:buFont typeface="Arial" charset="0"/>
                <a:buChar char="•"/>
              </a:pP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Informasi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dapat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diperoleh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dengan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mengamati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gambar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atau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teks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 yang </a:t>
              </a:r>
              <a:r>
                <a:rPr lang="en-US" sz="2200" dirty="0" err="1" smtClean="0">
                  <a:solidFill>
                    <a:schemeClr val="accent2">
                      <a:lumMod val="75000"/>
                    </a:schemeClr>
                  </a:solidFill>
                </a:rPr>
                <a:t>disajikan</a:t>
              </a: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</a:rPr>
                <a:t>. </a:t>
              </a:r>
              <a:endParaRPr lang="id-ID" altLang="id-ID" sz="2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0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323"/>
            <a:ext cx="20625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862123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rgbClr val="0070C0"/>
                </a:solidFill>
              </a:rPr>
              <a:t>Catat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semua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informasi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sesuai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hasil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pengamatan</a:t>
            </a:r>
            <a:r>
              <a:rPr lang="en-US" sz="2200" b="1" dirty="0" smtClean="0">
                <a:solidFill>
                  <a:srgbClr val="0070C0"/>
                </a:solidFill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</a:rPr>
              <a:t>lalu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sampaikan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kembali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informasi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menggunakan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bahasa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sendiri</a:t>
            </a:r>
            <a:r>
              <a:rPr lang="en-US" sz="2200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419350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Jika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ada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kosakata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diketahui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maknanya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mencari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melalui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kamus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bertanya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kepada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guru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orang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tuamu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38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04" y="1008466"/>
            <a:ext cx="1942052" cy="36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08023"/>
            <a:ext cx="5257800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1700" dirty="0" err="1" smtClean="0"/>
              <a:t>Keluarga</a:t>
            </a:r>
            <a:r>
              <a:rPr lang="en-ID" sz="1700" dirty="0" smtClean="0"/>
              <a:t> Deli </a:t>
            </a:r>
            <a:r>
              <a:rPr lang="en-ID" sz="1700" dirty="0" err="1" smtClean="0"/>
              <a:t>berkunjung</a:t>
            </a:r>
            <a:r>
              <a:rPr lang="en-ID" sz="1700" dirty="0" smtClean="0"/>
              <a:t> </a:t>
            </a:r>
            <a:r>
              <a:rPr lang="en-ID" sz="1700" dirty="0" err="1" smtClean="0"/>
              <a:t>ke</a:t>
            </a:r>
            <a:r>
              <a:rPr lang="en-ID" sz="1700" dirty="0" smtClean="0"/>
              <a:t> </a:t>
            </a:r>
            <a:r>
              <a:rPr lang="en-ID" sz="1700" dirty="0" err="1" smtClean="0"/>
              <a:t>taman</a:t>
            </a:r>
            <a:r>
              <a:rPr lang="en-ID" sz="1700" dirty="0" smtClean="0"/>
              <a:t> </a:t>
            </a:r>
            <a:r>
              <a:rPr lang="en-ID" sz="1700" dirty="0" err="1" smtClean="0"/>
              <a:t>kota</a:t>
            </a:r>
            <a:r>
              <a:rPr lang="en-ID" sz="1700" dirty="0" smtClean="0"/>
              <a:t>.</a:t>
            </a:r>
          </a:p>
          <a:p>
            <a:r>
              <a:rPr lang="en-ID" sz="1700" dirty="0" err="1" smtClean="0"/>
              <a:t>Setibanya</a:t>
            </a:r>
            <a:r>
              <a:rPr lang="en-ID" sz="1700" dirty="0" smtClean="0"/>
              <a:t> di </a:t>
            </a:r>
            <a:r>
              <a:rPr lang="en-ID" sz="1700" dirty="0" err="1" smtClean="0"/>
              <a:t>sana</a:t>
            </a:r>
            <a:r>
              <a:rPr lang="en-ID" sz="1700" dirty="0" smtClean="0"/>
              <a:t>, </a:t>
            </a:r>
            <a:r>
              <a:rPr lang="en-ID" sz="1700" dirty="0" err="1" smtClean="0"/>
              <a:t>bau</a:t>
            </a:r>
            <a:r>
              <a:rPr lang="en-ID" sz="1700" dirty="0" smtClean="0"/>
              <a:t> </a:t>
            </a:r>
            <a:r>
              <a:rPr lang="en-ID" sz="1700" dirty="0" err="1" smtClean="0"/>
              <a:t>tidak</a:t>
            </a:r>
            <a:r>
              <a:rPr lang="en-ID" sz="1700" dirty="0" smtClean="0"/>
              <a:t> </a:t>
            </a:r>
            <a:r>
              <a:rPr lang="en-ID" sz="1700" dirty="0" err="1" smtClean="0"/>
              <a:t>sedap</a:t>
            </a:r>
            <a:r>
              <a:rPr lang="en-ID" sz="1700" dirty="0" smtClean="0"/>
              <a:t> </a:t>
            </a:r>
            <a:r>
              <a:rPr lang="en-ID" sz="1700" dirty="0" err="1" smtClean="0"/>
              <a:t>tajam</a:t>
            </a:r>
            <a:r>
              <a:rPr lang="en-ID" sz="1700" dirty="0" smtClean="0"/>
              <a:t> </a:t>
            </a:r>
            <a:r>
              <a:rPr lang="en-ID" sz="1700" dirty="0" err="1" smtClean="0"/>
              <a:t>tercium</a:t>
            </a:r>
            <a:r>
              <a:rPr lang="en-ID" sz="1700" dirty="0" smtClean="0"/>
              <a:t>.</a:t>
            </a:r>
          </a:p>
          <a:p>
            <a:r>
              <a:rPr lang="en-ID" sz="1700" dirty="0" err="1" smtClean="0"/>
              <a:t>Bau</a:t>
            </a:r>
            <a:r>
              <a:rPr lang="en-ID" sz="1700" dirty="0" smtClean="0"/>
              <a:t> </a:t>
            </a:r>
            <a:r>
              <a:rPr lang="en-ID" sz="1700" dirty="0" err="1" smtClean="0"/>
              <a:t>berasal</a:t>
            </a:r>
            <a:r>
              <a:rPr lang="en-ID" sz="1700" dirty="0" smtClean="0"/>
              <a:t> </a:t>
            </a:r>
            <a:r>
              <a:rPr lang="en-ID" sz="1700" dirty="0" err="1" smtClean="0"/>
              <a:t>dari</a:t>
            </a:r>
            <a:r>
              <a:rPr lang="en-ID" sz="1700" dirty="0" smtClean="0"/>
              <a:t> </a:t>
            </a:r>
            <a:r>
              <a:rPr lang="en-ID" sz="1700" dirty="0" err="1" smtClean="0"/>
              <a:t>tumpukan</a:t>
            </a:r>
            <a:r>
              <a:rPr lang="en-ID" sz="1700" dirty="0" smtClean="0"/>
              <a:t> </a:t>
            </a:r>
            <a:r>
              <a:rPr lang="en-ID" sz="1700" dirty="0" err="1" smtClean="0"/>
              <a:t>sampah</a:t>
            </a:r>
            <a:r>
              <a:rPr lang="en-ID" sz="1700" dirty="0" smtClean="0"/>
              <a:t> di </a:t>
            </a:r>
            <a:r>
              <a:rPr lang="en-ID" sz="1700" dirty="0" err="1" smtClean="0"/>
              <a:t>sudut</a:t>
            </a:r>
            <a:r>
              <a:rPr lang="en-ID" sz="1700" dirty="0" smtClean="0"/>
              <a:t> </a:t>
            </a:r>
            <a:r>
              <a:rPr lang="en-ID" sz="1700" dirty="0" err="1" smtClean="0"/>
              <a:t>taman</a:t>
            </a:r>
            <a:r>
              <a:rPr lang="en-ID" sz="1700" dirty="0" smtClean="0"/>
              <a:t>.</a:t>
            </a:r>
          </a:p>
          <a:p>
            <a:r>
              <a:rPr lang="en-ID" sz="1700" dirty="0" smtClean="0"/>
              <a:t>Taman </a:t>
            </a:r>
            <a:r>
              <a:rPr lang="en-ID" sz="1700" dirty="0" err="1" smtClean="0"/>
              <a:t>kota</a:t>
            </a:r>
            <a:r>
              <a:rPr lang="en-ID" sz="1700" dirty="0" smtClean="0"/>
              <a:t> </a:t>
            </a:r>
            <a:r>
              <a:rPr lang="en-ID" sz="1700" dirty="0" err="1" smtClean="0"/>
              <a:t>tetap</a:t>
            </a:r>
            <a:r>
              <a:rPr lang="en-ID" sz="1700" dirty="0" smtClean="0"/>
              <a:t> </a:t>
            </a:r>
            <a:r>
              <a:rPr lang="en-ID" sz="1700" dirty="0" err="1" smtClean="0"/>
              <a:t>dikunjungi</a:t>
            </a:r>
            <a:r>
              <a:rPr lang="en-ID" sz="1700" dirty="0" smtClean="0"/>
              <a:t> </a:t>
            </a:r>
            <a:r>
              <a:rPr lang="en-ID" sz="1700" dirty="0" err="1" smtClean="0"/>
              <a:t>banyak</a:t>
            </a:r>
            <a:r>
              <a:rPr lang="en-ID" sz="1700" dirty="0" smtClean="0"/>
              <a:t> </a:t>
            </a:r>
            <a:r>
              <a:rPr lang="en-ID" sz="1700" dirty="0" err="1" smtClean="0"/>
              <a:t>pengunjung</a:t>
            </a:r>
            <a:r>
              <a:rPr lang="en-ID" sz="1700" dirty="0" smtClean="0"/>
              <a:t>.</a:t>
            </a:r>
          </a:p>
          <a:p>
            <a:endParaRPr lang="en-ID" sz="1700" dirty="0"/>
          </a:p>
          <a:p>
            <a:r>
              <a:rPr lang="en-ID" sz="1700" dirty="0" err="1" smtClean="0"/>
              <a:t>Banyak</a:t>
            </a:r>
            <a:r>
              <a:rPr lang="en-ID" sz="1700" dirty="0" smtClean="0"/>
              <a:t> </a:t>
            </a:r>
            <a:r>
              <a:rPr lang="en-ID" sz="1700" dirty="0" err="1" smtClean="0"/>
              <a:t>pedagang</a:t>
            </a:r>
            <a:r>
              <a:rPr lang="en-ID" sz="1700" dirty="0" smtClean="0"/>
              <a:t> kaki lima </a:t>
            </a:r>
            <a:r>
              <a:rPr lang="en-ID" sz="1700" dirty="0" err="1" smtClean="0"/>
              <a:t>berjualan</a:t>
            </a:r>
            <a:r>
              <a:rPr lang="en-ID" sz="1700" dirty="0" smtClean="0"/>
              <a:t> di </a:t>
            </a:r>
            <a:r>
              <a:rPr lang="en-ID" sz="1700" dirty="0" err="1" smtClean="0"/>
              <a:t>sana</a:t>
            </a:r>
            <a:r>
              <a:rPr lang="en-ID" sz="1700" dirty="0" smtClean="0"/>
              <a:t>.</a:t>
            </a:r>
          </a:p>
          <a:p>
            <a:r>
              <a:rPr lang="en-ID" sz="1700" dirty="0" smtClean="0"/>
              <a:t>Tempat </a:t>
            </a:r>
            <a:r>
              <a:rPr lang="en-ID" sz="1700" dirty="0" err="1" smtClean="0"/>
              <a:t>mereka</a:t>
            </a:r>
            <a:r>
              <a:rPr lang="en-ID" sz="1700" dirty="0" smtClean="0"/>
              <a:t> </a:t>
            </a:r>
            <a:r>
              <a:rPr lang="en-ID" sz="1700" dirty="0" err="1" smtClean="0"/>
              <a:t>berjualan</a:t>
            </a:r>
            <a:r>
              <a:rPr lang="en-ID" sz="1700" dirty="0" smtClean="0"/>
              <a:t> </a:t>
            </a:r>
            <a:r>
              <a:rPr lang="en-ID" sz="1700" dirty="0" err="1" smtClean="0"/>
              <a:t>tidak</a:t>
            </a:r>
            <a:r>
              <a:rPr lang="en-ID" sz="1700" dirty="0" smtClean="0"/>
              <a:t> </a:t>
            </a:r>
            <a:r>
              <a:rPr lang="en-ID" sz="1700" dirty="0" err="1" smtClean="0"/>
              <a:t>terawat</a:t>
            </a:r>
            <a:r>
              <a:rPr lang="en-ID" sz="1700" dirty="0" smtClean="0"/>
              <a:t> </a:t>
            </a:r>
            <a:r>
              <a:rPr lang="en-ID" sz="1700" dirty="0" err="1" smtClean="0"/>
              <a:t>baik</a:t>
            </a:r>
            <a:r>
              <a:rPr lang="en-ID" sz="1700" dirty="0" smtClean="0"/>
              <a:t>.</a:t>
            </a:r>
          </a:p>
          <a:p>
            <a:r>
              <a:rPr lang="en-ID" sz="1700" dirty="0" err="1" smtClean="0"/>
              <a:t>Banyak</a:t>
            </a:r>
            <a:r>
              <a:rPr lang="en-ID" sz="1700" dirty="0" smtClean="0"/>
              <a:t> </a:t>
            </a:r>
            <a:r>
              <a:rPr lang="en-ID" sz="1700" dirty="0" err="1" smtClean="0"/>
              <a:t>sampah</a:t>
            </a:r>
            <a:r>
              <a:rPr lang="en-ID" sz="1700" dirty="0" smtClean="0"/>
              <a:t> di </a:t>
            </a:r>
            <a:r>
              <a:rPr lang="en-ID" sz="1700" dirty="0" err="1" smtClean="0"/>
              <a:t>sekitar</a:t>
            </a:r>
            <a:r>
              <a:rPr lang="en-ID" sz="1700" dirty="0" smtClean="0"/>
              <a:t> tempat </a:t>
            </a:r>
            <a:r>
              <a:rPr lang="en-ID" sz="1700" dirty="0" err="1" smtClean="0"/>
              <a:t>berjualan</a:t>
            </a:r>
            <a:r>
              <a:rPr lang="en-ID" sz="1700" dirty="0" smtClean="0"/>
              <a:t>.</a:t>
            </a:r>
          </a:p>
          <a:p>
            <a:r>
              <a:rPr lang="en-ID" sz="1700" dirty="0" err="1" smtClean="0"/>
              <a:t>Lalat-lalat</a:t>
            </a:r>
            <a:r>
              <a:rPr lang="en-ID" sz="1700" dirty="0" smtClean="0"/>
              <a:t> </a:t>
            </a:r>
            <a:r>
              <a:rPr lang="en-ID" sz="1700" dirty="0" err="1" smtClean="0"/>
              <a:t>beterbangan</a:t>
            </a:r>
            <a:r>
              <a:rPr lang="en-ID" sz="1700" dirty="0" smtClean="0"/>
              <a:t> di </a:t>
            </a:r>
            <a:r>
              <a:rPr lang="en-ID" sz="1700" dirty="0" err="1" smtClean="0"/>
              <a:t>atas</a:t>
            </a:r>
            <a:r>
              <a:rPr lang="en-ID" sz="1700" dirty="0" smtClean="0"/>
              <a:t> </a:t>
            </a:r>
            <a:r>
              <a:rPr lang="en-ID" sz="1700" dirty="0" err="1" smtClean="0"/>
              <a:t>makanan</a:t>
            </a:r>
            <a:r>
              <a:rPr lang="en-ID" sz="1700" dirty="0" smtClean="0"/>
              <a:t>.</a:t>
            </a:r>
          </a:p>
          <a:p>
            <a:endParaRPr lang="en-ID" sz="1700" dirty="0"/>
          </a:p>
          <a:p>
            <a:r>
              <a:rPr lang="en-ID" sz="1700" dirty="0" smtClean="0"/>
              <a:t>Ayah Deli </a:t>
            </a:r>
            <a:r>
              <a:rPr lang="en-ID" sz="1700" dirty="0" err="1" smtClean="0"/>
              <a:t>menasihati</a:t>
            </a:r>
            <a:r>
              <a:rPr lang="en-ID" sz="1700" dirty="0" smtClean="0"/>
              <a:t> agar </a:t>
            </a:r>
            <a:r>
              <a:rPr lang="en-ID" sz="1700" dirty="0" err="1" smtClean="0"/>
              <a:t>tidak</a:t>
            </a:r>
            <a:r>
              <a:rPr lang="en-ID" sz="1700" dirty="0" smtClean="0"/>
              <a:t> </a:t>
            </a:r>
            <a:r>
              <a:rPr lang="en-ID" sz="1700" dirty="0" err="1" smtClean="0"/>
              <a:t>membeli</a:t>
            </a:r>
            <a:r>
              <a:rPr lang="en-ID" sz="1700" dirty="0" smtClean="0"/>
              <a:t> </a:t>
            </a:r>
            <a:r>
              <a:rPr lang="en-ID" sz="1700" dirty="0" err="1" smtClean="0"/>
              <a:t>makanan</a:t>
            </a:r>
            <a:r>
              <a:rPr lang="en-ID" sz="1700" dirty="0" smtClean="0"/>
              <a:t>.</a:t>
            </a:r>
          </a:p>
          <a:p>
            <a:r>
              <a:rPr lang="en-ID" sz="1700" dirty="0" err="1" smtClean="0"/>
              <a:t>Jika</a:t>
            </a:r>
            <a:r>
              <a:rPr lang="en-ID" sz="1700" dirty="0" smtClean="0"/>
              <a:t> </a:t>
            </a:r>
            <a:r>
              <a:rPr lang="en-ID" sz="1700" dirty="0" err="1" smtClean="0"/>
              <a:t>memakannya</a:t>
            </a:r>
            <a:r>
              <a:rPr lang="en-ID" sz="1700" dirty="0" smtClean="0"/>
              <a:t>, Deli </a:t>
            </a:r>
            <a:r>
              <a:rPr lang="en-ID" sz="1700" dirty="0" err="1" smtClean="0"/>
              <a:t>bisa</a:t>
            </a:r>
            <a:r>
              <a:rPr lang="en-ID" sz="1700" dirty="0" smtClean="0"/>
              <a:t> </a:t>
            </a:r>
            <a:r>
              <a:rPr lang="en-ID" sz="1700" dirty="0" err="1" smtClean="0"/>
              <a:t>terserang</a:t>
            </a:r>
            <a:r>
              <a:rPr lang="en-ID" sz="1700" dirty="0" smtClean="0"/>
              <a:t> </a:t>
            </a:r>
            <a:r>
              <a:rPr lang="en-ID" sz="1700" dirty="0" err="1" smtClean="0"/>
              <a:t>penyakit</a:t>
            </a:r>
            <a:r>
              <a:rPr lang="en-ID" sz="1700" dirty="0" smtClean="0"/>
              <a:t>.</a:t>
            </a:r>
            <a:endParaRPr lang="en-US" sz="17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2014" y="2266949"/>
            <a:ext cx="6662185" cy="1219201"/>
            <a:chOff x="152399" y="666024"/>
            <a:chExt cx="6662185" cy="1219201"/>
          </a:xfrm>
        </p:grpSpPr>
        <p:sp>
          <p:nvSpPr>
            <p:cNvPr id="4" name="Rectangle 3"/>
            <p:cNvSpPr/>
            <p:nvPr/>
          </p:nvSpPr>
          <p:spPr>
            <a:xfrm>
              <a:off x="152399" y="666024"/>
              <a:ext cx="4528586" cy="12192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14385" y="1022925"/>
              <a:ext cx="1600199" cy="646331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Kondisi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taman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kota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80985" y="1275625"/>
              <a:ext cx="412895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28600" y="361950"/>
            <a:ext cx="487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000E76"/>
                </a:solidFill>
              </a:rPr>
              <a:t>Bacalah</a:t>
            </a:r>
            <a:r>
              <a:rPr lang="en-US" sz="2200" b="1" dirty="0" smtClean="0">
                <a:solidFill>
                  <a:srgbClr val="000E76"/>
                </a:solidFill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</a:rPr>
              <a:t>teks</a:t>
            </a:r>
            <a:r>
              <a:rPr lang="en-US" sz="2200" b="1" dirty="0" smtClean="0">
                <a:solidFill>
                  <a:srgbClr val="000E76"/>
                </a:solidFill>
              </a:rPr>
              <a:t> </a:t>
            </a:r>
            <a:r>
              <a:rPr lang="en-US" sz="2200" b="1" dirty="0" err="1" smtClean="0">
                <a:solidFill>
                  <a:srgbClr val="000E76"/>
                </a:solidFill>
              </a:rPr>
              <a:t>berikut</a:t>
            </a:r>
            <a:r>
              <a:rPr lang="en-US" sz="2200" b="1" dirty="0" smtClean="0">
                <a:solidFill>
                  <a:srgbClr val="000E76"/>
                </a:solidFill>
              </a:rPr>
              <a:t>!</a:t>
            </a:r>
          </a:p>
        </p:txBody>
      </p:sp>
      <p:pic>
        <p:nvPicPr>
          <p:cNvPr id="1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2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95713" y="1333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ECE2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71689" y="1933982"/>
              <a:ext cx="3657600" cy="132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ID" altLang="en-US" sz="4000" b="1" dirty="0" err="1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Hidup</a:t>
              </a:r>
              <a:r>
                <a:rPr lang="en-ID" altLang="en-US" sz="4000" b="1" dirty="0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 </a:t>
              </a:r>
              <a:r>
                <a:rPr lang="en-ID" altLang="en-US" sz="4000" b="1" dirty="0" err="1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Bersih</a:t>
              </a:r>
              <a:r>
                <a:rPr lang="en-ID" altLang="en-US" sz="4000" b="1" dirty="0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 </a:t>
              </a:r>
              <a:r>
                <a:rPr lang="en-ID" altLang="en-US" sz="4000" b="1" dirty="0" err="1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dan</a:t>
              </a:r>
              <a:r>
                <a:rPr lang="en-ID" altLang="en-US" sz="4000" b="1" dirty="0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 </a:t>
              </a:r>
              <a:r>
                <a:rPr lang="en-ID" altLang="en-US" sz="4000" b="1" dirty="0" err="1" smtClean="0">
                  <a:solidFill>
                    <a:schemeClr val="accent2">
                      <a:lumMod val="75000"/>
                    </a:schemeClr>
                  </a:solidFill>
                  <a:cs typeface="Calibri" pitchFamily="34" charset="0"/>
                </a:rPr>
                <a:t>Sehat</a:t>
              </a:r>
              <a:endParaRPr lang="en-US" altLang="en-US" sz="40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rgbClr val="008080"/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rgbClr val="008080"/>
                  </a:solidFill>
                  <a:latin typeface="Arial Rounded MT Bold" pitchFamily="34" charset="0"/>
                </a:rPr>
                <a:t> </a:t>
              </a:r>
              <a:r>
                <a:rPr lang="en-US" sz="4000" dirty="0" smtClean="0">
                  <a:solidFill>
                    <a:srgbClr val="008080"/>
                  </a:solidFill>
                  <a:latin typeface="Arial Rounded MT Bold" pitchFamily="34" charset="0"/>
                </a:rPr>
                <a:t>4</a:t>
              </a:r>
              <a:endParaRPr lang="en-US" sz="4000" dirty="0">
                <a:solidFill>
                  <a:srgbClr val="00808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2" y="599065"/>
            <a:ext cx="2197488" cy="41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1123950"/>
            <a:ext cx="7315199" cy="3200400"/>
            <a:chOff x="651075" y="742950"/>
            <a:chExt cx="7315199" cy="3200400"/>
          </a:xfrm>
        </p:grpSpPr>
        <p:sp>
          <p:nvSpPr>
            <p:cNvPr id="39" name="Rectangle 38"/>
            <p:cNvSpPr/>
            <p:nvPr/>
          </p:nvSpPr>
          <p:spPr>
            <a:xfrm>
              <a:off x="651075" y="742950"/>
              <a:ext cx="7315199" cy="3200400"/>
            </a:xfrm>
            <a:prstGeom prst="rect">
              <a:avLst/>
            </a:prstGeom>
            <a:pattFill prst="dkHorz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487" y="1089225"/>
              <a:ext cx="6661663" cy="2549325"/>
              <a:chOff x="2462081" y="3745697"/>
              <a:chExt cx="7040123" cy="798950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462081" y="3745697"/>
                <a:ext cx="7040123" cy="798950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57234" y="4093336"/>
                <a:ext cx="6603381" cy="680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900"/>
                  </a:spcBef>
                  <a:buFont typeface="Arial" pitchFamily="34" charset="0"/>
                  <a:buChar char="•"/>
                </a:pPr>
                <a:r>
                  <a:rPr lang="en-US" sz="2400" dirty="0" err="1" smtClean="0"/>
                  <a:t>Suatu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teks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tersusun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atas</a:t>
                </a:r>
                <a:r>
                  <a:rPr lang="en-US" sz="2400" dirty="0" smtClean="0"/>
                  <a:t> kata-kata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tema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tertentu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spcBef>
                    <a:spcPts val="900"/>
                  </a:spcBef>
                  <a:buFont typeface="Arial" pitchFamily="34" charset="0"/>
                  <a:buChar char="•"/>
                </a:pPr>
                <a:r>
                  <a:rPr lang="en-ID" sz="2400" dirty="0" err="1" smtClean="0"/>
                  <a:t>Misalnya</a:t>
                </a:r>
                <a:r>
                  <a:rPr lang="en-ID" sz="2400" dirty="0" smtClean="0"/>
                  <a:t>, </a:t>
                </a:r>
                <a:r>
                  <a:rPr lang="en-ID" sz="2400" dirty="0" err="1" smtClean="0"/>
                  <a:t>teks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tentang</a:t>
                </a:r>
                <a:r>
                  <a:rPr lang="en-ID" sz="2400" dirty="0" smtClean="0"/>
                  <a:t> </a:t>
                </a:r>
                <a:r>
                  <a:rPr lang="en-ID" sz="2400" b="1" dirty="0" err="1" smtClean="0">
                    <a:solidFill>
                      <a:srgbClr val="0070C0"/>
                    </a:solidFill>
                  </a:rPr>
                  <a:t>kebersihan</a:t>
                </a:r>
                <a:r>
                  <a:rPr lang="en-ID" sz="2400" dirty="0" smtClean="0"/>
                  <a:t>.</a:t>
                </a:r>
              </a:p>
              <a:p>
                <a:pPr marL="342900" indent="-342900">
                  <a:spcBef>
                    <a:spcPts val="900"/>
                  </a:spcBef>
                  <a:buFont typeface="Arial" pitchFamily="34" charset="0"/>
                  <a:buChar char="•"/>
                </a:pPr>
                <a:r>
                  <a:rPr lang="en-ID" sz="2400" dirty="0" err="1" smtClean="0"/>
                  <a:t>Makna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kosakata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dapat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dicari</a:t>
                </a:r>
                <a:r>
                  <a:rPr lang="en-ID" sz="2400" dirty="0" smtClean="0"/>
                  <a:t> </a:t>
                </a:r>
                <a:r>
                  <a:rPr lang="en-ID" sz="2400" dirty="0" err="1" smtClean="0"/>
                  <a:t>dalam</a:t>
                </a:r>
                <a:r>
                  <a:rPr lang="en-ID" sz="2400" dirty="0" smtClean="0"/>
                  <a:t> </a:t>
                </a:r>
                <a:r>
                  <a:rPr lang="en-ID" sz="2400" i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Kamus</a:t>
                </a:r>
                <a:r>
                  <a:rPr lang="en-ID" sz="24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ID" sz="2400" i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Besar</a:t>
                </a:r>
                <a:r>
                  <a:rPr lang="en-ID" sz="24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ID" sz="2400" i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Bahasa</a:t>
                </a:r>
                <a:r>
                  <a:rPr lang="en-ID" sz="24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Indonesia</a:t>
                </a:r>
                <a:r>
                  <a:rPr lang="en-ID" sz="2400" dirty="0" smtClean="0"/>
                  <a:t>. </a:t>
                </a:r>
                <a:endParaRPr lang="en-US" sz="2400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3.4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23950"/>
            <a:ext cx="2057400" cy="299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420601"/>
            <a:ext cx="5867400" cy="2544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Bacalah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dengarlah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saksama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Catat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serta</a:t>
            </a:r>
            <a:r>
              <a:rPr lang="en-ID" dirty="0" smtClean="0"/>
              <a:t> </a:t>
            </a:r>
            <a:r>
              <a:rPr lang="en-ID" dirty="0" err="1" smtClean="0"/>
              <a:t>kosakata</a:t>
            </a:r>
            <a:r>
              <a:rPr lang="en-ID" dirty="0" smtClean="0"/>
              <a:t> </a:t>
            </a:r>
            <a:r>
              <a:rPr lang="en-ID" dirty="0" err="1" smtClean="0"/>
              <a:t>penting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teks</a:t>
            </a:r>
            <a:r>
              <a:rPr lang="en-ID" dirty="0" smtClean="0"/>
              <a:t>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Catat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kata-kata yang </a:t>
            </a:r>
            <a:r>
              <a:rPr lang="en-ID" dirty="0" err="1" smtClean="0"/>
              <a:t>dianggap</a:t>
            </a:r>
            <a:r>
              <a:rPr lang="en-ID" dirty="0" smtClean="0"/>
              <a:t> </a:t>
            </a:r>
            <a:r>
              <a:rPr lang="en-ID" dirty="0" err="1" smtClean="0"/>
              <a:t>sulit</a:t>
            </a:r>
            <a:r>
              <a:rPr lang="en-ID" dirty="0" smtClean="0"/>
              <a:t>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Carilah</a:t>
            </a:r>
            <a:r>
              <a:rPr lang="en-ID" dirty="0" smtClean="0"/>
              <a:t> </a:t>
            </a:r>
            <a:r>
              <a:rPr lang="en-ID" dirty="0" err="1" smtClean="0"/>
              <a:t>makna</a:t>
            </a:r>
            <a:r>
              <a:rPr lang="en-ID" dirty="0" smtClean="0"/>
              <a:t> kata-kata </a:t>
            </a:r>
            <a:r>
              <a:rPr lang="en-ID" dirty="0" err="1" smtClean="0"/>
              <a:t>sulit</a:t>
            </a:r>
            <a:r>
              <a:rPr lang="en-ID" dirty="0" smtClean="0"/>
              <a:t> </a:t>
            </a:r>
            <a:r>
              <a:rPr lang="en-ID" dirty="0" err="1" smtClean="0"/>
              <a:t>tersebut</a:t>
            </a:r>
            <a:r>
              <a:rPr lang="en-ID" dirty="0" smtClean="0"/>
              <a:t>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Buatlah</a:t>
            </a:r>
            <a:r>
              <a:rPr lang="en-ID" dirty="0" smtClean="0"/>
              <a:t> </a:t>
            </a:r>
            <a:r>
              <a:rPr lang="en-ID" dirty="0" err="1" smtClean="0"/>
              <a:t>kalimat</a:t>
            </a:r>
            <a:r>
              <a:rPr lang="en-ID" dirty="0" smtClean="0"/>
              <a:t> yang </a:t>
            </a:r>
            <a:r>
              <a:rPr lang="en-ID" dirty="0" err="1" smtClean="0"/>
              <a:t>berisi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kosakata</a:t>
            </a:r>
            <a:r>
              <a:rPr lang="en-ID" dirty="0" smtClean="0"/>
              <a:t> </a:t>
            </a:r>
            <a:r>
              <a:rPr lang="en-ID" dirty="0" err="1" smtClean="0"/>
              <a:t>penting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bahasamu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teks</a:t>
            </a:r>
            <a:r>
              <a:rPr lang="en-ID" dirty="0" smtClean="0"/>
              <a:t> yang </a:t>
            </a:r>
            <a:r>
              <a:rPr lang="en-ID" dirty="0" err="1" smtClean="0"/>
              <a:t>dibaca</a:t>
            </a:r>
            <a:r>
              <a:rPr lang="en-ID" dirty="0" smtClean="0"/>
              <a:t>.</a:t>
            </a:r>
          </a:p>
          <a:p>
            <a:pPr marL="342900" indent="-342900">
              <a:spcBef>
                <a:spcPts val="800"/>
              </a:spcBef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lang="en-ID" dirty="0" err="1" smtClean="0"/>
              <a:t>Susunlah</a:t>
            </a:r>
            <a:r>
              <a:rPr lang="en-ID" dirty="0" smtClean="0"/>
              <a:t> </a:t>
            </a:r>
            <a:r>
              <a:rPr lang="en-ID" dirty="0" err="1" smtClean="0"/>
              <a:t>kalimat-kalimat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teks</a:t>
            </a:r>
            <a:r>
              <a:rPr lang="en-ID" dirty="0" smtClean="0"/>
              <a:t> yang </a:t>
            </a:r>
            <a:r>
              <a:rPr lang="en-ID" dirty="0" err="1" smtClean="0"/>
              <a:t>padu</a:t>
            </a:r>
            <a:r>
              <a:rPr lang="en-ID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479" y="43815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Langkah-langkah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menulis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kembali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teks</a:t>
            </a:r>
            <a:r>
              <a:rPr lang="en-US" sz="2000" b="1" dirty="0" smtClean="0">
                <a:solidFill>
                  <a:srgbClr val="0070C0"/>
                </a:solidFill>
              </a:rPr>
              <a:t> yang </a:t>
            </a:r>
            <a:r>
              <a:rPr lang="en-US" sz="2000" b="1" dirty="0" err="1" smtClean="0">
                <a:solidFill>
                  <a:srgbClr val="0070C0"/>
                </a:solidFill>
              </a:rPr>
              <a:t>dibaca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atau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didengar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85750"/>
            <a:ext cx="2540288" cy="47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" y="450710"/>
            <a:ext cx="5315920" cy="3867898"/>
            <a:chOff x="228599" y="590550"/>
            <a:chExt cx="5315920" cy="3867898"/>
          </a:xfrm>
        </p:grpSpPr>
        <p:pic>
          <p:nvPicPr>
            <p:cNvPr id="11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599" y="1349691"/>
              <a:ext cx="5315919" cy="310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599" y="590550"/>
              <a:ext cx="2505535" cy="272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258851" y="590550"/>
              <a:ext cx="3285668" cy="272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80999" y="882790"/>
              <a:ext cx="4953000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ts val="1200"/>
                </a:spcBef>
                <a:buFont typeface="Arial" charset="0"/>
                <a:buChar char="•"/>
              </a:pPr>
              <a:r>
                <a:rPr lang="en-US" sz="2200" dirty="0"/>
                <a:t>Diagram </a:t>
              </a:r>
              <a:r>
                <a:rPr lang="en-US" sz="2200" dirty="0" err="1"/>
                <a:t>dan</a:t>
              </a:r>
              <a:r>
                <a:rPr lang="en-US" sz="2200" dirty="0"/>
                <a:t> </a:t>
              </a:r>
              <a:r>
                <a:rPr lang="en-US" sz="2200" dirty="0" err="1"/>
                <a:t>peta</a:t>
              </a:r>
              <a:r>
                <a:rPr lang="en-US" sz="2200" dirty="0"/>
                <a:t> </a:t>
              </a:r>
              <a:r>
                <a:rPr lang="en-US" sz="2200" dirty="0" err="1"/>
                <a:t>pikiran</a:t>
              </a:r>
              <a:r>
                <a:rPr lang="en-US" sz="2200" dirty="0"/>
                <a:t> </a:t>
              </a:r>
              <a:r>
                <a:rPr lang="en-US" sz="2200" dirty="0" err="1"/>
                <a:t>akan</a:t>
              </a:r>
              <a:r>
                <a:rPr lang="en-US" sz="2200" dirty="0"/>
                <a:t> </a:t>
              </a:r>
              <a:r>
                <a:rPr lang="en-US" sz="2200" dirty="0" err="1"/>
                <a:t>memudahkanmu</a:t>
              </a:r>
              <a:r>
                <a:rPr lang="en-US" sz="2200" dirty="0"/>
                <a:t> </a:t>
              </a:r>
              <a:r>
                <a:rPr lang="en-US" sz="2200" dirty="0" err="1"/>
                <a:t>dalam</a:t>
              </a:r>
              <a:r>
                <a:rPr lang="en-US" sz="2200" dirty="0"/>
                <a:t> </a:t>
              </a:r>
              <a:r>
                <a:rPr lang="en-US" sz="2200" dirty="0" err="1"/>
                <a:t>menyampaikan</a:t>
              </a:r>
              <a:r>
                <a:rPr lang="en-US" sz="2200" dirty="0"/>
                <a:t> </a:t>
              </a:r>
              <a:r>
                <a:rPr lang="en-US" sz="2200" dirty="0" err="1"/>
                <a:t>jawaban</a:t>
              </a:r>
              <a:r>
                <a:rPr lang="en-US" sz="2200" dirty="0"/>
                <a:t> </a:t>
              </a:r>
              <a:r>
                <a:rPr lang="en-US" sz="2200" dirty="0" err="1"/>
                <a:t>berdasarkan</a:t>
              </a:r>
              <a:r>
                <a:rPr lang="en-US" sz="2200" dirty="0"/>
                <a:t> </a:t>
              </a:r>
              <a:r>
                <a:rPr lang="en-US" sz="2200" dirty="0" err="1"/>
                <a:t>teks</a:t>
              </a:r>
              <a:r>
                <a:rPr lang="en-US" sz="2200" dirty="0"/>
                <a:t> yang </a:t>
              </a:r>
              <a:r>
                <a:rPr lang="en-US" sz="2200" dirty="0" err="1"/>
                <a:t>diberikan</a:t>
              </a:r>
              <a:r>
                <a:rPr lang="en-US" sz="2200" dirty="0"/>
                <a:t>. </a:t>
              </a:r>
            </a:p>
            <a:p>
              <a:pPr marL="457200" indent="-457200">
                <a:spcBef>
                  <a:spcPts val="1200"/>
                </a:spcBef>
                <a:buFont typeface="Arial" charset="0"/>
                <a:buChar char="•"/>
              </a:pPr>
              <a:r>
                <a:rPr lang="en-US" sz="2200" dirty="0" err="1"/>
                <a:t>Setelah</a:t>
              </a:r>
              <a:r>
                <a:rPr lang="en-US" sz="2200" dirty="0"/>
                <a:t> </a:t>
              </a:r>
              <a:r>
                <a:rPr lang="en-US" sz="2200" dirty="0" err="1"/>
                <a:t>itu</a:t>
              </a:r>
              <a:r>
                <a:rPr lang="en-US" sz="2200" dirty="0"/>
                <a:t>, </a:t>
              </a:r>
              <a:r>
                <a:rPr lang="en-US" sz="2200" dirty="0" err="1"/>
                <a:t>kamu</a:t>
              </a:r>
              <a:r>
                <a:rPr lang="en-US" sz="2200" dirty="0"/>
                <a:t> </a:t>
              </a:r>
              <a:r>
                <a:rPr lang="en-US" sz="2200" dirty="0" err="1"/>
                <a:t>dapat</a:t>
              </a:r>
              <a:r>
                <a:rPr lang="en-US" sz="2200" dirty="0"/>
                <a:t> </a:t>
              </a:r>
              <a:r>
                <a:rPr lang="en-US" sz="2200" dirty="0" err="1"/>
                <a:t>menceritakan</a:t>
              </a:r>
              <a:r>
                <a:rPr lang="en-US" sz="2200" dirty="0"/>
                <a:t> </a:t>
              </a:r>
              <a:r>
                <a:rPr lang="en-US" sz="2200" dirty="0" err="1"/>
                <a:t>kembali</a:t>
              </a:r>
              <a:r>
                <a:rPr lang="en-US" sz="2200" dirty="0"/>
                <a:t> </a:t>
              </a:r>
              <a:r>
                <a:rPr lang="en-US" sz="2200" dirty="0" err="1"/>
                <a:t>isi</a:t>
              </a:r>
              <a:r>
                <a:rPr lang="en-US" sz="2200" dirty="0"/>
                <a:t> </a:t>
              </a:r>
              <a:r>
                <a:rPr lang="en-US" sz="2200" dirty="0" err="1"/>
                <a:t>teks</a:t>
              </a:r>
              <a:r>
                <a:rPr lang="en-US" sz="2200" dirty="0"/>
                <a:t> </a:t>
              </a:r>
              <a:r>
                <a:rPr lang="en-US" sz="2200" dirty="0" err="1"/>
                <a:t>berdasarkan</a:t>
              </a:r>
              <a:r>
                <a:rPr lang="en-US" sz="2200" dirty="0"/>
                <a:t> </a:t>
              </a:r>
              <a:r>
                <a:rPr lang="en-US" sz="2200" dirty="0" err="1"/>
                <a:t>jawaban-jawaban</a:t>
              </a:r>
              <a:r>
                <a:rPr lang="en-US" sz="2200" dirty="0"/>
                <a:t> </a:t>
              </a:r>
              <a:r>
                <a:rPr lang="en-US" sz="2200" dirty="0" err="1"/>
                <a:t>tersebut</a:t>
              </a:r>
              <a:r>
                <a:rPr lang="en-US" sz="2200" dirty="0"/>
                <a:t> </a:t>
              </a:r>
              <a:r>
                <a:rPr lang="en-US" sz="2200" dirty="0" err="1"/>
                <a:t>dengan</a:t>
              </a:r>
              <a:r>
                <a:rPr lang="en-US" sz="2200" dirty="0"/>
                <a:t> </a:t>
              </a:r>
              <a:r>
                <a:rPr lang="en-US" sz="2200" dirty="0" err="1"/>
                <a:t>bahasamu</a:t>
              </a:r>
              <a:r>
                <a:rPr lang="en-US" sz="2200" dirty="0"/>
                <a:t> </a:t>
              </a:r>
              <a:r>
                <a:rPr lang="en-US" sz="2200" dirty="0" err="1"/>
                <a:t>sendiri</a:t>
              </a:r>
              <a:r>
                <a:rPr lang="en-US" sz="2200" dirty="0"/>
                <a:t>. </a:t>
              </a:r>
              <a:endParaRPr lang="id-ID" altLang="id-ID" sz="2200" dirty="0"/>
            </a:p>
          </p:txBody>
        </p:sp>
      </p:grpSp>
      <p:pic>
        <p:nvPicPr>
          <p:cNvPr id="1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r="6903" b="14136"/>
          <a:stretch/>
        </p:blipFill>
        <p:spPr>
          <a:xfrm>
            <a:off x="228600" y="742950"/>
            <a:ext cx="4007006" cy="3352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95800" y="1733550"/>
            <a:ext cx="3962401" cy="2133600"/>
            <a:chOff x="-457200" y="233260"/>
            <a:chExt cx="3962401" cy="213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08DFA49-5BD6-42E1-93C0-BDF03EF52D55}"/>
                </a:ext>
              </a:extLst>
            </p:cNvPr>
            <p:cNvSpPr/>
            <p:nvPr/>
          </p:nvSpPr>
          <p:spPr>
            <a:xfrm>
              <a:off x="-233468" y="368441"/>
              <a:ext cx="3738669" cy="199841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08DFA49-5BD6-42E1-93C0-BDF03EF52D55}"/>
                </a:ext>
              </a:extLst>
            </p:cNvPr>
            <p:cNvSpPr/>
            <p:nvPr/>
          </p:nvSpPr>
          <p:spPr>
            <a:xfrm>
              <a:off x="-457200" y="233260"/>
              <a:ext cx="3810001" cy="1989810"/>
            </a:xfrm>
            <a:prstGeom prst="rect">
              <a:avLst/>
            </a:prstGeom>
            <a:solidFill>
              <a:srgbClr val="E3E8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E6B7E88-E07B-4BFA-AF66-356F9F979D94}"/>
                </a:ext>
              </a:extLst>
            </p:cNvPr>
            <p:cNvSpPr txBox="1"/>
            <p:nvPr/>
          </p:nvSpPr>
          <p:spPr>
            <a:xfrm>
              <a:off x="-380999" y="322559"/>
              <a:ext cx="3886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Kegiatan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pada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gambar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tersebut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adalah</a:t>
              </a:r>
              <a:r>
                <a:rPr lang="en-ID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kerja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bakti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.</a:t>
              </a:r>
            </a:p>
            <a:p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Warga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kerja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bakti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membersihkan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lingkungan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sekitar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. </a:t>
              </a:r>
            </a:p>
            <a:p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Ada yang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menyapu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daun-daun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kering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.</a:t>
              </a:r>
            </a:p>
            <a:p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Ada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juga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yang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mengumpulkan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sampah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botol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ID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plastik</a:t>
              </a:r>
              <a:r>
                <a:rPr lang="en-ID" sz="1600" dirty="0" smtClean="0">
                  <a:solidFill>
                    <a:schemeClr val="accent2">
                      <a:lumMod val="75000"/>
                    </a:schemeClr>
                  </a:solidFill>
                </a:rPr>
                <a:t>.</a:t>
              </a:r>
              <a:endParaRPr lang="en-ID" sz="16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8006" y="1352550"/>
            <a:ext cx="6088794" cy="2575064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Laporan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teks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tulisan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dibuat</a:t>
            </a:r>
            <a:r>
              <a:rPr lang="en-US" sz="2100" dirty="0" smtClean="0"/>
              <a:t> </a:t>
            </a:r>
            <a:r>
              <a:rPr lang="en-US" sz="2100" dirty="0" err="1" smtClean="0"/>
              <a:t>berdasarkan</a:t>
            </a:r>
            <a:r>
              <a:rPr lang="en-US" sz="2100" dirty="0" smtClean="0"/>
              <a:t> </a:t>
            </a:r>
            <a:r>
              <a:rPr lang="en-US" sz="2100" dirty="0" err="1" smtClean="0"/>
              <a:t>pengamatan</a:t>
            </a:r>
            <a:r>
              <a:rPr lang="en-US" sz="2100" dirty="0" smtClean="0"/>
              <a:t> </a:t>
            </a:r>
            <a:r>
              <a:rPr lang="en-US" sz="2100" dirty="0" err="1" smtClean="0"/>
              <a:t>ysng</a:t>
            </a:r>
            <a:r>
              <a:rPr lang="en-US" sz="2100" dirty="0" smtClean="0"/>
              <a:t> </a:t>
            </a:r>
            <a:r>
              <a:rPr lang="en-US" sz="2100" dirty="0" err="1" smtClean="0"/>
              <a:t>dilakukan</a:t>
            </a:r>
            <a:r>
              <a:rPr lang="en-US" sz="2100" dirty="0" smtClean="0"/>
              <a:t>.</a:t>
            </a: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ID" sz="2100" dirty="0" err="1" smtClean="0">
                <a:solidFill>
                  <a:srgbClr val="0070C0"/>
                </a:solidFill>
              </a:rPr>
              <a:t>Melaporkan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isi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teks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berarti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menyampaikan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kembali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isi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teks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menggunakan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bahasa</a:t>
            </a:r>
            <a:r>
              <a:rPr lang="en-ID" sz="2100" dirty="0" smtClean="0">
                <a:solidFill>
                  <a:srgbClr val="0070C0"/>
                </a:solidFill>
              </a:rPr>
              <a:t> </a:t>
            </a:r>
            <a:r>
              <a:rPr lang="en-ID" sz="2100" dirty="0" err="1" smtClean="0">
                <a:solidFill>
                  <a:srgbClr val="0070C0"/>
                </a:solidFill>
              </a:rPr>
              <a:t>sendiri</a:t>
            </a:r>
            <a:r>
              <a:rPr lang="en-ID" sz="2100" dirty="0" smtClean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ID" sz="2100" dirty="0" err="1" smtClean="0"/>
              <a:t>Saat</a:t>
            </a:r>
            <a:r>
              <a:rPr lang="en-ID" sz="2100" dirty="0" smtClean="0"/>
              <a:t> </a:t>
            </a:r>
            <a:r>
              <a:rPr lang="en-ID" sz="2100" dirty="0" err="1" smtClean="0"/>
              <a:t>melaporkan</a:t>
            </a:r>
            <a:r>
              <a:rPr lang="en-ID" sz="2100" dirty="0" smtClean="0"/>
              <a:t> </a:t>
            </a:r>
            <a:r>
              <a:rPr lang="en-ID" sz="2100" dirty="0" err="1" smtClean="0"/>
              <a:t>isi</a:t>
            </a:r>
            <a:r>
              <a:rPr lang="en-ID" sz="2100" dirty="0" smtClean="0"/>
              <a:t> </a:t>
            </a:r>
            <a:r>
              <a:rPr lang="en-ID" sz="2100" dirty="0" err="1" smtClean="0"/>
              <a:t>teks</a:t>
            </a:r>
            <a:r>
              <a:rPr lang="en-ID" sz="2100" dirty="0" smtClean="0"/>
              <a:t>, </a:t>
            </a:r>
            <a:r>
              <a:rPr lang="en-ID" sz="2100" dirty="0" err="1" smtClean="0"/>
              <a:t>hanya</a:t>
            </a:r>
            <a:r>
              <a:rPr lang="en-ID" sz="2100" dirty="0" smtClean="0"/>
              <a:t> </a:t>
            </a:r>
            <a:r>
              <a:rPr lang="en-ID" sz="2100" dirty="0" err="1" smtClean="0"/>
              <a:t>perlu</a:t>
            </a:r>
            <a:r>
              <a:rPr lang="en-ID" sz="2100" dirty="0" smtClean="0"/>
              <a:t> </a:t>
            </a:r>
            <a:r>
              <a:rPr lang="en-ID" sz="2100" dirty="0" err="1" smtClean="0"/>
              <a:t>menyampaikan</a:t>
            </a:r>
            <a:r>
              <a:rPr lang="en-ID" sz="2100" dirty="0" smtClean="0"/>
              <a:t> </a:t>
            </a:r>
            <a:r>
              <a:rPr lang="en-ID" sz="2100" dirty="0" err="1" smtClean="0"/>
              <a:t>informasi</a:t>
            </a:r>
            <a:r>
              <a:rPr lang="en-ID" sz="2100" dirty="0" smtClean="0"/>
              <a:t> </a:t>
            </a:r>
            <a:r>
              <a:rPr lang="en-ID" sz="2100" dirty="0" err="1" smtClean="0"/>
              <a:t>penting</a:t>
            </a:r>
            <a:r>
              <a:rPr lang="en-ID" sz="2100" dirty="0" smtClean="0"/>
              <a:t> </a:t>
            </a:r>
            <a:r>
              <a:rPr lang="en-ID" sz="2100" dirty="0" err="1" smtClean="0"/>
              <a:t>dari</a:t>
            </a:r>
            <a:r>
              <a:rPr lang="en-ID" sz="2100" dirty="0" smtClean="0"/>
              <a:t> </a:t>
            </a:r>
            <a:r>
              <a:rPr lang="en-ID" sz="2100" dirty="0" err="1" smtClean="0"/>
              <a:t>teks</a:t>
            </a:r>
            <a:r>
              <a:rPr lang="en-ID" sz="2100" dirty="0" smtClean="0"/>
              <a:t>. </a:t>
            </a:r>
            <a:endParaRPr lang="en-US" sz="2100" dirty="0"/>
          </a:p>
        </p:txBody>
      </p:sp>
      <p:pic>
        <p:nvPicPr>
          <p:cNvPr id="4098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9640"/>
            <a:ext cx="2133600" cy="3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 smtClean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  <a:endParaRPr lang="en-US" sz="32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KD 3.4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37428"/>
              </p:ext>
            </p:extLst>
          </p:nvPr>
        </p:nvGraphicFramePr>
        <p:xfrm>
          <a:off x="304800" y="2312728"/>
          <a:ext cx="6172198" cy="2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721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Langkah-langkah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melaporkan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gambar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 smtClean="0"/>
                        <a:t>Perhatikan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gambar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dengan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saksama</a:t>
                      </a:r>
                      <a:r>
                        <a:rPr lang="en-ID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 smtClean="0"/>
                        <a:t>Catat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nama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ciri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benda</a:t>
                      </a:r>
                      <a:r>
                        <a:rPr lang="en-ID" baseline="0" dirty="0" smtClean="0"/>
                        <a:t> yang </a:t>
                      </a:r>
                      <a:r>
                        <a:rPr lang="en-ID" baseline="0" dirty="0" err="1" smtClean="0"/>
                        <a:t>tampak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pada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gambar</a:t>
                      </a:r>
                      <a:r>
                        <a:rPr lang="en-ID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baseline="0" dirty="0" err="1" smtClean="0"/>
                        <a:t>Catat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suasana</a:t>
                      </a:r>
                      <a:r>
                        <a:rPr lang="en-ID" baseline="0" dirty="0" smtClean="0"/>
                        <a:t> yang </a:t>
                      </a:r>
                      <a:r>
                        <a:rPr lang="en-ID" baseline="0" dirty="0" err="1" smtClean="0"/>
                        <a:t>tampak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pada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gambar</a:t>
                      </a:r>
                      <a:r>
                        <a:rPr lang="en-ID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baseline="0" dirty="0" err="1" smtClean="0"/>
                        <a:t>Buatlah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kalimat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menggunakan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kosakata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benda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dan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suasana</a:t>
                      </a:r>
                      <a:r>
                        <a:rPr lang="en-ID" baseline="0" dirty="0" smtClean="0"/>
                        <a:t> yang </a:t>
                      </a:r>
                      <a:r>
                        <a:rPr lang="en-ID" baseline="0" dirty="0" err="1" smtClean="0"/>
                        <a:t>telah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dicatat</a:t>
                      </a:r>
                      <a:r>
                        <a:rPr lang="en-ID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baseline="0" dirty="0" err="1" smtClean="0"/>
                        <a:t>Susun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kalimat-kalimat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hingga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menjadi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sebuah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teks</a:t>
                      </a:r>
                      <a:r>
                        <a:rPr lang="en-ID" baseline="0" dirty="0" smtClean="0"/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1000" y="514350"/>
            <a:ext cx="4800599" cy="1523999"/>
            <a:chOff x="381000" y="590550"/>
            <a:chExt cx="4800599" cy="1523999"/>
          </a:xfrm>
        </p:grpSpPr>
        <p:sp>
          <p:nvSpPr>
            <p:cNvPr id="5" name="Rectangle 4"/>
            <p:cNvSpPr/>
            <p:nvPr/>
          </p:nvSpPr>
          <p:spPr>
            <a:xfrm>
              <a:off x="457200" y="798551"/>
              <a:ext cx="472439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Melaporkan</a:t>
              </a:r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gambar</a:t>
              </a:r>
              <a:r>
                <a:rPr 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200" dirty="0" err="1" smtClean="0"/>
                <a:t>berarti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meyampaikan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atau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menceritakan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apa</a:t>
              </a:r>
              <a:r>
                <a:rPr lang="en-US" sz="2200" dirty="0" smtClean="0"/>
                <a:t> yang </a:t>
              </a:r>
              <a:r>
                <a:rPr lang="en-US" sz="2200" dirty="0" err="1" smtClean="0"/>
                <a:t>tampak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pada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gambar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590550"/>
              <a:ext cx="4571998" cy="152399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2" descr="Y:\TRANSIT JOB GAMBAR\BUPING B.INDO 4 K 13\ik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323"/>
            <a:ext cx="20625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3" y="864392"/>
            <a:ext cx="5029200" cy="2862322"/>
          </a:xfrm>
          <a:prstGeom prst="rect">
            <a:avLst/>
          </a:prstGeom>
          <a:solidFill>
            <a:srgbClr val="CCFFCC"/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merupakan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tempat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tinggal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harus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bersih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agar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penghuni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merasa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senang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bersih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membuat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nyaman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bersih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membuat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penghuni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endParaRPr lang="en-ID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D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idak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mudah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terserang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penyakit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Penghuni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harus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bekerja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sama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menjaga</a:t>
            </a:r>
            <a:endParaRPr lang="en-ID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D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ebersihan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Penghuni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menyapu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mengepel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ID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tau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merapikan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barang-barang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berserakan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Rumah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pun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menjadi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bersih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sehat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dihuni</a:t>
            </a:r>
            <a:r>
              <a:rPr lang="en-ID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57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Bacalah penggalan teks berikut!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62601" y="633741"/>
            <a:ext cx="3428998" cy="1143000"/>
            <a:chOff x="381001" y="715655"/>
            <a:chExt cx="3428998" cy="1143000"/>
          </a:xfrm>
        </p:grpSpPr>
        <p:sp>
          <p:nvSpPr>
            <p:cNvPr id="6" name="Rectangle 5"/>
            <p:cNvSpPr/>
            <p:nvPr/>
          </p:nvSpPr>
          <p:spPr>
            <a:xfrm>
              <a:off x="457200" y="798551"/>
              <a:ext cx="33527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Apa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yang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harus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dilakukan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agar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rumah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terasa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nyaman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  <a:p>
              <a:r>
                <a:rPr lang="en-ID" sz="1400" dirty="0" err="1" smtClean="0"/>
                <a:t>Penghuni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rumah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harus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bekerja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sama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menjaga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kebersihan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rumah</a:t>
              </a:r>
              <a:r>
                <a:rPr lang="en-ID" sz="1400" dirty="0" smtClean="0"/>
                <a:t>.  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1" y="715655"/>
              <a:ext cx="3200400" cy="11430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1" y="1962150"/>
            <a:ext cx="3428998" cy="1143000"/>
            <a:chOff x="381001" y="715655"/>
            <a:chExt cx="3428998" cy="1143000"/>
          </a:xfrm>
        </p:grpSpPr>
        <p:sp>
          <p:nvSpPr>
            <p:cNvPr id="9" name="Rectangle 8"/>
            <p:cNvSpPr/>
            <p:nvPr/>
          </p:nvSpPr>
          <p:spPr>
            <a:xfrm>
              <a:off x="457200" y="798551"/>
              <a:ext cx="33527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Mengapa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keadaan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rumah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harus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bersih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  <a:p>
              <a:r>
                <a:rPr lang="en-ID" sz="1400" dirty="0" smtClean="0"/>
                <a:t>Agar </a:t>
              </a:r>
              <a:r>
                <a:rPr lang="en-ID" sz="1400" dirty="0" err="1" smtClean="0"/>
                <a:t>penghuni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rumah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tidak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mudah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terserang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penyakit</a:t>
              </a:r>
              <a:r>
                <a:rPr lang="en-ID" sz="1400" dirty="0" smtClean="0"/>
                <a:t>.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1" y="715655"/>
              <a:ext cx="3200400" cy="1143000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1" y="3315934"/>
            <a:ext cx="2667000" cy="821560"/>
            <a:chOff x="381001" y="715655"/>
            <a:chExt cx="2667000" cy="821560"/>
          </a:xfrm>
        </p:grpSpPr>
        <p:sp>
          <p:nvSpPr>
            <p:cNvPr id="12" name="Rectangle 11"/>
            <p:cNvSpPr/>
            <p:nvPr/>
          </p:nvSpPr>
          <p:spPr>
            <a:xfrm>
              <a:off x="457201" y="798551"/>
              <a:ext cx="2590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Siapa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yang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harus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menjaga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kebesihan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rumah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  <a:p>
              <a:r>
                <a:rPr lang="en-ID" sz="1400" dirty="0" err="1" smtClean="0"/>
                <a:t>Semua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penghuni</a:t>
              </a:r>
              <a:r>
                <a:rPr lang="en-ID" sz="1400" dirty="0" smtClean="0"/>
                <a:t> </a:t>
              </a:r>
              <a:r>
                <a:rPr lang="en-ID" sz="1400" dirty="0" err="1" smtClean="0"/>
                <a:t>rumah</a:t>
              </a:r>
              <a:r>
                <a:rPr lang="en-ID" sz="1400" dirty="0" smtClean="0"/>
                <a:t>.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1" y="715655"/>
              <a:ext cx="2667000" cy="821560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595</Words>
  <Application>Microsoft Office PowerPoint</Application>
  <PresentationFormat>On-screen Show (16:9)</PresentationFormat>
  <Paragraphs>84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Gothic Std B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agnesgrta@gmail.com</cp:lastModifiedBy>
  <cp:revision>171</cp:revision>
  <cp:lastPrinted>2017-01-26T08:40:59Z</cp:lastPrinted>
  <dcterms:created xsi:type="dcterms:W3CDTF">2016-06-25T05:09:46Z</dcterms:created>
  <dcterms:modified xsi:type="dcterms:W3CDTF">2020-11-23T01:53:37Z</dcterms:modified>
</cp:coreProperties>
</file>